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857" r:id="rId2"/>
    <p:sldMasterId id="2147483942" r:id="rId3"/>
    <p:sldMasterId id="2147484093" r:id="rId4"/>
    <p:sldMasterId id="2147484107" r:id="rId5"/>
    <p:sldMasterId id="2147484120" r:id="rId6"/>
    <p:sldMasterId id="2147484209" r:id="rId7"/>
  </p:sldMasterIdLst>
  <p:notesMasterIdLst>
    <p:notesMasterId r:id="rId29"/>
  </p:notesMasterIdLst>
  <p:sldIdLst>
    <p:sldId id="473" r:id="rId8"/>
    <p:sldId id="369" r:id="rId9"/>
    <p:sldId id="324" r:id="rId10"/>
    <p:sldId id="474" r:id="rId11"/>
    <p:sldId id="502" r:id="rId12"/>
    <p:sldId id="411" r:id="rId13"/>
    <p:sldId id="412" r:id="rId14"/>
    <p:sldId id="413" r:id="rId15"/>
    <p:sldId id="414" r:id="rId16"/>
    <p:sldId id="475" r:id="rId17"/>
    <p:sldId id="476" r:id="rId18"/>
    <p:sldId id="477" r:id="rId19"/>
    <p:sldId id="429" r:id="rId20"/>
    <p:sldId id="430" r:id="rId21"/>
    <p:sldId id="431" r:id="rId22"/>
    <p:sldId id="432" r:id="rId23"/>
    <p:sldId id="503" r:id="rId24"/>
    <p:sldId id="423" r:id="rId25"/>
    <p:sldId id="424" r:id="rId26"/>
    <p:sldId id="504" r:id="rId27"/>
    <p:sldId id="505" r:id="rId2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CC8A"/>
    <a:srgbClr val="FFFFCC"/>
    <a:srgbClr val="524E4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autoAdjust="0"/>
    <p:restoredTop sz="87908" autoAdjust="0"/>
  </p:normalViewPr>
  <p:slideViewPr>
    <p:cSldViewPr>
      <p:cViewPr varScale="1">
        <p:scale>
          <a:sx n="66" d="100"/>
          <a:sy n="66" d="100"/>
        </p:scale>
        <p:origin x="48" y="25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20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val>
            <c:numRef>
              <c:f>Sheet1!$A$1:$A$2</c:f>
              <c:numCache>
                <c:formatCode>General</c:formatCode>
                <c:ptCount val="2"/>
                <c:pt idx="0">
                  <c:v>95</c:v>
                </c:pt>
                <c:pt idx="1">
                  <c:v>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941C89-646F-4404-BAB7-81E9F77F1551}" type="datetimeFigureOut">
              <a:rPr lang="en-GB" smtClean="0"/>
              <a:t>27/09/2016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5220A1-2B3A-41F8-9DE1-C3ACE34A58A0}" type="slidenum">
              <a:rPr lang="en-GB" smtClean="0"/>
              <a:t>‹#›</a:t>
            </a:fld>
            <a:endParaRPr lang="en-GB"/>
          </a:p>
        </p:txBody>
      </p:sp>
    </p:spTree>
    <p:extLst>
      <p:ext uri="{BB962C8B-B14F-4D97-AF65-F5344CB8AC3E}">
        <p14:creationId xmlns:p14="http://schemas.microsoft.com/office/powerpoint/2010/main" val="1890645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2A03D12-0697-4E19-BA12-19EE03D499AA}" type="slidenum">
              <a:rPr lang="nb-NO" smtClean="0">
                <a:solidFill>
                  <a:prstClr val="black"/>
                </a:solidFill>
              </a:rPr>
              <a:pPr>
                <a:defRPr/>
              </a:pPr>
              <a:t>1</a:t>
            </a:fld>
            <a:endParaRPr lang="nb-NO">
              <a:solidFill>
                <a:prstClr val="black"/>
              </a:solidFill>
            </a:endParaRPr>
          </a:p>
        </p:txBody>
      </p:sp>
    </p:spTree>
    <p:extLst>
      <p:ext uri="{BB962C8B-B14F-4D97-AF65-F5344CB8AC3E}">
        <p14:creationId xmlns:p14="http://schemas.microsoft.com/office/powerpoint/2010/main" val="1596265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3E8D9DE-650F-40A8-86DC-2080C0A0F643}" type="slidenum">
              <a:rPr lang="en-GB" altLang="nb-NO" smtClean="0">
                <a:cs typeface="Arial" charset="0"/>
              </a:rPr>
              <a:pPr eaLnBrk="1" hangingPunct="1">
                <a:spcBef>
                  <a:spcPct val="0"/>
                </a:spcBef>
              </a:pPr>
              <a:t>15</a:t>
            </a:fld>
            <a:endParaRPr lang="en-GB" altLang="nb-NO" smtClean="0">
              <a:cs typeface="Arial" charset="0"/>
            </a:endParaRPr>
          </a:p>
        </p:txBody>
      </p:sp>
      <p:sp>
        <p:nvSpPr>
          <p:cNvPr id="151555" name="Rectangle 7"/>
          <p:cNvSpPr txBox="1">
            <a:spLocks noGrp="1" noChangeArrowheads="1"/>
          </p:cNvSpPr>
          <p:nvPr/>
        </p:nvSpPr>
        <p:spPr bwMode="auto">
          <a:xfrm>
            <a:off x="3773488" y="9339263"/>
            <a:ext cx="28876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B915F4F-728D-49C2-8ED3-AB0D3439049F}" type="slidenum">
              <a:rPr lang="en-US" altLang="nb-NO"/>
              <a:pPr algn="r" eaLnBrk="1" hangingPunct="1">
                <a:spcBef>
                  <a:spcPct val="0"/>
                </a:spcBef>
              </a:pPr>
              <a:t>15</a:t>
            </a:fld>
            <a:endParaRPr lang="en-US" altLang="nb-NO"/>
          </a:p>
        </p:txBody>
      </p:sp>
      <p:sp>
        <p:nvSpPr>
          <p:cNvPr id="151556" name="Rectangle 2"/>
          <p:cNvSpPr>
            <a:spLocks noGrp="1" noRot="1" noChangeAspect="1" noChangeArrowheads="1" noTextEdit="1"/>
          </p:cNvSpPr>
          <p:nvPr>
            <p:ph type="sldImg"/>
          </p:nvPr>
        </p:nvSpPr>
        <p:spPr>
          <a:xfrm>
            <a:off x="381000" y="685800"/>
            <a:ext cx="6096000" cy="3429000"/>
          </a:xfrm>
          <a:ln/>
        </p:spPr>
      </p:sp>
      <p:sp>
        <p:nvSpPr>
          <p:cNvPr id="151557" name="Rectangle 3"/>
          <p:cNvSpPr>
            <a:spLocks noGrp="1" noChangeArrowheads="1"/>
          </p:cNvSpPr>
          <p:nvPr>
            <p:ph type="body" idx="1"/>
          </p:nvPr>
        </p:nvSpPr>
        <p:spPr>
          <a:noFill/>
        </p:spPr>
        <p:txBody>
          <a:bodyPr lIns="91428" tIns="45714" rIns="91428" bIns="45714"/>
          <a:lstStyle/>
          <a:p>
            <a:pPr eaLnBrk="1" hangingPunct="1"/>
            <a:endParaRPr lang="nb-NO" altLang="nb-NO" smtClean="0"/>
          </a:p>
        </p:txBody>
      </p:sp>
    </p:spTree>
    <p:extLst>
      <p:ext uri="{BB962C8B-B14F-4D97-AF65-F5344CB8AC3E}">
        <p14:creationId xmlns:p14="http://schemas.microsoft.com/office/powerpoint/2010/main" val="3906305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F12720F-AA22-4629-9B6D-4EE0A97B0146}" type="slidenum">
              <a:rPr lang="en-GB" altLang="nb-NO" smtClean="0">
                <a:cs typeface="Arial" charset="0"/>
              </a:rPr>
              <a:pPr eaLnBrk="1" hangingPunct="1">
                <a:spcBef>
                  <a:spcPct val="0"/>
                </a:spcBef>
              </a:pPr>
              <a:t>16</a:t>
            </a:fld>
            <a:endParaRPr lang="en-GB" altLang="nb-NO" smtClean="0">
              <a:cs typeface="Arial" charset="0"/>
            </a:endParaRPr>
          </a:p>
        </p:txBody>
      </p:sp>
      <p:sp>
        <p:nvSpPr>
          <p:cNvPr id="152579" name="Rectangle 7"/>
          <p:cNvSpPr txBox="1">
            <a:spLocks noGrp="1" noChangeArrowheads="1"/>
          </p:cNvSpPr>
          <p:nvPr/>
        </p:nvSpPr>
        <p:spPr bwMode="auto">
          <a:xfrm>
            <a:off x="3773488" y="9339263"/>
            <a:ext cx="28876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8513D38-C273-4D1F-BD54-EEDDF3C3E86E}" type="slidenum">
              <a:rPr lang="en-US" altLang="nb-NO"/>
              <a:pPr algn="r" eaLnBrk="1" hangingPunct="1">
                <a:spcBef>
                  <a:spcPct val="0"/>
                </a:spcBef>
              </a:pPr>
              <a:t>16</a:t>
            </a:fld>
            <a:endParaRPr lang="en-US" altLang="nb-NO"/>
          </a:p>
        </p:txBody>
      </p:sp>
      <p:sp>
        <p:nvSpPr>
          <p:cNvPr id="152580" name="Rectangle 2"/>
          <p:cNvSpPr>
            <a:spLocks noGrp="1" noRot="1" noChangeAspect="1" noChangeArrowheads="1" noTextEdit="1"/>
          </p:cNvSpPr>
          <p:nvPr>
            <p:ph type="sldImg"/>
          </p:nvPr>
        </p:nvSpPr>
        <p:spPr>
          <a:xfrm>
            <a:off x="381000" y="685800"/>
            <a:ext cx="6096000" cy="3429000"/>
          </a:xfrm>
          <a:ln/>
        </p:spPr>
      </p:sp>
      <p:sp>
        <p:nvSpPr>
          <p:cNvPr id="152581" name="Rectangle 3"/>
          <p:cNvSpPr>
            <a:spLocks noGrp="1" noChangeArrowheads="1"/>
          </p:cNvSpPr>
          <p:nvPr>
            <p:ph type="body" idx="1"/>
          </p:nvPr>
        </p:nvSpPr>
        <p:spPr>
          <a:noFill/>
        </p:spPr>
        <p:txBody>
          <a:bodyPr lIns="91428" tIns="45714" rIns="91428" bIns="45714"/>
          <a:lstStyle/>
          <a:p>
            <a:pPr marL="1257300" lvl="2" indent="-342900">
              <a:lnSpc>
                <a:spcPct val="80000"/>
              </a:lnSpc>
              <a:buFontTx/>
              <a:buChar char="•"/>
            </a:pPr>
            <a:r>
              <a:rPr lang="en-GB" altLang="nb-NO" sz="2000" smtClean="0">
                <a:solidFill>
                  <a:schemeClr val="bg1"/>
                </a:solidFill>
              </a:rPr>
              <a:t>Wider non-target effects</a:t>
            </a:r>
          </a:p>
          <a:p>
            <a:pPr marL="1257300" lvl="2" indent="-342900">
              <a:lnSpc>
                <a:spcPct val="80000"/>
              </a:lnSpc>
              <a:buFontTx/>
              <a:buChar char="•"/>
            </a:pPr>
            <a:r>
              <a:rPr lang="en-GB" altLang="nb-NO" sz="2000" smtClean="0">
                <a:solidFill>
                  <a:schemeClr val="bg1"/>
                </a:solidFill>
              </a:rPr>
              <a:t>Possible long-term negative effects on ecosystem services</a:t>
            </a:r>
          </a:p>
          <a:p>
            <a:pPr eaLnBrk="1" hangingPunct="1"/>
            <a:endParaRPr lang="nb-NO" altLang="nb-NO" smtClean="0"/>
          </a:p>
        </p:txBody>
      </p:sp>
    </p:spTree>
    <p:extLst>
      <p:ext uri="{BB962C8B-B14F-4D97-AF65-F5344CB8AC3E}">
        <p14:creationId xmlns:p14="http://schemas.microsoft.com/office/powerpoint/2010/main" val="2060553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GM crops 170 mill hectare</a:t>
            </a:r>
          </a:p>
          <a:p>
            <a:endParaRPr lang="en-GB" dirty="0" smtClean="0"/>
          </a:p>
          <a:p>
            <a:r>
              <a:rPr lang="en-GB" dirty="0" smtClean="0"/>
              <a:t>Resistance evolution</a:t>
            </a:r>
          </a:p>
          <a:p>
            <a:r>
              <a:rPr lang="en-GB" dirty="0" smtClean="0"/>
              <a:t>	increased use of toxins (dose/applications/stacking</a:t>
            </a:r>
            <a:r>
              <a:rPr lang="en-GB" baseline="0" dirty="0" smtClean="0"/>
              <a:t> of traits)</a:t>
            </a:r>
          </a:p>
          <a:p>
            <a:r>
              <a:rPr lang="en-GB" baseline="0" dirty="0" smtClean="0"/>
              <a:t>	more important to test in practice </a:t>
            </a:r>
          </a:p>
          <a:p>
            <a:endParaRPr lang="en-GB" baseline="0" dirty="0" smtClean="0"/>
          </a:p>
          <a:p>
            <a:r>
              <a:rPr lang="en-GB" baseline="0" dirty="0" smtClean="0"/>
              <a:t>Resistance evolution and gene ecology – THEORY</a:t>
            </a:r>
          </a:p>
          <a:p>
            <a:endParaRPr lang="en-GB" baseline="0" dirty="0" smtClean="0"/>
          </a:p>
          <a:p>
            <a:r>
              <a:rPr lang="en-GB" baseline="0" dirty="0" smtClean="0"/>
              <a:t>GM Plants and pesticides – REAL LIFE PRODUCTS AS FOOD AND RESIDUES – HEALTH RELEVANT</a:t>
            </a:r>
            <a:endParaRPr lang="en-GB" dirty="0"/>
          </a:p>
        </p:txBody>
      </p:sp>
      <p:sp>
        <p:nvSpPr>
          <p:cNvPr id="4" name="Slide Number Placeholder 3"/>
          <p:cNvSpPr>
            <a:spLocks noGrp="1"/>
          </p:cNvSpPr>
          <p:nvPr>
            <p:ph type="sldNum" sz="quarter" idx="10"/>
          </p:nvPr>
        </p:nvSpPr>
        <p:spPr/>
        <p:txBody>
          <a:bodyPr/>
          <a:lstStyle/>
          <a:p>
            <a:fld id="{7E5220A1-2B3A-41F8-9DE1-C3ACE34A58A0}" type="slidenum">
              <a:rPr lang="en-GB" smtClean="0"/>
              <a:t>3</a:t>
            </a:fld>
            <a:endParaRPr lang="en-GB"/>
          </a:p>
        </p:txBody>
      </p:sp>
    </p:spTree>
    <p:extLst>
      <p:ext uri="{BB962C8B-B14F-4D97-AF65-F5344CB8AC3E}">
        <p14:creationId xmlns:p14="http://schemas.microsoft.com/office/powerpoint/2010/main" val="2289002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GM crops 170 mill hectare</a:t>
            </a:r>
          </a:p>
          <a:p>
            <a:endParaRPr lang="en-GB" dirty="0" smtClean="0"/>
          </a:p>
          <a:p>
            <a:r>
              <a:rPr lang="en-GB" dirty="0" smtClean="0"/>
              <a:t>Resistance evolution</a:t>
            </a:r>
          </a:p>
          <a:p>
            <a:r>
              <a:rPr lang="en-GB" dirty="0" smtClean="0"/>
              <a:t>	increased use of toxins (dose/applications/stacking</a:t>
            </a:r>
            <a:r>
              <a:rPr lang="en-GB" baseline="0" dirty="0" smtClean="0"/>
              <a:t> of traits)</a:t>
            </a:r>
          </a:p>
          <a:p>
            <a:r>
              <a:rPr lang="en-GB" baseline="0" dirty="0" smtClean="0"/>
              <a:t>	more important to test in practice </a:t>
            </a:r>
          </a:p>
          <a:p>
            <a:endParaRPr lang="en-GB" baseline="0" dirty="0" smtClean="0"/>
          </a:p>
          <a:p>
            <a:r>
              <a:rPr lang="en-GB" baseline="0" dirty="0" smtClean="0"/>
              <a:t>Resistance evolution and gene ecology – THEORY</a:t>
            </a:r>
          </a:p>
          <a:p>
            <a:endParaRPr lang="en-GB" baseline="0" dirty="0" smtClean="0"/>
          </a:p>
          <a:p>
            <a:r>
              <a:rPr lang="en-GB" baseline="0" dirty="0" smtClean="0"/>
              <a:t>GM Plants and pesticides – REAL LIFE PRODUCTS AS FOOD AND RESIDUES – HEALTH RELEVANT</a:t>
            </a:r>
            <a:endParaRPr lang="en-GB" dirty="0"/>
          </a:p>
        </p:txBody>
      </p:sp>
      <p:sp>
        <p:nvSpPr>
          <p:cNvPr id="4" name="Slide Number Placeholder 3"/>
          <p:cNvSpPr>
            <a:spLocks noGrp="1"/>
          </p:cNvSpPr>
          <p:nvPr>
            <p:ph type="sldNum" sz="quarter" idx="10"/>
          </p:nvPr>
        </p:nvSpPr>
        <p:spPr/>
        <p:txBody>
          <a:bodyPr/>
          <a:lstStyle/>
          <a:p>
            <a:fld id="{7E5220A1-2B3A-41F8-9DE1-C3ACE34A58A0}" type="slidenum">
              <a:rPr lang="en-GB" smtClean="0"/>
              <a:t>4</a:t>
            </a:fld>
            <a:endParaRPr lang="en-GB"/>
          </a:p>
        </p:txBody>
      </p:sp>
    </p:spTree>
    <p:extLst>
      <p:ext uri="{BB962C8B-B14F-4D97-AF65-F5344CB8AC3E}">
        <p14:creationId xmlns:p14="http://schemas.microsoft.com/office/powerpoint/2010/main" val="3823853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EA1A617-6B43-4EA6-9C54-4115418FE0A8}" type="slidenum">
              <a:rPr lang="en-GB" altLang="nb-NO" smtClean="0">
                <a:solidFill>
                  <a:srgbClr val="000000"/>
                </a:solidFill>
                <a:cs typeface="Arial" charset="0"/>
              </a:rPr>
              <a:pPr eaLnBrk="1" hangingPunct="1">
                <a:spcBef>
                  <a:spcPct val="0"/>
                </a:spcBef>
              </a:pPr>
              <a:t>5</a:t>
            </a:fld>
            <a:endParaRPr lang="en-GB" altLang="nb-NO" smtClean="0">
              <a:solidFill>
                <a:srgbClr val="000000"/>
              </a:solidFill>
              <a:cs typeface="Arial" charset="0"/>
            </a:endParaRPr>
          </a:p>
        </p:txBody>
      </p:sp>
      <p:sp>
        <p:nvSpPr>
          <p:cNvPr id="153603" name="Rectangle 2"/>
          <p:cNvSpPr>
            <a:spLocks noGrp="1" noRot="1" noChangeAspect="1" noChangeArrowheads="1" noTextEdit="1"/>
          </p:cNvSpPr>
          <p:nvPr>
            <p:ph type="sldImg"/>
          </p:nvPr>
        </p:nvSpPr>
        <p:spPr>
          <a:xfrm>
            <a:off x="381000" y="685800"/>
            <a:ext cx="6096000" cy="3429000"/>
          </a:xfrm>
          <a:ln/>
        </p:spPr>
      </p:sp>
      <p:sp>
        <p:nvSpPr>
          <p:cNvPr id="153604" name="Rectangle 3"/>
          <p:cNvSpPr>
            <a:spLocks noGrp="1" noChangeArrowheads="1"/>
          </p:cNvSpPr>
          <p:nvPr>
            <p:ph type="body" idx="1"/>
          </p:nvPr>
        </p:nvSpPr>
        <p:spPr>
          <a:noFill/>
        </p:spPr>
        <p:txBody>
          <a:bodyPr/>
          <a:lstStyle/>
          <a:p>
            <a:r>
              <a:rPr lang="en-GB" altLang="nb-NO" b="1" smtClean="0"/>
              <a:t>Why is biodiversity important</a:t>
            </a:r>
            <a:r>
              <a:rPr lang="en-GB" altLang="nb-NO" smtClean="0"/>
              <a:t>? Biodiversity is the richness of living organisms. </a:t>
            </a:r>
            <a:r>
              <a:rPr lang="en-GB" altLang="nb-NO" b="1" smtClean="0"/>
              <a:t>This is what we may respond with in a changing world</a:t>
            </a:r>
            <a:r>
              <a:rPr lang="en-GB" altLang="nb-NO" smtClean="0"/>
              <a:t>: climate change, pollution, invasive speces, etc all these same threats may force us to respond, adapt to new conditions. And the raw material which we can use is the rich gene pools and biodiversity in general.</a:t>
            </a:r>
          </a:p>
          <a:p>
            <a:endParaRPr lang="en-GB" altLang="nb-NO" smtClean="0"/>
          </a:p>
          <a:p>
            <a:r>
              <a:rPr lang="en-GB" altLang="nb-NO" smtClean="0"/>
              <a:t>We often talk about the </a:t>
            </a:r>
            <a:r>
              <a:rPr lang="en-GB" altLang="nb-NO" b="1" smtClean="0"/>
              <a:t>positive effects of synergies</a:t>
            </a:r>
            <a:r>
              <a:rPr lang="en-GB" altLang="nb-NO" smtClean="0"/>
              <a:t>. For example we may say that with </a:t>
            </a:r>
            <a:r>
              <a:rPr lang="en-GB" altLang="nb-NO" b="1" smtClean="0"/>
              <a:t>you participants with overlapping and high competence in risk assessment, we may as a whole achieve much more than the sum of the individual part.</a:t>
            </a:r>
            <a:r>
              <a:rPr lang="en-GB" altLang="nb-NO" smtClean="0"/>
              <a:t> There is a positive synergy of the group.</a:t>
            </a:r>
          </a:p>
          <a:p>
            <a:endParaRPr lang="en-GB" altLang="nb-NO" smtClean="0"/>
          </a:p>
          <a:p>
            <a:r>
              <a:rPr lang="en-GB" altLang="nb-NO" b="1" smtClean="0"/>
              <a:t>Negative synergies are the opposite. Meeting more than one stress factor may make us collapse</a:t>
            </a:r>
          </a:p>
          <a:p>
            <a:endParaRPr lang="en-GB" altLang="nb-NO" smtClean="0"/>
          </a:p>
          <a:p>
            <a:r>
              <a:rPr lang="en-GB" altLang="nb-NO" smtClean="0"/>
              <a:t>UNDERLYING ALL OF THESE is the overall </a:t>
            </a:r>
            <a:r>
              <a:rPr lang="en-GB" altLang="nb-NO" b="1" smtClean="0"/>
              <a:t>ECOLOGICAL FOOTPRINT OF THE HUMANS</a:t>
            </a:r>
            <a:r>
              <a:rPr lang="en-GB" altLang="nb-NO" smtClean="0"/>
              <a:t>: </a:t>
            </a:r>
          </a:p>
          <a:p>
            <a:r>
              <a:rPr lang="en-GB" altLang="nb-NO" smtClean="0"/>
              <a:t>	INCREASES IN HUMAN NUMBERS (last 150 years a sevenfold increase)</a:t>
            </a:r>
          </a:p>
          <a:p>
            <a:r>
              <a:rPr lang="en-GB" altLang="nb-NO" smtClean="0"/>
              <a:t>	per capita IMPACTS (last 150 years a sevenfold increase)</a:t>
            </a:r>
          </a:p>
          <a:p>
            <a:endParaRPr lang="en-GB" altLang="nb-NO" smtClean="0"/>
          </a:p>
          <a:p>
            <a:r>
              <a:rPr lang="en-GB" altLang="nb-NO" smtClean="0"/>
              <a:t>THEREFORE THE ECOLOGICAL FOOTPRINT HAS BECOME ABOUT 50 TIMES HIGHER IN THE LAST 150 YEAR</a:t>
            </a:r>
          </a:p>
          <a:p>
            <a:pPr eaLnBrk="1" hangingPunct="1"/>
            <a:endParaRPr lang="en-GB" altLang="nb-NO" smtClean="0">
              <a:cs typeface="Arial" charset="0"/>
            </a:endParaRPr>
          </a:p>
        </p:txBody>
      </p:sp>
    </p:spTree>
    <p:extLst>
      <p:ext uri="{BB962C8B-B14F-4D97-AF65-F5344CB8AC3E}">
        <p14:creationId xmlns:p14="http://schemas.microsoft.com/office/powerpoint/2010/main" val="1486870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0" dirty="0" smtClean="0"/>
              <a:t>Sett fra bakken (Monsanto).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0" dirty="0" smtClean="0"/>
              <a:t>Reklameplakat for hvordan jordbruket</a:t>
            </a:r>
            <a:r>
              <a:rPr lang="nb-NO" sz="1200" kern="0" baseline="0" dirty="0" smtClean="0"/>
              <a:t> skal foregå.</a:t>
            </a:r>
            <a:endParaRPr lang="nb-NO" sz="1200" kern="0" dirty="0" smtClean="0"/>
          </a:p>
          <a:p>
            <a:r>
              <a:rPr lang="nb-NO" dirty="0" smtClean="0"/>
              <a:t>Jorden er </a:t>
            </a:r>
            <a:r>
              <a:rPr lang="nb-NO" dirty="0" err="1" smtClean="0"/>
              <a:t>mørkelagt</a:t>
            </a:r>
            <a:r>
              <a:rPr lang="nb-NO" dirty="0" smtClean="0"/>
              <a:t> men himmelen er høy</a:t>
            </a:r>
            <a:endParaRPr lang="nb-NO" dirty="0"/>
          </a:p>
        </p:txBody>
      </p:sp>
      <p:sp>
        <p:nvSpPr>
          <p:cNvPr id="4" name="Slide Number Placeholder 3"/>
          <p:cNvSpPr>
            <a:spLocks noGrp="1"/>
          </p:cNvSpPr>
          <p:nvPr>
            <p:ph type="sldNum" sz="quarter" idx="10"/>
          </p:nvPr>
        </p:nvSpPr>
        <p:spPr/>
        <p:txBody>
          <a:bodyPr/>
          <a:lstStyle/>
          <a:p>
            <a:fld id="{7E5220A1-2B3A-41F8-9DE1-C3ACE34A58A0}" type="slidenum">
              <a:rPr lang="en-GB" smtClean="0"/>
              <a:t>7</a:t>
            </a:fld>
            <a:endParaRPr lang="en-GB"/>
          </a:p>
        </p:txBody>
      </p:sp>
    </p:spTree>
    <p:extLst>
      <p:ext uri="{BB962C8B-B14F-4D97-AF65-F5344CB8AC3E}">
        <p14:creationId xmlns:p14="http://schemas.microsoft.com/office/powerpoint/2010/main" val="93132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E51EBD-85FE-45D3-BF56-5D8014114A06}" type="slidenum">
              <a:rPr lang="en-US"/>
              <a:pPr>
                <a:defRPr/>
              </a:pPr>
              <a:t>8</a:t>
            </a:fld>
            <a:endParaRPr lang="en-US"/>
          </a:p>
        </p:txBody>
      </p:sp>
      <p:sp>
        <p:nvSpPr>
          <p:cNvPr id="144387" name="Rectangle 2"/>
          <p:cNvSpPr>
            <a:spLocks noGrp="1" noRot="1" noChangeAspect="1" noChangeArrowheads="1" noTextEdit="1"/>
          </p:cNvSpPr>
          <p:nvPr>
            <p:ph type="sldImg"/>
          </p:nvPr>
        </p:nvSpPr>
        <p:spPr>
          <a:xfrm>
            <a:off x="381000" y="685800"/>
            <a:ext cx="6096000" cy="3429000"/>
          </a:xfrm>
          <a:ln/>
        </p:spPr>
      </p:sp>
      <p:sp>
        <p:nvSpPr>
          <p:cNvPr id="144388" name="Rectangle 3"/>
          <p:cNvSpPr>
            <a:spLocks noGrp="1" noChangeArrowheads="1"/>
          </p:cNvSpPr>
          <p:nvPr>
            <p:ph type="body" idx="1"/>
          </p:nvPr>
        </p:nvSpPr>
        <p:spPr>
          <a:noFill/>
        </p:spPr>
        <p:txBody>
          <a:bodyPr/>
          <a:lstStyle/>
          <a:p>
            <a:r>
              <a:rPr lang="en-GB" altLang="nb-NO" smtClean="0"/>
              <a:t>Tolerance – ok you can handle that one, but try this!</a:t>
            </a:r>
          </a:p>
        </p:txBody>
      </p:sp>
    </p:spTree>
    <p:extLst>
      <p:ext uri="{BB962C8B-B14F-4D97-AF65-F5344CB8AC3E}">
        <p14:creationId xmlns:p14="http://schemas.microsoft.com/office/powerpoint/2010/main" val="2702503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hangingPunct="0"/>
            <a:fld id="{F3C46A97-A86B-40DD-A156-3BEAD85E6E68}" type="slidenum">
              <a:rPr lang="en-US">
                <a:solidFill>
                  <a:srgbClr val="000000"/>
                </a:solidFill>
              </a:rPr>
              <a:pPr eaLnBrk="0" hangingPunct="0"/>
              <a:t>10</a:t>
            </a:fld>
            <a:endParaRPr lang="en-US">
              <a:solidFill>
                <a:srgbClr val="000000"/>
              </a:solidFill>
            </a:endParaRPr>
          </a:p>
        </p:txBody>
      </p:sp>
      <p:sp>
        <p:nvSpPr>
          <p:cNvPr id="9011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90116" name="Rectangle 3"/>
          <p:cNvSpPr>
            <a:spLocks noGrp="1" noChangeArrowheads="1"/>
          </p:cNvSpPr>
          <p:nvPr>
            <p:ph type="body" idx="1"/>
          </p:nvPr>
        </p:nvSpPr>
        <p:spPr bwMode="auto">
          <a:xfrm>
            <a:off x="889908" y="4672371"/>
            <a:ext cx="4882923" cy="4423131"/>
          </a:xfrm>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84304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434975" eaLnBrk="0" hangingPunct="0">
              <a:buClr>
                <a:srgbClr val="000000"/>
              </a:buClr>
              <a:buSzPct val="100000"/>
            </a:pPr>
            <a:fld id="{53AA2964-DA40-4738-981C-BF505DD7AC33}" type="slidenum">
              <a:rPr lang="en-GB">
                <a:solidFill>
                  <a:srgbClr val="FFFFFF"/>
                </a:solidFill>
                <a:latin typeface="Times New Roman" pitchFamily="18" charset="0"/>
                <a:ea typeface="Arial Unicode MS" pitchFamily="34" charset="-128"/>
                <a:cs typeface="Arial Unicode MS" pitchFamily="34" charset="-128"/>
              </a:rPr>
              <a:pPr defTabSz="434975" eaLnBrk="0" hangingPunct="0">
                <a:buClr>
                  <a:srgbClr val="000000"/>
                </a:buClr>
                <a:buSzPct val="100000"/>
              </a:pPr>
              <a:t>12</a:t>
            </a:fld>
            <a:endParaRPr lang="en-GB">
              <a:solidFill>
                <a:srgbClr val="FFFFFF"/>
              </a:solidFill>
              <a:latin typeface="Times New Roman" pitchFamily="18" charset="0"/>
              <a:ea typeface="Arial Unicode MS" pitchFamily="34" charset="-128"/>
              <a:cs typeface="Arial Unicode MS" pitchFamily="34" charset="-128"/>
            </a:endParaRPr>
          </a:p>
        </p:txBody>
      </p:sp>
      <p:sp>
        <p:nvSpPr>
          <p:cNvPr id="92163"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92164" name="Rectangle 2"/>
          <p:cNvSpPr>
            <a:spLocks noGrp="1" noChangeArrowheads="1"/>
          </p:cNvSpPr>
          <p:nvPr>
            <p:ph type="body" idx="1"/>
          </p:nvPr>
        </p:nvSpPr>
        <p:spPr bwMode="auto">
          <a:xfrm>
            <a:off x="888365" y="4670663"/>
            <a:ext cx="4886008" cy="4424839"/>
          </a:xfrm>
          <a:noFill/>
        </p:spPr>
        <p:txBody>
          <a:bodyPr wrap="none" numCol="1" anchor="ctr" anchorCtr="0" compatLnSpc="1">
            <a:prstTxWarp prst="textNoShape">
              <a:avLst/>
            </a:prstTxWarp>
          </a:bodyPr>
          <a:lstStyle/>
          <a:p>
            <a:pPr>
              <a:spcBef>
                <a:spcPct val="0"/>
              </a:spcBef>
            </a:pPr>
            <a:endParaRPr lang="de-DE" smtClean="0">
              <a:latin typeface="Times New Roman" pitchFamily="18" charset="0"/>
            </a:endParaRPr>
          </a:p>
        </p:txBody>
      </p:sp>
    </p:spTree>
    <p:extLst>
      <p:ext uri="{BB962C8B-B14F-4D97-AF65-F5344CB8AC3E}">
        <p14:creationId xmlns:p14="http://schemas.microsoft.com/office/powerpoint/2010/main" val="2936401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xfrm>
            <a:off x="381000" y="685800"/>
            <a:ext cx="6096000" cy="3429000"/>
          </a:xfrm>
          <a:ln/>
        </p:spPr>
      </p:sp>
      <p:sp>
        <p:nvSpPr>
          <p:cNvPr id="150531" name="Notes Placeholder 2"/>
          <p:cNvSpPr>
            <a:spLocks noGrp="1"/>
          </p:cNvSpPr>
          <p:nvPr>
            <p:ph type="body" idx="1"/>
          </p:nvPr>
        </p:nvSpPr>
        <p:spPr>
          <a:noFill/>
        </p:spPr>
        <p:txBody>
          <a:bodyPr/>
          <a:lstStyle/>
          <a:p>
            <a:endParaRPr lang="en-GB" altLang="nb-NO" smtClean="0"/>
          </a:p>
        </p:txBody>
      </p:sp>
      <p:sp>
        <p:nvSpPr>
          <p:cNvPr id="4" name="Slide Number Placeholder 3"/>
          <p:cNvSpPr>
            <a:spLocks noGrp="1"/>
          </p:cNvSpPr>
          <p:nvPr>
            <p:ph type="sldNum" sz="quarter" idx="5"/>
          </p:nvPr>
        </p:nvSpPr>
        <p:spPr/>
        <p:txBody>
          <a:bodyPr/>
          <a:lstStyle/>
          <a:p>
            <a:pPr>
              <a:defRPr/>
            </a:pPr>
            <a:fld id="{67B90A40-BE6E-480A-A8CF-C6A718B837A7}" type="slidenum">
              <a:rPr lang="nb-NO" smtClean="0"/>
              <a:pPr>
                <a:defRPr/>
              </a:pPr>
              <a:t>13</a:t>
            </a:fld>
            <a:endParaRPr lang="nb-NO"/>
          </a:p>
        </p:txBody>
      </p:sp>
    </p:spTree>
    <p:extLst>
      <p:ext uri="{BB962C8B-B14F-4D97-AF65-F5344CB8AC3E}">
        <p14:creationId xmlns:p14="http://schemas.microsoft.com/office/powerpoint/2010/main" val="1585709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smtClean="0"/>
              <a:t>Klikk for å redigere tittelstil</a:t>
            </a:r>
            <a:endParaRPr lang="en-GB"/>
          </a:p>
        </p:txBody>
      </p:sp>
      <p:sp>
        <p:nvSpPr>
          <p:cNvPr id="3" name="Undertit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840BF1-FEED-4F44-9515-686BE65D48DE}" type="slidenum">
              <a:rPr lang="en-US"/>
              <a:pPr>
                <a:defRPr/>
              </a:pPr>
              <a:t>‹#›</a:t>
            </a:fld>
            <a:endParaRPr lang="en-US"/>
          </a:p>
        </p:txBody>
      </p:sp>
    </p:spTree>
    <p:extLst>
      <p:ext uri="{BB962C8B-B14F-4D97-AF65-F5344CB8AC3E}">
        <p14:creationId xmlns:p14="http://schemas.microsoft.com/office/powerpoint/2010/main" val="424573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2515FE-9637-47BD-B842-EE5718C452E3}" type="slidenum">
              <a:rPr lang="en-US"/>
              <a:pPr>
                <a:defRPr/>
              </a:pPr>
              <a:t>‹#›</a:t>
            </a:fld>
            <a:endParaRPr lang="en-US"/>
          </a:p>
        </p:txBody>
      </p:sp>
    </p:spTree>
    <p:extLst>
      <p:ext uri="{BB962C8B-B14F-4D97-AF65-F5344CB8AC3E}">
        <p14:creationId xmlns:p14="http://schemas.microsoft.com/office/powerpoint/2010/main" val="261007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smtClean="0"/>
              <a:t>Klikk for å redigere tittelstil</a:t>
            </a:r>
            <a:endParaRPr lang="en-GB"/>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7A0E7A-B3C5-4A3A-9CC1-CFEFF655B093}" type="slidenum">
              <a:rPr lang="en-US"/>
              <a:pPr>
                <a:defRPr/>
              </a:pPr>
              <a:t>‹#›</a:t>
            </a:fld>
            <a:endParaRPr lang="en-US"/>
          </a:p>
        </p:txBody>
      </p:sp>
    </p:spTree>
    <p:extLst>
      <p:ext uri="{BB962C8B-B14F-4D97-AF65-F5344CB8AC3E}">
        <p14:creationId xmlns:p14="http://schemas.microsoft.com/office/powerpoint/2010/main" val="273135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smtClean="0"/>
              <a:t>Klikk for å redigere tittelstil</a:t>
            </a:r>
            <a:endParaRPr lang="en-GB"/>
          </a:p>
        </p:txBody>
      </p:sp>
      <p:sp>
        <p:nvSpPr>
          <p:cNvPr id="3" name="Undertit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3B5C1C5-7518-4DAC-AD56-976B5A5AD091}" type="slidenum">
              <a:rPr lang="en-GB"/>
              <a:pPr>
                <a:defRPr/>
              </a:pPr>
              <a:t>‹#›</a:t>
            </a:fld>
            <a:endParaRPr lang="en-GB"/>
          </a:p>
        </p:txBody>
      </p:sp>
    </p:spTree>
    <p:extLst>
      <p:ext uri="{BB962C8B-B14F-4D97-AF65-F5344CB8AC3E}">
        <p14:creationId xmlns:p14="http://schemas.microsoft.com/office/powerpoint/2010/main" val="3353898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D49185D-8D27-44EF-9F0E-13A176E08587}" type="slidenum">
              <a:rPr lang="en-GB"/>
              <a:pPr>
                <a:defRPr/>
              </a:pPr>
              <a:t>‹#›</a:t>
            </a:fld>
            <a:endParaRPr lang="en-GB"/>
          </a:p>
        </p:txBody>
      </p:sp>
    </p:spTree>
    <p:extLst>
      <p:ext uri="{BB962C8B-B14F-4D97-AF65-F5344CB8AC3E}">
        <p14:creationId xmlns:p14="http://schemas.microsoft.com/office/powerpoint/2010/main" val="797294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smtClean="0"/>
              <a:t>Klikk for å redigere tittelstil</a:t>
            </a:r>
            <a:endParaRPr lang="en-GB"/>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00E6DB8-AE21-47A6-BBE5-1BB967090186}" type="slidenum">
              <a:rPr lang="en-GB"/>
              <a:pPr>
                <a:defRPr/>
              </a:pPr>
              <a:t>‹#›</a:t>
            </a:fld>
            <a:endParaRPr lang="en-GB"/>
          </a:p>
        </p:txBody>
      </p:sp>
    </p:spTree>
    <p:extLst>
      <p:ext uri="{BB962C8B-B14F-4D97-AF65-F5344CB8AC3E}">
        <p14:creationId xmlns:p14="http://schemas.microsoft.com/office/powerpoint/2010/main" val="3693821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155A75F-4C83-401D-9D26-92516418408B}" type="slidenum">
              <a:rPr lang="en-GB"/>
              <a:pPr>
                <a:defRPr/>
              </a:pPr>
              <a:t>‹#›</a:t>
            </a:fld>
            <a:endParaRPr lang="en-GB"/>
          </a:p>
        </p:txBody>
      </p:sp>
    </p:spTree>
    <p:extLst>
      <p:ext uri="{BB962C8B-B14F-4D97-AF65-F5344CB8AC3E}">
        <p14:creationId xmlns:p14="http://schemas.microsoft.com/office/powerpoint/2010/main" val="2772740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en-GB"/>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5C28F0E1-CBE2-4568-9A9A-D5990C9C42B1}" type="slidenum">
              <a:rPr lang="en-GB"/>
              <a:pPr>
                <a:defRPr/>
              </a:pPr>
              <a:t>‹#›</a:t>
            </a:fld>
            <a:endParaRPr lang="en-GB"/>
          </a:p>
        </p:txBody>
      </p:sp>
    </p:spTree>
    <p:extLst>
      <p:ext uri="{BB962C8B-B14F-4D97-AF65-F5344CB8AC3E}">
        <p14:creationId xmlns:p14="http://schemas.microsoft.com/office/powerpoint/2010/main" val="3825420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E93B6A0-404C-44AF-A0DD-1DCE365222E8}" type="slidenum">
              <a:rPr lang="en-GB"/>
              <a:pPr>
                <a:defRPr/>
              </a:pPr>
              <a:t>‹#›</a:t>
            </a:fld>
            <a:endParaRPr lang="en-GB"/>
          </a:p>
        </p:txBody>
      </p:sp>
    </p:spTree>
    <p:extLst>
      <p:ext uri="{BB962C8B-B14F-4D97-AF65-F5344CB8AC3E}">
        <p14:creationId xmlns:p14="http://schemas.microsoft.com/office/powerpoint/2010/main" val="2231239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04834FB-7356-4FD6-B3B7-8BFC9260E8FE}" type="slidenum">
              <a:rPr lang="en-GB"/>
              <a:pPr>
                <a:defRPr/>
              </a:pPr>
              <a:t>‹#›</a:t>
            </a:fld>
            <a:endParaRPr lang="en-GB"/>
          </a:p>
        </p:txBody>
      </p:sp>
    </p:spTree>
    <p:extLst>
      <p:ext uri="{BB962C8B-B14F-4D97-AF65-F5344CB8AC3E}">
        <p14:creationId xmlns:p14="http://schemas.microsoft.com/office/powerpoint/2010/main" val="3999833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smtClean="0"/>
              <a:t>Klikk for å redigere tittelstil</a:t>
            </a:r>
            <a:endParaRPr lang="en-GB"/>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6EEA590-2145-4FCF-B826-624C5C4F73D5}" type="slidenum">
              <a:rPr lang="en-GB"/>
              <a:pPr>
                <a:defRPr/>
              </a:pPr>
              <a:t>‹#›</a:t>
            </a:fld>
            <a:endParaRPr lang="en-GB"/>
          </a:p>
        </p:txBody>
      </p:sp>
    </p:spTree>
    <p:extLst>
      <p:ext uri="{BB962C8B-B14F-4D97-AF65-F5344CB8AC3E}">
        <p14:creationId xmlns:p14="http://schemas.microsoft.com/office/powerpoint/2010/main" val="1685391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8272AA-B207-4557-91DF-5340FCD93B1A}" type="slidenum">
              <a:rPr lang="en-US"/>
              <a:pPr>
                <a:defRPr/>
              </a:pPr>
              <a:t>‹#›</a:t>
            </a:fld>
            <a:endParaRPr lang="en-US"/>
          </a:p>
        </p:txBody>
      </p:sp>
    </p:spTree>
    <p:extLst>
      <p:ext uri="{BB962C8B-B14F-4D97-AF65-F5344CB8AC3E}">
        <p14:creationId xmlns:p14="http://schemas.microsoft.com/office/powerpoint/2010/main" val="9167950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smtClean="0"/>
              <a:t>Klikk for å redigere tittelstil</a:t>
            </a:r>
            <a:endParaRPr lang="en-GB"/>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F0F5E1C-B25B-41E6-921C-48979D6DE61D}" type="slidenum">
              <a:rPr lang="en-GB"/>
              <a:pPr>
                <a:defRPr/>
              </a:pPr>
              <a:t>‹#›</a:t>
            </a:fld>
            <a:endParaRPr lang="en-GB"/>
          </a:p>
        </p:txBody>
      </p:sp>
    </p:spTree>
    <p:extLst>
      <p:ext uri="{BB962C8B-B14F-4D97-AF65-F5344CB8AC3E}">
        <p14:creationId xmlns:p14="http://schemas.microsoft.com/office/powerpoint/2010/main" val="1422698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A30336F-C3A4-42CD-966E-1AC775E2E514}" type="slidenum">
              <a:rPr lang="en-GB"/>
              <a:pPr>
                <a:defRPr/>
              </a:pPr>
              <a:t>‹#›</a:t>
            </a:fld>
            <a:endParaRPr lang="en-GB"/>
          </a:p>
        </p:txBody>
      </p:sp>
    </p:spTree>
    <p:extLst>
      <p:ext uri="{BB962C8B-B14F-4D97-AF65-F5344CB8AC3E}">
        <p14:creationId xmlns:p14="http://schemas.microsoft.com/office/powerpoint/2010/main" val="2971312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smtClean="0"/>
              <a:t>Klikk for å redigere tittelstil</a:t>
            </a:r>
            <a:endParaRPr lang="en-GB"/>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21F827-6D0D-473A-B605-C214B01D1C18}" type="slidenum">
              <a:rPr lang="en-GB"/>
              <a:pPr>
                <a:defRPr/>
              </a:pPr>
              <a:t>‹#›</a:t>
            </a:fld>
            <a:endParaRPr lang="en-GB"/>
          </a:p>
        </p:txBody>
      </p:sp>
    </p:spTree>
    <p:extLst>
      <p:ext uri="{BB962C8B-B14F-4D97-AF65-F5344CB8AC3E}">
        <p14:creationId xmlns:p14="http://schemas.microsoft.com/office/powerpoint/2010/main" val="1471019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smtClean="0"/>
              <a:t>Klikk for å redigere tittelstil</a:t>
            </a:r>
            <a:endParaRPr lang="en-GB"/>
          </a:p>
        </p:txBody>
      </p:sp>
      <p:sp>
        <p:nvSpPr>
          <p:cNvPr id="3" name="Undertit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3B5C1C5-7518-4DAC-AD56-976B5A5AD091}" type="slidenum">
              <a:rPr lang="en-GB"/>
              <a:pPr>
                <a:defRPr/>
              </a:pPr>
              <a:t>‹#›</a:t>
            </a:fld>
            <a:endParaRPr lang="en-GB"/>
          </a:p>
        </p:txBody>
      </p:sp>
    </p:spTree>
    <p:extLst>
      <p:ext uri="{BB962C8B-B14F-4D97-AF65-F5344CB8AC3E}">
        <p14:creationId xmlns:p14="http://schemas.microsoft.com/office/powerpoint/2010/main" val="291244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D49185D-8D27-44EF-9F0E-13A176E08587}" type="slidenum">
              <a:rPr lang="en-GB"/>
              <a:pPr>
                <a:defRPr/>
              </a:pPr>
              <a:t>‹#›</a:t>
            </a:fld>
            <a:endParaRPr lang="en-GB"/>
          </a:p>
        </p:txBody>
      </p:sp>
    </p:spTree>
    <p:extLst>
      <p:ext uri="{BB962C8B-B14F-4D97-AF65-F5344CB8AC3E}">
        <p14:creationId xmlns:p14="http://schemas.microsoft.com/office/powerpoint/2010/main" val="4176585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smtClean="0"/>
              <a:t>Klikk for å redigere tittelstil</a:t>
            </a:r>
            <a:endParaRPr lang="en-GB"/>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00E6DB8-AE21-47A6-BBE5-1BB967090186}" type="slidenum">
              <a:rPr lang="en-GB"/>
              <a:pPr>
                <a:defRPr/>
              </a:pPr>
              <a:t>‹#›</a:t>
            </a:fld>
            <a:endParaRPr lang="en-GB"/>
          </a:p>
        </p:txBody>
      </p:sp>
    </p:spTree>
    <p:extLst>
      <p:ext uri="{BB962C8B-B14F-4D97-AF65-F5344CB8AC3E}">
        <p14:creationId xmlns:p14="http://schemas.microsoft.com/office/powerpoint/2010/main" val="2416863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155A75F-4C83-401D-9D26-92516418408B}" type="slidenum">
              <a:rPr lang="en-GB"/>
              <a:pPr>
                <a:defRPr/>
              </a:pPr>
              <a:t>‹#›</a:t>
            </a:fld>
            <a:endParaRPr lang="en-GB"/>
          </a:p>
        </p:txBody>
      </p:sp>
    </p:spTree>
    <p:extLst>
      <p:ext uri="{BB962C8B-B14F-4D97-AF65-F5344CB8AC3E}">
        <p14:creationId xmlns:p14="http://schemas.microsoft.com/office/powerpoint/2010/main" val="3329873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en-GB"/>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5C28F0E1-CBE2-4568-9A9A-D5990C9C42B1}" type="slidenum">
              <a:rPr lang="en-GB"/>
              <a:pPr>
                <a:defRPr/>
              </a:pPr>
              <a:t>‹#›</a:t>
            </a:fld>
            <a:endParaRPr lang="en-GB"/>
          </a:p>
        </p:txBody>
      </p:sp>
    </p:spTree>
    <p:extLst>
      <p:ext uri="{BB962C8B-B14F-4D97-AF65-F5344CB8AC3E}">
        <p14:creationId xmlns:p14="http://schemas.microsoft.com/office/powerpoint/2010/main" val="1177002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E93B6A0-404C-44AF-A0DD-1DCE365222E8}" type="slidenum">
              <a:rPr lang="en-GB"/>
              <a:pPr>
                <a:defRPr/>
              </a:pPr>
              <a:t>‹#›</a:t>
            </a:fld>
            <a:endParaRPr lang="en-GB"/>
          </a:p>
        </p:txBody>
      </p:sp>
    </p:spTree>
    <p:extLst>
      <p:ext uri="{BB962C8B-B14F-4D97-AF65-F5344CB8AC3E}">
        <p14:creationId xmlns:p14="http://schemas.microsoft.com/office/powerpoint/2010/main" val="497022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04834FB-7356-4FD6-B3B7-8BFC9260E8FE}" type="slidenum">
              <a:rPr lang="en-GB"/>
              <a:pPr>
                <a:defRPr/>
              </a:pPr>
              <a:t>‹#›</a:t>
            </a:fld>
            <a:endParaRPr lang="en-GB"/>
          </a:p>
        </p:txBody>
      </p:sp>
    </p:spTree>
    <p:extLst>
      <p:ext uri="{BB962C8B-B14F-4D97-AF65-F5344CB8AC3E}">
        <p14:creationId xmlns:p14="http://schemas.microsoft.com/office/powerpoint/2010/main" val="3025129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smtClean="0"/>
              <a:t>Klikk for å redigere tittelstil</a:t>
            </a:r>
            <a:endParaRPr lang="en-GB"/>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782F47-C271-4503-8837-C8B20E3BAEA3}" type="slidenum">
              <a:rPr lang="en-US"/>
              <a:pPr>
                <a:defRPr/>
              </a:pPr>
              <a:t>‹#›</a:t>
            </a:fld>
            <a:endParaRPr lang="en-US"/>
          </a:p>
        </p:txBody>
      </p:sp>
    </p:spTree>
    <p:extLst>
      <p:ext uri="{BB962C8B-B14F-4D97-AF65-F5344CB8AC3E}">
        <p14:creationId xmlns:p14="http://schemas.microsoft.com/office/powerpoint/2010/main" val="9198439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smtClean="0"/>
              <a:t>Klikk for å redigere tittelstil</a:t>
            </a:r>
            <a:endParaRPr lang="en-GB"/>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6EEA590-2145-4FCF-B826-624C5C4F73D5}" type="slidenum">
              <a:rPr lang="en-GB"/>
              <a:pPr>
                <a:defRPr/>
              </a:pPr>
              <a:t>‹#›</a:t>
            </a:fld>
            <a:endParaRPr lang="en-GB"/>
          </a:p>
        </p:txBody>
      </p:sp>
    </p:spTree>
    <p:extLst>
      <p:ext uri="{BB962C8B-B14F-4D97-AF65-F5344CB8AC3E}">
        <p14:creationId xmlns:p14="http://schemas.microsoft.com/office/powerpoint/2010/main" val="3201805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smtClean="0"/>
              <a:t>Klikk for å redigere tittelstil</a:t>
            </a:r>
            <a:endParaRPr lang="en-GB"/>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F0F5E1C-B25B-41E6-921C-48979D6DE61D}" type="slidenum">
              <a:rPr lang="en-GB"/>
              <a:pPr>
                <a:defRPr/>
              </a:pPr>
              <a:t>‹#›</a:t>
            </a:fld>
            <a:endParaRPr lang="en-GB"/>
          </a:p>
        </p:txBody>
      </p:sp>
    </p:spTree>
    <p:extLst>
      <p:ext uri="{BB962C8B-B14F-4D97-AF65-F5344CB8AC3E}">
        <p14:creationId xmlns:p14="http://schemas.microsoft.com/office/powerpoint/2010/main" val="2804516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A30336F-C3A4-42CD-966E-1AC775E2E514}" type="slidenum">
              <a:rPr lang="en-GB"/>
              <a:pPr>
                <a:defRPr/>
              </a:pPr>
              <a:t>‹#›</a:t>
            </a:fld>
            <a:endParaRPr lang="en-GB"/>
          </a:p>
        </p:txBody>
      </p:sp>
    </p:spTree>
    <p:extLst>
      <p:ext uri="{BB962C8B-B14F-4D97-AF65-F5344CB8AC3E}">
        <p14:creationId xmlns:p14="http://schemas.microsoft.com/office/powerpoint/2010/main" val="1609788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smtClean="0"/>
              <a:t>Klikk for å redigere tittelstil</a:t>
            </a:r>
            <a:endParaRPr lang="en-GB"/>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21F827-6D0D-473A-B605-C214B01D1C18}" type="slidenum">
              <a:rPr lang="en-GB"/>
              <a:pPr>
                <a:defRPr/>
              </a:pPr>
              <a:t>‹#›</a:t>
            </a:fld>
            <a:endParaRPr lang="en-GB"/>
          </a:p>
        </p:txBody>
      </p:sp>
    </p:spTree>
    <p:extLst>
      <p:ext uri="{BB962C8B-B14F-4D97-AF65-F5344CB8AC3E}">
        <p14:creationId xmlns:p14="http://schemas.microsoft.com/office/powerpoint/2010/main" val="2611699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6434" name="Rectangle 2"/>
          <p:cNvSpPr>
            <a:spLocks noGrp="1" noChangeArrowheads="1"/>
          </p:cNvSpPr>
          <p:nvPr>
            <p:ph type="ctrTitle"/>
          </p:nvPr>
        </p:nvSpPr>
        <p:spPr>
          <a:xfrm>
            <a:off x="239184" y="1773238"/>
            <a:ext cx="8449733" cy="1079500"/>
          </a:xfrm>
        </p:spPr>
        <p:txBody>
          <a:bodyPr/>
          <a:lstStyle>
            <a:lvl1pPr>
              <a:defRPr/>
            </a:lvl1pPr>
          </a:lstStyle>
          <a:p>
            <a:r>
              <a:rPr lang="en-US"/>
              <a:t>Click to edit Master title style</a:t>
            </a:r>
            <a:br>
              <a:rPr lang="en-US"/>
            </a:br>
            <a:endParaRPr lang="en-US"/>
          </a:p>
        </p:txBody>
      </p:sp>
      <p:sp>
        <p:nvSpPr>
          <p:cNvPr id="146435" name="Rectangle 3"/>
          <p:cNvSpPr>
            <a:spLocks noGrp="1" noChangeArrowheads="1"/>
          </p:cNvSpPr>
          <p:nvPr>
            <p:ph type="subTitle" idx="1"/>
          </p:nvPr>
        </p:nvSpPr>
        <p:spPr>
          <a:xfrm>
            <a:off x="239184" y="3357563"/>
            <a:ext cx="8449733" cy="792162"/>
          </a:xfrm>
        </p:spPr>
        <p:txBody>
          <a:bodyPr/>
          <a:lstStyle>
            <a:lvl1pPr marL="0" indent="0" algn="ctr">
              <a:buFontTx/>
              <a:buNone/>
              <a:defRPr/>
            </a:lvl1pPr>
          </a:lstStyle>
          <a:p>
            <a:r>
              <a:rPr lang="en-US"/>
              <a:t>Click to edit Master subtitle style</a:t>
            </a:r>
          </a:p>
          <a:p>
            <a:endParaRPr lang="en-US"/>
          </a:p>
        </p:txBody>
      </p:sp>
    </p:spTree>
    <p:extLst>
      <p:ext uri="{BB962C8B-B14F-4D97-AF65-F5344CB8AC3E}">
        <p14:creationId xmlns:p14="http://schemas.microsoft.com/office/powerpoint/2010/main" val="4088747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1107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243118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30593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98521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8621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FE1713-853F-48C9-8D45-2FFF957B9845}" type="slidenum">
              <a:rPr lang="en-US"/>
              <a:pPr>
                <a:defRPr/>
              </a:pPr>
              <a:t>‹#›</a:t>
            </a:fld>
            <a:endParaRPr lang="en-US"/>
          </a:p>
        </p:txBody>
      </p:sp>
    </p:spTree>
    <p:extLst>
      <p:ext uri="{BB962C8B-B14F-4D97-AF65-F5344CB8AC3E}">
        <p14:creationId xmlns:p14="http://schemas.microsoft.com/office/powerpoint/2010/main" val="38807245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4435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79975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0719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51442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188914"/>
            <a:ext cx="2745317" cy="5761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1" y="188914"/>
            <a:ext cx="8039100" cy="5761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78641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24417" y="188913"/>
            <a:ext cx="10972800" cy="5762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0"/>
            <a:ext cx="5384800"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57043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1" y="188914"/>
            <a:ext cx="10987617" cy="5761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86044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smtClean="0"/>
              <a:t>Klikk for å redigere tittelstil</a:t>
            </a:r>
            <a:endParaRPr lang="en-GB"/>
          </a:p>
        </p:txBody>
      </p:sp>
      <p:sp>
        <p:nvSpPr>
          <p:cNvPr id="3" name="Undertit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0C91A8-51EF-452D-8996-0D5A50E5194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9646188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FA5104-C958-4028-8882-D263F3865BA5}"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8240728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smtClean="0"/>
              <a:t>Klikk for å redigere tittelstil</a:t>
            </a:r>
            <a:endParaRPr lang="en-GB"/>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1B1D5A-AAB8-4A53-BA27-82B2735E5363}"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495415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en-GB"/>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93CF9AA-AE2D-4322-832E-A43B1BE68C40}" type="slidenum">
              <a:rPr lang="en-US"/>
              <a:pPr>
                <a:defRPr/>
              </a:pPr>
              <a:t>‹#›</a:t>
            </a:fld>
            <a:endParaRPr lang="en-US"/>
          </a:p>
        </p:txBody>
      </p:sp>
    </p:spTree>
    <p:extLst>
      <p:ext uri="{BB962C8B-B14F-4D97-AF65-F5344CB8AC3E}">
        <p14:creationId xmlns:p14="http://schemas.microsoft.com/office/powerpoint/2010/main" val="23045614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6E967D-FFFF-4FB2-ABFE-815D8FA52A2B}"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6054107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en-GB"/>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95F10C3-554B-4164-95BA-19D2E0F43C2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7409502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FC2557-337D-4C48-84E0-1B1B6D2E441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8770259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954E12-DB9C-4F21-B862-D49AF34425B7}"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1417075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smtClean="0"/>
              <a:t>Klikk for å redigere tittelstil</a:t>
            </a:r>
            <a:endParaRPr lang="en-GB"/>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AF460B-DBA3-42D6-A108-1AF6C2B02A98}"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2014692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smtClean="0"/>
              <a:t>Klikk for å redigere tittelstil</a:t>
            </a:r>
            <a:endParaRPr lang="en-GB"/>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41DE31-92E0-401A-AE9C-95339F92A9D3}"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0355102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99056F-436A-4A9A-BC0E-0A754DFC8EE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9858728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smtClean="0"/>
              <a:t>Klikk for å redigere tittelstil</a:t>
            </a:r>
            <a:endParaRPr lang="en-GB"/>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FFB67A-C7E5-4A9B-83E1-52E46B0AD1FD}"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0715574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p>
            <a:r>
              <a:rPr lang="nb-NO" smtClean="0"/>
              <a:t>Klikk for å redigere tittelstil</a:t>
            </a:r>
            <a:endParaRPr lang="en-GB"/>
          </a:p>
        </p:txBody>
      </p:sp>
      <p:sp>
        <p:nvSpPr>
          <p:cNvPr id="3" name="Plassholder for tabell 2"/>
          <p:cNvSpPr>
            <a:spLocks noGrp="1"/>
          </p:cNvSpPr>
          <p:nvPr>
            <p:ph type="tbl" idx="1"/>
          </p:nvPr>
        </p:nvSpPr>
        <p:spPr>
          <a:xfrm>
            <a:off x="609600" y="1600201"/>
            <a:ext cx="109728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62E94E-5168-4147-8279-D4E2004E2B0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8581176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5459" y="2131219"/>
            <a:ext cx="10361084" cy="1468438"/>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272" y="3885406"/>
            <a:ext cx="8535459" cy="1754188"/>
          </a:xfrm>
        </p:spPr>
        <p:txBody>
          <a:bodyPr/>
          <a:lstStyle>
            <a:lvl1pPr marL="0" indent="0" algn="ctr">
              <a:buNone/>
              <a:defRPr/>
            </a:lvl1pPr>
            <a:lvl2pPr marL="571500" indent="0" algn="ctr">
              <a:buNone/>
              <a:defRPr/>
            </a:lvl2pPr>
            <a:lvl3pPr marL="1143000" indent="0" algn="ctr">
              <a:buNone/>
              <a:defRPr/>
            </a:lvl3pPr>
            <a:lvl4pPr marL="1714500" indent="0" algn="ctr">
              <a:buNone/>
              <a:defRPr/>
            </a:lvl4pPr>
            <a:lvl5pPr marL="2286000" indent="0" algn="ctr">
              <a:buNone/>
              <a:defRPr/>
            </a:lvl5pPr>
            <a:lvl6pPr marL="2857500" indent="0" algn="ctr">
              <a:buNone/>
              <a:defRPr/>
            </a:lvl6pPr>
            <a:lvl7pPr marL="3429000" indent="0" algn="ctr">
              <a:buNone/>
              <a:defRPr/>
            </a:lvl7pPr>
            <a:lvl8pPr marL="4000500" indent="0" algn="ctr">
              <a:buNone/>
              <a:defRPr/>
            </a:lvl8pPr>
            <a:lvl9pPr marL="4572000" indent="0" algn="ctr">
              <a:buNone/>
              <a:defRPr/>
            </a:lvl9pPr>
          </a:lstStyle>
          <a:p>
            <a:r>
              <a:rPr lang="de-DE" smtClean="0"/>
              <a:t>Formatvorlage des Untertitelmasters durch Klicken bearbeiten</a:t>
            </a:r>
            <a:endParaRPr lang="de-DE"/>
          </a:p>
        </p:txBody>
      </p:sp>
      <p:sp>
        <p:nvSpPr>
          <p:cNvPr id="4" name="Rectangle 3"/>
          <p:cNvSpPr>
            <a:spLocks noGrp="1" noChangeArrowheads="1"/>
          </p:cNvSpPr>
          <p:nvPr>
            <p:ph type="dt"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idx="12"/>
          </p:nvPr>
        </p:nvSpPr>
        <p:spPr/>
        <p:txBody>
          <a:bodyPr/>
          <a:lstStyle>
            <a:lvl1pPr fontAlgn="auto">
              <a:spcBef>
                <a:spcPts val="0"/>
              </a:spcBef>
              <a:spcAft>
                <a:spcPts val="0"/>
              </a:spcAft>
              <a:defRPr/>
            </a:lvl1pPr>
          </a:lstStyle>
          <a:p>
            <a:pPr>
              <a:defRPr/>
            </a:pPr>
            <a:fld id="{00AB4A5E-6318-4747-851E-FCC2D049A6CD}" type="slidenum">
              <a:rPr lang="en-GB"/>
              <a:pPr>
                <a:defRPr/>
              </a:pPr>
              <a:t>‹#›</a:t>
            </a:fld>
            <a:endParaRPr lang="en-GB"/>
          </a:p>
        </p:txBody>
      </p:sp>
    </p:spTree>
    <p:extLst>
      <p:ext uri="{BB962C8B-B14F-4D97-AF65-F5344CB8AC3E}">
        <p14:creationId xmlns:p14="http://schemas.microsoft.com/office/powerpoint/2010/main" val="51174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D68264-E9B6-4CF7-8F10-B0061C19FA08}" type="slidenum">
              <a:rPr lang="en-US"/>
              <a:pPr>
                <a:defRPr/>
              </a:pPr>
              <a:t>‹#›</a:t>
            </a:fld>
            <a:endParaRPr lang="en-US"/>
          </a:p>
        </p:txBody>
      </p:sp>
    </p:spTree>
    <p:extLst>
      <p:ext uri="{BB962C8B-B14F-4D97-AF65-F5344CB8AC3E}">
        <p14:creationId xmlns:p14="http://schemas.microsoft.com/office/powerpoint/2010/main" val="33420895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dt"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idx="12"/>
          </p:nvPr>
        </p:nvSpPr>
        <p:spPr/>
        <p:txBody>
          <a:bodyPr/>
          <a:lstStyle>
            <a:lvl1pPr fontAlgn="auto">
              <a:spcBef>
                <a:spcPts val="0"/>
              </a:spcBef>
              <a:spcAft>
                <a:spcPts val="0"/>
              </a:spcAft>
              <a:defRPr/>
            </a:lvl1pPr>
          </a:lstStyle>
          <a:p>
            <a:pPr>
              <a:defRPr/>
            </a:pPr>
            <a:fld id="{A56CAB74-CD62-4556-A2F3-ACC7A8CF0774}" type="slidenum">
              <a:rPr lang="en-GB"/>
              <a:pPr>
                <a:defRPr/>
              </a:pPr>
              <a:t>‹#›</a:t>
            </a:fld>
            <a:endParaRPr lang="en-GB"/>
          </a:p>
        </p:txBody>
      </p:sp>
    </p:spTree>
    <p:extLst>
      <p:ext uri="{BB962C8B-B14F-4D97-AF65-F5344CB8AC3E}">
        <p14:creationId xmlns:p14="http://schemas.microsoft.com/office/powerpoint/2010/main" val="2748183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3" y="4407299"/>
            <a:ext cx="10363731" cy="1361281"/>
          </a:xfrm>
        </p:spPr>
        <p:txBody>
          <a:bodyPr anchor="t"/>
          <a:lstStyle>
            <a:lvl1pPr algn="l">
              <a:defRPr sz="5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3" y="2907110"/>
            <a:ext cx="10363731" cy="1500188"/>
          </a:xfrm>
        </p:spPr>
        <p:txBody>
          <a:bodyPr anchor="b"/>
          <a:lstStyle>
            <a:lvl1pPr marL="0" indent="0">
              <a:buNone/>
              <a:defRPr sz="2500"/>
            </a:lvl1pPr>
            <a:lvl2pPr marL="571500" indent="0">
              <a:buNone/>
              <a:defRPr sz="2300"/>
            </a:lvl2pPr>
            <a:lvl3pPr marL="1143000" indent="0">
              <a:buNone/>
              <a:defRPr sz="2000"/>
            </a:lvl3pPr>
            <a:lvl4pPr marL="1714500" indent="0">
              <a:buNone/>
              <a:defRPr sz="1800"/>
            </a:lvl4pPr>
            <a:lvl5pPr marL="2286000" indent="0">
              <a:buNone/>
              <a:defRPr sz="1800"/>
            </a:lvl5pPr>
            <a:lvl6pPr marL="2857500" indent="0">
              <a:buNone/>
              <a:defRPr sz="1800"/>
            </a:lvl6pPr>
            <a:lvl7pPr marL="3429000" indent="0">
              <a:buNone/>
              <a:defRPr sz="1800"/>
            </a:lvl7pPr>
            <a:lvl8pPr marL="4000500" indent="0">
              <a:buNone/>
              <a:defRPr sz="1800"/>
            </a:lvl8pPr>
            <a:lvl9pPr marL="4572000" indent="0">
              <a:buNone/>
              <a:defRPr sz="1800"/>
            </a:lvl9pPr>
          </a:lstStyle>
          <a:p>
            <a:pPr lvl="0"/>
            <a:r>
              <a:rPr lang="de-DE" smtClean="0"/>
              <a:t>Textmasterformate durch Klicken bearbeiten</a:t>
            </a:r>
          </a:p>
        </p:txBody>
      </p:sp>
      <p:sp>
        <p:nvSpPr>
          <p:cNvPr id="4" name="Rectangle 3"/>
          <p:cNvSpPr>
            <a:spLocks noGrp="1" noChangeArrowheads="1"/>
          </p:cNvSpPr>
          <p:nvPr>
            <p:ph type="dt"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idx="12"/>
          </p:nvPr>
        </p:nvSpPr>
        <p:spPr/>
        <p:txBody>
          <a:bodyPr/>
          <a:lstStyle>
            <a:lvl1pPr fontAlgn="auto">
              <a:spcBef>
                <a:spcPts val="0"/>
              </a:spcBef>
              <a:spcAft>
                <a:spcPts val="0"/>
              </a:spcAft>
              <a:defRPr/>
            </a:lvl1pPr>
          </a:lstStyle>
          <a:p>
            <a:pPr>
              <a:defRPr/>
            </a:pPr>
            <a:fld id="{6E732451-2E61-4681-AD88-B3240FD125C4}" type="slidenum">
              <a:rPr lang="en-GB"/>
              <a:pPr>
                <a:defRPr/>
              </a:pPr>
              <a:t>‹#›</a:t>
            </a:fld>
            <a:endParaRPr lang="en-GB"/>
          </a:p>
        </p:txBody>
      </p:sp>
    </p:spTree>
    <p:extLst>
      <p:ext uri="{BB962C8B-B14F-4D97-AF65-F5344CB8AC3E}">
        <p14:creationId xmlns:p14="http://schemas.microsoft.com/office/powerpoint/2010/main" val="8173262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15460" y="1980407"/>
            <a:ext cx="5050897" cy="4228704"/>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220356" y="1980407"/>
            <a:ext cx="5053541" cy="4228704"/>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3"/>
          <p:cNvSpPr>
            <a:spLocks noGrp="1" noChangeArrowheads="1"/>
          </p:cNvSpPr>
          <p:nvPr>
            <p:ph type="dt"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idx="12"/>
          </p:nvPr>
        </p:nvSpPr>
        <p:spPr/>
        <p:txBody>
          <a:bodyPr/>
          <a:lstStyle>
            <a:lvl1pPr fontAlgn="auto">
              <a:spcBef>
                <a:spcPts val="0"/>
              </a:spcBef>
              <a:spcAft>
                <a:spcPts val="0"/>
              </a:spcAft>
              <a:defRPr/>
            </a:lvl1pPr>
          </a:lstStyle>
          <a:p>
            <a:pPr>
              <a:defRPr/>
            </a:pPr>
            <a:fld id="{EC5BE01C-8BFD-4D1D-97F6-C7B135C945C7}" type="slidenum">
              <a:rPr lang="en-GB"/>
              <a:pPr>
                <a:defRPr/>
              </a:pPr>
              <a:t>‹#›</a:t>
            </a:fld>
            <a:endParaRPr lang="en-GB"/>
          </a:p>
        </p:txBody>
      </p:sp>
    </p:spTree>
    <p:extLst>
      <p:ext uri="{BB962C8B-B14F-4D97-AF65-F5344CB8AC3E}">
        <p14:creationId xmlns:p14="http://schemas.microsoft.com/office/powerpoint/2010/main" val="23638058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8542" y="273844"/>
            <a:ext cx="10974917"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8542" y="1535908"/>
            <a:ext cx="5386917" cy="638969"/>
          </a:xfrm>
        </p:spPr>
        <p:txBody>
          <a:bodyPr anchor="b"/>
          <a:lstStyle>
            <a:lvl1pPr marL="0" indent="0">
              <a:buNone/>
              <a:defRPr sz="3000" b="1"/>
            </a:lvl1pPr>
            <a:lvl2pPr marL="571500" indent="0">
              <a:buNone/>
              <a:defRPr sz="2500" b="1"/>
            </a:lvl2pPr>
            <a:lvl3pPr marL="1143000" indent="0">
              <a:buNone/>
              <a:defRPr sz="2300" b="1"/>
            </a:lvl3pPr>
            <a:lvl4pPr marL="1714500" indent="0">
              <a:buNone/>
              <a:defRPr sz="2000" b="1"/>
            </a:lvl4pPr>
            <a:lvl5pPr marL="2286000" indent="0">
              <a:buNone/>
              <a:defRPr sz="2000" b="1"/>
            </a:lvl5pPr>
            <a:lvl6pPr marL="2857500" indent="0">
              <a:buNone/>
              <a:defRPr sz="2000" b="1"/>
            </a:lvl6pPr>
            <a:lvl7pPr marL="3429000" indent="0">
              <a:buNone/>
              <a:defRPr sz="2000" b="1"/>
            </a:lvl7pPr>
            <a:lvl8pPr marL="4000500" indent="0">
              <a:buNone/>
              <a:defRPr sz="2000" b="1"/>
            </a:lvl8pPr>
            <a:lvl9pPr marL="4572000" indent="0">
              <a:buNone/>
              <a:defRPr sz="2000" b="1"/>
            </a:lvl9pPr>
          </a:lstStyle>
          <a:p>
            <a:pPr lvl="0"/>
            <a:r>
              <a:rPr lang="de-DE" smtClean="0"/>
              <a:t>Textmasterformate durch Klicken bearbeiten</a:t>
            </a:r>
          </a:p>
        </p:txBody>
      </p:sp>
      <p:sp>
        <p:nvSpPr>
          <p:cNvPr id="4" name="Inhaltsplatzhalter 3"/>
          <p:cNvSpPr>
            <a:spLocks noGrp="1"/>
          </p:cNvSpPr>
          <p:nvPr>
            <p:ph sz="half" idx="2"/>
          </p:nvPr>
        </p:nvSpPr>
        <p:spPr>
          <a:xfrm>
            <a:off x="608542" y="2174876"/>
            <a:ext cx="5386917" cy="3950891"/>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898" y="1535908"/>
            <a:ext cx="5389561" cy="638969"/>
          </a:xfrm>
        </p:spPr>
        <p:txBody>
          <a:bodyPr anchor="b"/>
          <a:lstStyle>
            <a:lvl1pPr marL="0" indent="0">
              <a:buNone/>
              <a:defRPr sz="3000" b="1"/>
            </a:lvl1pPr>
            <a:lvl2pPr marL="571500" indent="0">
              <a:buNone/>
              <a:defRPr sz="2500" b="1"/>
            </a:lvl2pPr>
            <a:lvl3pPr marL="1143000" indent="0">
              <a:buNone/>
              <a:defRPr sz="2300" b="1"/>
            </a:lvl3pPr>
            <a:lvl4pPr marL="1714500" indent="0">
              <a:buNone/>
              <a:defRPr sz="2000" b="1"/>
            </a:lvl4pPr>
            <a:lvl5pPr marL="2286000" indent="0">
              <a:buNone/>
              <a:defRPr sz="2000" b="1"/>
            </a:lvl5pPr>
            <a:lvl6pPr marL="2857500" indent="0">
              <a:buNone/>
              <a:defRPr sz="2000" b="1"/>
            </a:lvl6pPr>
            <a:lvl7pPr marL="3429000" indent="0">
              <a:buNone/>
              <a:defRPr sz="2000" b="1"/>
            </a:lvl7pPr>
            <a:lvl8pPr marL="4000500" indent="0">
              <a:buNone/>
              <a:defRPr sz="2000" b="1"/>
            </a:lvl8pPr>
            <a:lvl9pPr marL="4572000" indent="0">
              <a:buNone/>
              <a:defRPr sz="2000" b="1"/>
            </a:lvl9pPr>
          </a:lstStyle>
          <a:p>
            <a:pPr lvl="0"/>
            <a:r>
              <a:rPr lang="de-DE" smtClean="0"/>
              <a:t>Textmasterformate durch Klicken bearbeiten</a:t>
            </a:r>
          </a:p>
        </p:txBody>
      </p:sp>
      <p:sp>
        <p:nvSpPr>
          <p:cNvPr id="6" name="Inhaltsplatzhalter 5"/>
          <p:cNvSpPr>
            <a:spLocks noGrp="1"/>
          </p:cNvSpPr>
          <p:nvPr>
            <p:ph sz="quarter" idx="4"/>
          </p:nvPr>
        </p:nvSpPr>
        <p:spPr>
          <a:xfrm>
            <a:off x="6193898" y="2174876"/>
            <a:ext cx="5389561" cy="3950891"/>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3"/>
          <p:cNvSpPr>
            <a:spLocks noGrp="1" noChangeArrowheads="1"/>
          </p:cNvSpPr>
          <p:nvPr>
            <p:ph type="dt" idx="10"/>
          </p:nvPr>
        </p:nvSpPr>
        <p:spPr/>
        <p:txBody>
          <a:bodyPr/>
          <a:lstStyle>
            <a:lvl1pPr fontAlgn="auto">
              <a:spcBef>
                <a:spcPts val="0"/>
              </a:spcBef>
              <a:spcAft>
                <a:spcPts val="0"/>
              </a:spcAft>
              <a:defRPr/>
            </a:lvl1pPr>
          </a:lstStyle>
          <a:p>
            <a:pPr>
              <a:defRPr/>
            </a:pPr>
            <a:endParaRPr lang="en-GB"/>
          </a:p>
        </p:txBody>
      </p:sp>
      <p:sp>
        <p:nvSpPr>
          <p:cNvPr id="8" name="Rectangle 4"/>
          <p:cNvSpPr>
            <a:spLocks noGrp="1" noChangeArrowheads="1"/>
          </p:cNvSpPr>
          <p:nvPr>
            <p:ph type="ftr" idx="11"/>
          </p:nvPr>
        </p:nvSpPr>
        <p:spPr/>
        <p:txBody>
          <a:bodyPr/>
          <a:lstStyle>
            <a:lvl1pPr fontAlgn="auto">
              <a:spcBef>
                <a:spcPts val="0"/>
              </a:spcBef>
              <a:spcAft>
                <a:spcPts val="0"/>
              </a:spcAft>
              <a:defRPr/>
            </a:lvl1pPr>
          </a:lstStyle>
          <a:p>
            <a:pPr>
              <a:defRPr/>
            </a:pPr>
            <a:endParaRPr lang="en-GB"/>
          </a:p>
        </p:txBody>
      </p:sp>
      <p:sp>
        <p:nvSpPr>
          <p:cNvPr id="9" name="Rectangle 5"/>
          <p:cNvSpPr>
            <a:spLocks noGrp="1" noChangeArrowheads="1"/>
          </p:cNvSpPr>
          <p:nvPr>
            <p:ph type="sldNum" idx="12"/>
          </p:nvPr>
        </p:nvSpPr>
        <p:spPr/>
        <p:txBody>
          <a:bodyPr/>
          <a:lstStyle>
            <a:lvl1pPr fontAlgn="auto">
              <a:spcBef>
                <a:spcPts val="0"/>
              </a:spcBef>
              <a:spcAft>
                <a:spcPts val="0"/>
              </a:spcAft>
              <a:defRPr/>
            </a:lvl1pPr>
          </a:lstStyle>
          <a:p>
            <a:pPr>
              <a:defRPr/>
            </a:pPr>
            <a:fld id="{F91CC96A-BDE0-4F5E-90C3-5F3D5F27B355}" type="slidenum">
              <a:rPr lang="en-GB"/>
              <a:pPr>
                <a:defRPr/>
              </a:pPr>
              <a:t>‹#›</a:t>
            </a:fld>
            <a:endParaRPr lang="en-GB"/>
          </a:p>
        </p:txBody>
      </p:sp>
    </p:spTree>
    <p:extLst>
      <p:ext uri="{BB962C8B-B14F-4D97-AF65-F5344CB8AC3E}">
        <p14:creationId xmlns:p14="http://schemas.microsoft.com/office/powerpoint/2010/main" val="41965558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3"/>
          <p:cNvSpPr>
            <a:spLocks noGrp="1" noChangeArrowheads="1"/>
          </p:cNvSpPr>
          <p:nvPr>
            <p:ph type="dt"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idx="12"/>
          </p:nvPr>
        </p:nvSpPr>
        <p:spPr/>
        <p:txBody>
          <a:bodyPr/>
          <a:lstStyle>
            <a:lvl1pPr fontAlgn="auto">
              <a:spcBef>
                <a:spcPts val="0"/>
              </a:spcBef>
              <a:spcAft>
                <a:spcPts val="0"/>
              </a:spcAft>
              <a:defRPr/>
            </a:lvl1pPr>
          </a:lstStyle>
          <a:p>
            <a:pPr>
              <a:defRPr/>
            </a:pPr>
            <a:fld id="{68D33A74-DF55-4B84-AC1D-3F4128285945}" type="slidenum">
              <a:rPr lang="en-GB"/>
              <a:pPr>
                <a:defRPr/>
              </a:pPr>
              <a:t>‹#›</a:t>
            </a:fld>
            <a:endParaRPr lang="en-GB"/>
          </a:p>
        </p:txBody>
      </p:sp>
    </p:spTree>
    <p:extLst>
      <p:ext uri="{BB962C8B-B14F-4D97-AF65-F5344CB8AC3E}">
        <p14:creationId xmlns:p14="http://schemas.microsoft.com/office/powerpoint/2010/main" val="15416288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fontAlgn="auto">
              <a:spcBef>
                <a:spcPts val="0"/>
              </a:spcBef>
              <a:spcAft>
                <a:spcPts val="0"/>
              </a:spcAft>
              <a:defRPr/>
            </a:lvl1pPr>
          </a:lstStyle>
          <a:p>
            <a:pPr>
              <a:defRPr/>
            </a:pPr>
            <a:endParaRPr lang="en-GB"/>
          </a:p>
        </p:txBody>
      </p:sp>
      <p:sp>
        <p:nvSpPr>
          <p:cNvPr id="3" name="Rectangle 4"/>
          <p:cNvSpPr>
            <a:spLocks noGrp="1" noChangeArrowheads="1"/>
          </p:cNvSpPr>
          <p:nvPr>
            <p:ph type="ftr" idx="11"/>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sldNum" idx="12"/>
          </p:nvPr>
        </p:nvSpPr>
        <p:spPr/>
        <p:txBody>
          <a:bodyPr/>
          <a:lstStyle>
            <a:lvl1pPr fontAlgn="auto">
              <a:spcBef>
                <a:spcPts val="0"/>
              </a:spcBef>
              <a:spcAft>
                <a:spcPts val="0"/>
              </a:spcAft>
              <a:defRPr/>
            </a:lvl1pPr>
          </a:lstStyle>
          <a:p>
            <a:pPr>
              <a:defRPr/>
            </a:pPr>
            <a:fld id="{9B7EF151-7B18-4EDE-8C2D-72981018B31C}" type="slidenum">
              <a:rPr lang="en-GB"/>
              <a:pPr>
                <a:defRPr/>
              </a:pPr>
              <a:t>‹#›</a:t>
            </a:fld>
            <a:endParaRPr lang="en-GB"/>
          </a:p>
        </p:txBody>
      </p:sp>
    </p:spTree>
    <p:extLst>
      <p:ext uri="{BB962C8B-B14F-4D97-AF65-F5344CB8AC3E}">
        <p14:creationId xmlns:p14="http://schemas.microsoft.com/office/powerpoint/2010/main" val="16651483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8542" y="273844"/>
            <a:ext cx="4011084" cy="1160860"/>
          </a:xfrm>
        </p:spPr>
        <p:txBody>
          <a:bodyPr anchor="b"/>
          <a:lstStyle>
            <a:lvl1pPr algn="l">
              <a:defRPr sz="2500" b="1"/>
            </a:lvl1pPr>
          </a:lstStyle>
          <a:p>
            <a:r>
              <a:rPr lang="de-DE" smtClean="0"/>
              <a:t>Titelmasterformat durch Klicken bearbeiten</a:t>
            </a:r>
            <a:endParaRPr lang="de-DE"/>
          </a:p>
        </p:txBody>
      </p:sp>
      <p:sp>
        <p:nvSpPr>
          <p:cNvPr id="3" name="Inhaltsplatzhalter 2"/>
          <p:cNvSpPr>
            <a:spLocks noGrp="1"/>
          </p:cNvSpPr>
          <p:nvPr>
            <p:ph idx="1"/>
          </p:nvPr>
        </p:nvSpPr>
        <p:spPr>
          <a:xfrm>
            <a:off x="4767792" y="273845"/>
            <a:ext cx="6815667" cy="5851923"/>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8542" y="1434705"/>
            <a:ext cx="4011084" cy="4691063"/>
          </a:xfrm>
        </p:spPr>
        <p:txBody>
          <a:bodyPr/>
          <a:lstStyle>
            <a:lvl1pPr marL="0" indent="0">
              <a:buNone/>
              <a:defRPr sz="1800"/>
            </a:lvl1pPr>
            <a:lvl2pPr marL="571500" indent="0">
              <a:buNone/>
              <a:defRPr sz="1500"/>
            </a:lvl2pPr>
            <a:lvl3pPr marL="1143000" indent="0">
              <a:buNone/>
              <a:defRPr sz="1300"/>
            </a:lvl3pPr>
            <a:lvl4pPr marL="1714500" indent="0">
              <a:buNone/>
              <a:defRPr sz="1100"/>
            </a:lvl4pPr>
            <a:lvl5pPr marL="2286000" indent="0">
              <a:buNone/>
              <a:defRPr sz="1100"/>
            </a:lvl5pPr>
            <a:lvl6pPr marL="2857500" indent="0">
              <a:buNone/>
              <a:defRPr sz="1100"/>
            </a:lvl6pPr>
            <a:lvl7pPr marL="3429000" indent="0">
              <a:buNone/>
              <a:defRPr sz="1100"/>
            </a:lvl7pPr>
            <a:lvl8pPr marL="4000500" indent="0">
              <a:buNone/>
              <a:defRPr sz="1100"/>
            </a:lvl8pPr>
            <a:lvl9pPr marL="4572000" indent="0">
              <a:buNone/>
              <a:defRPr sz="1100"/>
            </a:lvl9pPr>
          </a:lstStyle>
          <a:p>
            <a:pPr lvl="0"/>
            <a:r>
              <a:rPr lang="de-DE" smtClean="0"/>
              <a:t>Textmasterformate durch Klicken bearbeiten</a:t>
            </a:r>
          </a:p>
        </p:txBody>
      </p:sp>
      <p:sp>
        <p:nvSpPr>
          <p:cNvPr id="5" name="Rectangle 3"/>
          <p:cNvSpPr>
            <a:spLocks noGrp="1" noChangeArrowheads="1"/>
          </p:cNvSpPr>
          <p:nvPr>
            <p:ph type="dt"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idx="12"/>
          </p:nvPr>
        </p:nvSpPr>
        <p:spPr/>
        <p:txBody>
          <a:bodyPr/>
          <a:lstStyle>
            <a:lvl1pPr fontAlgn="auto">
              <a:spcBef>
                <a:spcPts val="0"/>
              </a:spcBef>
              <a:spcAft>
                <a:spcPts val="0"/>
              </a:spcAft>
              <a:defRPr/>
            </a:lvl1pPr>
          </a:lstStyle>
          <a:p>
            <a:pPr>
              <a:defRPr/>
            </a:pPr>
            <a:fld id="{685BC4E4-4ED0-4A32-9F21-DC93CFC57ED4}" type="slidenum">
              <a:rPr lang="en-GB"/>
              <a:pPr>
                <a:defRPr/>
              </a:pPr>
              <a:t>‹#›</a:t>
            </a:fld>
            <a:endParaRPr lang="en-GB"/>
          </a:p>
        </p:txBody>
      </p:sp>
    </p:spTree>
    <p:extLst>
      <p:ext uri="{BB962C8B-B14F-4D97-AF65-F5344CB8AC3E}">
        <p14:creationId xmlns:p14="http://schemas.microsoft.com/office/powerpoint/2010/main" val="23388754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189" y="4800206"/>
            <a:ext cx="7315728" cy="567531"/>
          </a:xfrm>
        </p:spPr>
        <p:txBody>
          <a:bodyPr anchor="b"/>
          <a:lstStyle>
            <a:lvl1pPr algn="l">
              <a:defRPr sz="2500" b="1"/>
            </a:lvl1pPr>
          </a:lstStyle>
          <a:p>
            <a:r>
              <a:rPr lang="de-DE" smtClean="0"/>
              <a:t>Titelmasterformat durch Klicken bearbeiten</a:t>
            </a:r>
            <a:endParaRPr lang="de-DE"/>
          </a:p>
        </p:txBody>
      </p:sp>
      <p:sp>
        <p:nvSpPr>
          <p:cNvPr id="3" name="Bildplatzhalter 2"/>
          <p:cNvSpPr>
            <a:spLocks noGrp="1"/>
          </p:cNvSpPr>
          <p:nvPr>
            <p:ph type="pic" idx="1"/>
          </p:nvPr>
        </p:nvSpPr>
        <p:spPr>
          <a:xfrm>
            <a:off x="2389189" y="613174"/>
            <a:ext cx="7315728" cy="4113609"/>
          </a:xfrm>
        </p:spPr>
        <p:txBody>
          <a:bodyPr/>
          <a:lstStyle>
            <a:lvl1pPr marL="0" indent="0">
              <a:buNone/>
              <a:defRPr sz="4000"/>
            </a:lvl1pPr>
            <a:lvl2pPr marL="571500" indent="0">
              <a:buNone/>
              <a:defRPr sz="3500"/>
            </a:lvl2pPr>
            <a:lvl3pPr marL="1143000" indent="0">
              <a:buNone/>
              <a:defRPr sz="3000"/>
            </a:lvl3pPr>
            <a:lvl4pPr marL="1714500" indent="0">
              <a:buNone/>
              <a:defRPr sz="2500"/>
            </a:lvl4pPr>
            <a:lvl5pPr marL="2286000" indent="0">
              <a:buNone/>
              <a:defRPr sz="2500"/>
            </a:lvl5pPr>
            <a:lvl6pPr marL="2857500" indent="0">
              <a:buNone/>
              <a:defRPr sz="2500"/>
            </a:lvl6pPr>
            <a:lvl7pPr marL="3429000" indent="0">
              <a:buNone/>
              <a:defRPr sz="2500"/>
            </a:lvl7pPr>
            <a:lvl8pPr marL="4000500" indent="0">
              <a:buNone/>
              <a:defRPr sz="2500"/>
            </a:lvl8pPr>
            <a:lvl9pPr marL="4572000" indent="0">
              <a:buNone/>
              <a:defRPr sz="2500"/>
            </a:lvl9pPr>
          </a:lstStyle>
          <a:p>
            <a:pPr lvl="0"/>
            <a:endParaRPr lang="de-DE" noProof="0" smtClean="0"/>
          </a:p>
        </p:txBody>
      </p:sp>
      <p:sp>
        <p:nvSpPr>
          <p:cNvPr id="4" name="Textplatzhalter 3"/>
          <p:cNvSpPr>
            <a:spLocks noGrp="1"/>
          </p:cNvSpPr>
          <p:nvPr>
            <p:ph type="body" sz="half" idx="2"/>
          </p:nvPr>
        </p:nvSpPr>
        <p:spPr>
          <a:xfrm>
            <a:off x="2389189" y="5367737"/>
            <a:ext cx="7315728" cy="803671"/>
          </a:xfrm>
        </p:spPr>
        <p:txBody>
          <a:bodyPr/>
          <a:lstStyle>
            <a:lvl1pPr marL="0" indent="0">
              <a:buNone/>
              <a:defRPr sz="1800"/>
            </a:lvl1pPr>
            <a:lvl2pPr marL="571500" indent="0">
              <a:buNone/>
              <a:defRPr sz="1500"/>
            </a:lvl2pPr>
            <a:lvl3pPr marL="1143000" indent="0">
              <a:buNone/>
              <a:defRPr sz="1300"/>
            </a:lvl3pPr>
            <a:lvl4pPr marL="1714500" indent="0">
              <a:buNone/>
              <a:defRPr sz="1100"/>
            </a:lvl4pPr>
            <a:lvl5pPr marL="2286000" indent="0">
              <a:buNone/>
              <a:defRPr sz="1100"/>
            </a:lvl5pPr>
            <a:lvl6pPr marL="2857500" indent="0">
              <a:buNone/>
              <a:defRPr sz="1100"/>
            </a:lvl6pPr>
            <a:lvl7pPr marL="3429000" indent="0">
              <a:buNone/>
              <a:defRPr sz="1100"/>
            </a:lvl7pPr>
            <a:lvl8pPr marL="4000500" indent="0">
              <a:buNone/>
              <a:defRPr sz="1100"/>
            </a:lvl8pPr>
            <a:lvl9pPr marL="4572000" indent="0">
              <a:buNone/>
              <a:defRPr sz="1100"/>
            </a:lvl9pPr>
          </a:lstStyle>
          <a:p>
            <a:pPr lvl="0"/>
            <a:r>
              <a:rPr lang="de-DE" smtClean="0"/>
              <a:t>Textmasterformate durch Klicken bearbeiten</a:t>
            </a:r>
          </a:p>
        </p:txBody>
      </p:sp>
      <p:sp>
        <p:nvSpPr>
          <p:cNvPr id="5" name="Rectangle 3"/>
          <p:cNvSpPr>
            <a:spLocks noGrp="1" noChangeArrowheads="1"/>
          </p:cNvSpPr>
          <p:nvPr>
            <p:ph type="dt"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idx="12"/>
          </p:nvPr>
        </p:nvSpPr>
        <p:spPr/>
        <p:txBody>
          <a:bodyPr/>
          <a:lstStyle>
            <a:lvl1pPr fontAlgn="auto">
              <a:spcBef>
                <a:spcPts val="0"/>
              </a:spcBef>
              <a:spcAft>
                <a:spcPts val="0"/>
              </a:spcAft>
              <a:defRPr/>
            </a:lvl1pPr>
          </a:lstStyle>
          <a:p>
            <a:pPr>
              <a:defRPr/>
            </a:pPr>
            <a:fld id="{2D3064BA-3689-497A-AF8D-115663CC2001}" type="slidenum">
              <a:rPr lang="en-GB"/>
              <a:pPr>
                <a:defRPr/>
              </a:pPr>
              <a:t>‹#›</a:t>
            </a:fld>
            <a:endParaRPr lang="en-GB"/>
          </a:p>
        </p:txBody>
      </p:sp>
    </p:spTree>
    <p:extLst>
      <p:ext uri="{BB962C8B-B14F-4D97-AF65-F5344CB8AC3E}">
        <p14:creationId xmlns:p14="http://schemas.microsoft.com/office/powerpoint/2010/main" val="41910817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dt"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idx="12"/>
          </p:nvPr>
        </p:nvSpPr>
        <p:spPr/>
        <p:txBody>
          <a:bodyPr/>
          <a:lstStyle>
            <a:lvl1pPr fontAlgn="auto">
              <a:spcBef>
                <a:spcPts val="0"/>
              </a:spcBef>
              <a:spcAft>
                <a:spcPts val="0"/>
              </a:spcAft>
              <a:defRPr/>
            </a:lvl1pPr>
          </a:lstStyle>
          <a:p>
            <a:pPr>
              <a:defRPr/>
            </a:pPr>
            <a:fld id="{69A5037D-61B4-4FAE-84E6-288B276035C8}" type="slidenum">
              <a:rPr lang="en-GB"/>
              <a:pPr>
                <a:defRPr/>
              </a:pPr>
              <a:t>‹#›</a:t>
            </a:fld>
            <a:endParaRPr lang="en-GB"/>
          </a:p>
        </p:txBody>
      </p:sp>
    </p:spTree>
    <p:extLst>
      <p:ext uri="{BB962C8B-B14F-4D97-AF65-F5344CB8AC3E}">
        <p14:creationId xmlns:p14="http://schemas.microsoft.com/office/powerpoint/2010/main" val="5303755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686273" y="468312"/>
            <a:ext cx="2587625" cy="574079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15459" y="468312"/>
            <a:ext cx="7516813" cy="5740798"/>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dt"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idx="12"/>
          </p:nvPr>
        </p:nvSpPr>
        <p:spPr/>
        <p:txBody>
          <a:bodyPr/>
          <a:lstStyle>
            <a:lvl1pPr fontAlgn="auto">
              <a:spcBef>
                <a:spcPts val="0"/>
              </a:spcBef>
              <a:spcAft>
                <a:spcPts val="0"/>
              </a:spcAft>
              <a:defRPr/>
            </a:lvl1pPr>
          </a:lstStyle>
          <a:p>
            <a:pPr>
              <a:defRPr/>
            </a:pPr>
            <a:fld id="{569A185F-C968-4E04-A0AE-E82FB18DBEA1}" type="slidenum">
              <a:rPr lang="en-GB"/>
              <a:pPr>
                <a:defRPr/>
              </a:pPr>
              <a:t>‹#›</a:t>
            </a:fld>
            <a:endParaRPr lang="en-GB"/>
          </a:p>
        </p:txBody>
      </p:sp>
    </p:spTree>
    <p:extLst>
      <p:ext uri="{BB962C8B-B14F-4D97-AF65-F5344CB8AC3E}">
        <p14:creationId xmlns:p14="http://schemas.microsoft.com/office/powerpoint/2010/main" val="350713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12829B-D143-43B8-BDD7-91440E45E576}" type="slidenum">
              <a:rPr lang="en-US"/>
              <a:pPr>
                <a:defRPr/>
              </a:pPr>
              <a:t>‹#›</a:t>
            </a:fld>
            <a:endParaRPr lang="en-US"/>
          </a:p>
        </p:txBody>
      </p:sp>
    </p:spTree>
    <p:extLst>
      <p:ext uri="{BB962C8B-B14F-4D97-AF65-F5344CB8AC3E}">
        <p14:creationId xmlns:p14="http://schemas.microsoft.com/office/powerpoint/2010/main" val="28161317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915459" y="468314"/>
            <a:ext cx="10358439" cy="1424781"/>
          </a:xfrm>
        </p:spPr>
        <p:txBody>
          <a:bodyPr/>
          <a:lstStyle/>
          <a:p>
            <a:r>
              <a:rPr lang="de-DE" smtClean="0"/>
              <a:t>Titelmasterformat durch Klicken bearbeiten</a:t>
            </a:r>
            <a:endParaRPr lang="de-DE"/>
          </a:p>
        </p:txBody>
      </p:sp>
      <p:sp>
        <p:nvSpPr>
          <p:cNvPr id="3" name="Rectangle 3"/>
          <p:cNvSpPr>
            <a:spLocks noGrp="1" noChangeArrowheads="1"/>
          </p:cNvSpPr>
          <p:nvPr>
            <p:ph type="dt"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idx="12"/>
          </p:nvPr>
        </p:nvSpPr>
        <p:spPr/>
        <p:txBody>
          <a:bodyPr/>
          <a:lstStyle>
            <a:lvl1pPr fontAlgn="auto">
              <a:spcBef>
                <a:spcPts val="0"/>
              </a:spcBef>
              <a:spcAft>
                <a:spcPts val="0"/>
              </a:spcAft>
              <a:defRPr/>
            </a:lvl1pPr>
          </a:lstStyle>
          <a:p>
            <a:pPr>
              <a:defRPr/>
            </a:pPr>
            <a:fld id="{C58C2D71-8927-4DE8-B5DE-2D4C12492CDB}" type="slidenum">
              <a:rPr lang="en-GB"/>
              <a:pPr>
                <a:defRPr/>
              </a:pPr>
              <a:t>‹#›</a:t>
            </a:fld>
            <a:endParaRPr lang="en-GB"/>
          </a:p>
        </p:txBody>
      </p:sp>
    </p:spTree>
    <p:extLst>
      <p:ext uri="{BB962C8B-B14F-4D97-AF65-F5344CB8AC3E}">
        <p14:creationId xmlns:p14="http://schemas.microsoft.com/office/powerpoint/2010/main" val="11184851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15459" y="468314"/>
            <a:ext cx="10358439" cy="1424781"/>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915460" y="1980407"/>
            <a:ext cx="5050897" cy="422870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220356" y="1980407"/>
            <a:ext cx="5053541" cy="4228704"/>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3"/>
          <p:cNvSpPr>
            <a:spLocks noGrp="1" noChangeArrowheads="1"/>
          </p:cNvSpPr>
          <p:nvPr>
            <p:ph type="dt"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idx="12"/>
          </p:nvPr>
        </p:nvSpPr>
        <p:spPr/>
        <p:txBody>
          <a:bodyPr/>
          <a:lstStyle>
            <a:lvl1pPr fontAlgn="auto">
              <a:spcBef>
                <a:spcPts val="0"/>
              </a:spcBef>
              <a:spcAft>
                <a:spcPts val="0"/>
              </a:spcAft>
              <a:defRPr/>
            </a:lvl1pPr>
          </a:lstStyle>
          <a:p>
            <a:pPr>
              <a:defRPr/>
            </a:pPr>
            <a:fld id="{DE22751B-DB50-4F61-9E0B-B807745D9378}" type="slidenum">
              <a:rPr lang="en-GB"/>
              <a:pPr>
                <a:defRPr/>
              </a:pPr>
              <a:t>‹#›</a:t>
            </a:fld>
            <a:endParaRPr lang="en-GB"/>
          </a:p>
        </p:txBody>
      </p:sp>
    </p:spTree>
    <p:extLst>
      <p:ext uri="{BB962C8B-B14F-4D97-AF65-F5344CB8AC3E}">
        <p14:creationId xmlns:p14="http://schemas.microsoft.com/office/powerpoint/2010/main" val="888854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smtClean="0"/>
              <a:t>Klikk for å redigere tittelstil</a:t>
            </a:r>
            <a:endParaRPr lang="en-GB"/>
          </a:p>
        </p:txBody>
      </p:sp>
      <p:sp>
        <p:nvSpPr>
          <p:cNvPr id="3" name="Undertit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3B5C1C5-7518-4DAC-AD56-976B5A5AD091}" type="slidenum">
              <a:rPr lang="en-GB"/>
              <a:pPr>
                <a:defRPr/>
              </a:pPr>
              <a:t>‹#›</a:t>
            </a:fld>
            <a:endParaRPr lang="en-GB"/>
          </a:p>
        </p:txBody>
      </p:sp>
    </p:spTree>
    <p:extLst>
      <p:ext uri="{BB962C8B-B14F-4D97-AF65-F5344CB8AC3E}">
        <p14:creationId xmlns:p14="http://schemas.microsoft.com/office/powerpoint/2010/main" val="18889003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D49185D-8D27-44EF-9F0E-13A176E08587}" type="slidenum">
              <a:rPr lang="en-GB"/>
              <a:pPr>
                <a:defRPr/>
              </a:pPr>
              <a:t>‹#›</a:t>
            </a:fld>
            <a:endParaRPr lang="en-GB"/>
          </a:p>
        </p:txBody>
      </p:sp>
    </p:spTree>
    <p:extLst>
      <p:ext uri="{BB962C8B-B14F-4D97-AF65-F5344CB8AC3E}">
        <p14:creationId xmlns:p14="http://schemas.microsoft.com/office/powerpoint/2010/main" val="42028123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smtClean="0"/>
              <a:t>Klikk for å redigere tittelstil</a:t>
            </a:r>
            <a:endParaRPr lang="en-GB"/>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00E6DB8-AE21-47A6-BBE5-1BB967090186}" type="slidenum">
              <a:rPr lang="en-GB"/>
              <a:pPr>
                <a:defRPr/>
              </a:pPr>
              <a:t>‹#›</a:t>
            </a:fld>
            <a:endParaRPr lang="en-GB"/>
          </a:p>
        </p:txBody>
      </p:sp>
    </p:spTree>
    <p:extLst>
      <p:ext uri="{BB962C8B-B14F-4D97-AF65-F5344CB8AC3E}">
        <p14:creationId xmlns:p14="http://schemas.microsoft.com/office/powerpoint/2010/main" val="33937956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155A75F-4C83-401D-9D26-92516418408B}" type="slidenum">
              <a:rPr lang="en-GB"/>
              <a:pPr>
                <a:defRPr/>
              </a:pPr>
              <a:t>‹#›</a:t>
            </a:fld>
            <a:endParaRPr lang="en-GB"/>
          </a:p>
        </p:txBody>
      </p:sp>
    </p:spTree>
    <p:extLst>
      <p:ext uri="{BB962C8B-B14F-4D97-AF65-F5344CB8AC3E}">
        <p14:creationId xmlns:p14="http://schemas.microsoft.com/office/powerpoint/2010/main" val="23578120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en-GB"/>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5C28F0E1-CBE2-4568-9A9A-D5990C9C42B1}" type="slidenum">
              <a:rPr lang="en-GB"/>
              <a:pPr>
                <a:defRPr/>
              </a:pPr>
              <a:t>‹#›</a:t>
            </a:fld>
            <a:endParaRPr lang="en-GB"/>
          </a:p>
        </p:txBody>
      </p:sp>
    </p:spTree>
    <p:extLst>
      <p:ext uri="{BB962C8B-B14F-4D97-AF65-F5344CB8AC3E}">
        <p14:creationId xmlns:p14="http://schemas.microsoft.com/office/powerpoint/2010/main" val="37956913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E93B6A0-404C-44AF-A0DD-1DCE365222E8}" type="slidenum">
              <a:rPr lang="en-GB"/>
              <a:pPr>
                <a:defRPr/>
              </a:pPr>
              <a:t>‹#›</a:t>
            </a:fld>
            <a:endParaRPr lang="en-GB"/>
          </a:p>
        </p:txBody>
      </p:sp>
    </p:spTree>
    <p:extLst>
      <p:ext uri="{BB962C8B-B14F-4D97-AF65-F5344CB8AC3E}">
        <p14:creationId xmlns:p14="http://schemas.microsoft.com/office/powerpoint/2010/main" val="35143353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04834FB-7356-4FD6-B3B7-8BFC9260E8FE}" type="slidenum">
              <a:rPr lang="en-GB"/>
              <a:pPr>
                <a:defRPr/>
              </a:pPr>
              <a:t>‹#›</a:t>
            </a:fld>
            <a:endParaRPr lang="en-GB"/>
          </a:p>
        </p:txBody>
      </p:sp>
    </p:spTree>
    <p:extLst>
      <p:ext uri="{BB962C8B-B14F-4D97-AF65-F5344CB8AC3E}">
        <p14:creationId xmlns:p14="http://schemas.microsoft.com/office/powerpoint/2010/main" val="28015177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smtClean="0"/>
              <a:t>Klikk for å redigere tittelstil</a:t>
            </a:r>
            <a:endParaRPr lang="en-GB"/>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6EEA590-2145-4FCF-B826-624C5C4F73D5}" type="slidenum">
              <a:rPr lang="en-GB"/>
              <a:pPr>
                <a:defRPr/>
              </a:pPr>
              <a:t>‹#›</a:t>
            </a:fld>
            <a:endParaRPr lang="en-GB"/>
          </a:p>
        </p:txBody>
      </p:sp>
    </p:spTree>
    <p:extLst>
      <p:ext uri="{BB962C8B-B14F-4D97-AF65-F5344CB8AC3E}">
        <p14:creationId xmlns:p14="http://schemas.microsoft.com/office/powerpoint/2010/main" val="3068276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smtClean="0"/>
              <a:t>Klikk for å redigere tittelstil</a:t>
            </a:r>
            <a:endParaRPr lang="en-GB"/>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DA6176-8668-4562-B087-DD0E93CFEE5C}" type="slidenum">
              <a:rPr lang="en-US"/>
              <a:pPr>
                <a:defRPr/>
              </a:pPr>
              <a:t>‹#›</a:t>
            </a:fld>
            <a:endParaRPr lang="en-US"/>
          </a:p>
        </p:txBody>
      </p:sp>
    </p:spTree>
    <p:extLst>
      <p:ext uri="{BB962C8B-B14F-4D97-AF65-F5344CB8AC3E}">
        <p14:creationId xmlns:p14="http://schemas.microsoft.com/office/powerpoint/2010/main" val="15518180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smtClean="0"/>
              <a:t>Klikk for å redigere tittelstil</a:t>
            </a:r>
            <a:endParaRPr lang="en-GB"/>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F0F5E1C-B25B-41E6-921C-48979D6DE61D}" type="slidenum">
              <a:rPr lang="en-GB"/>
              <a:pPr>
                <a:defRPr/>
              </a:pPr>
              <a:t>‹#›</a:t>
            </a:fld>
            <a:endParaRPr lang="en-GB"/>
          </a:p>
        </p:txBody>
      </p:sp>
    </p:spTree>
    <p:extLst>
      <p:ext uri="{BB962C8B-B14F-4D97-AF65-F5344CB8AC3E}">
        <p14:creationId xmlns:p14="http://schemas.microsoft.com/office/powerpoint/2010/main" val="41029494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A30336F-C3A4-42CD-966E-1AC775E2E514}" type="slidenum">
              <a:rPr lang="en-GB"/>
              <a:pPr>
                <a:defRPr/>
              </a:pPr>
              <a:t>‹#›</a:t>
            </a:fld>
            <a:endParaRPr lang="en-GB"/>
          </a:p>
        </p:txBody>
      </p:sp>
    </p:spTree>
    <p:extLst>
      <p:ext uri="{BB962C8B-B14F-4D97-AF65-F5344CB8AC3E}">
        <p14:creationId xmlns:p14="http://schemas.microsoft.com/office/powerpoint/2010/main" val="9252482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smtClean="0"/>
              <a:t>Klikk for å redigere tittelstil</a:t>
            </a:r>
            <a:endParaRPr lang="en-GB"/>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21F827-6D0D-473A-B605-C214B01D1C18}" type="slidenum">
              <a:rPr lang="en-GB"/>
              <a:pPr>
                <a:defRPr/>
              </a:pPr>
              <a:t>‹#›</a:t>
            </a:fld>
            <a:endParaRPr lang="en-GB"/>
          </a:p>
        </p:txBody>
      </p:sp>
    </p:spTree>
    <p:extLst>
      <p:ext uri="{BB962C8B-B14F-4D97-AF65-F5344CB8AC3E}">
        <p14:creationId xmlns:p14="http://schemas.microsoft.com/office/powerpoint/2010/main" val="3193646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smtClean="0"/>
              <a:t>Klikk for å redigere tittelstil</a:t>
            </a:r>
            <a:endParaRPr lang="en-GB"/>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178640-B211-4A26-9A00-871257E35658}" type="slidenum">
              <a:rPr lang="en-US"/>
              <a:pPr>
                <a:defRPr/>
              </a:pPr>
              <a:t>‹#›</a:t>
            </a:fld>
            <a:endParaRPr lang="en-US"/>
          </a:p>
        </p:txBody>
      </p:sp>
    </p:spTree>
    <p:extLst>
      <p:ext uri="{BB962C8B-B14F-4D97-AF65-F5344CB8AC3E}">
        <p14:creationId xmlns:p14="http://schemas.microsoft.com/office/powerpoint/2010/main" val="716147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2.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CC"/>
                </a:solidFill>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CC"/>
                </a:solidFill>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CC"/>
                </a:solidFill>
                <a:cs typeface="+mn-cs"/>
              </a:defRPr>
            </a:lvl1pPr>
          </a:lstStyle>
          <a:p>
            <a:pPr fontAlgn="base">
              <a:spcBef>
                <a:spcPct val="0"/>
              </a:spcBef>
              <a:spcAft>
                <a:spcPct val="0"/>
              </a:spcAft>
              <a:defRPr/>
            </a:pPr>
            <a:fld id="{E7896A55-9D09-4B86-A59C-D7A8F5D8C8BD}" type="slidenum">
              <a:rPr lang="en-US"/>
              <a:pPr fontAlgn="base">
                <a:spcBef>
                  <a:spcPct val="0"/>
                </a:spcBef>
                <a:spcAft>
                  <a:spcPct val="0"/>
                </a:spcAft>
                <a:defRPr/>
              </a:pPr>
              <a:t>‹#›</a:t>
            </a:fld>
            <a:endParaRPr lang="en-US"/>
          </a:p>
        </p:txBody>
      </p:sp>
      <p:pic>
        <p:nvPicPr>
          <p:cNvPr id="1031" name="Picture 7" descr="ppt_nymal2_dar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26619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Arial" charset="0"/>
          <a:cs typeface="Arial" charset="0"/>
        </a:defRPr>
      </a:lvl2pPr>
      <a:lvl3pPr algn="ctr" rtl="0" eaLnBrk="0" fontAlgn="base" hangingPunct="0">
        <a:spcBef>
          <a:spcPct val="0"/>
        </a:spcBef>
        <a:spcAft>
          <a:spcPct val="0"/>
        </a:spcAft>
        <a:defRPr sz="4400">
          <a:solidFill>
            <a:srgbClr val="FFFFCC"/>
          </a:solidFill>
          <a:latin typeface="Arial" charset="0"/>
          <a:cs typeface="Arial" charset="0"/>
        </a:defRPr>
      </a:lvl3pPr>
      <a:lvl4pPr algn="ctr" rtl="0" eaLnBrk="0" fontAlgn="base" hangingPunct="0">
        <a:spcBef>
          <a:spcPct val="0"/>
        </a:spcBef>
        <a:spcAft>
          <a:spcPct val="0"/>
        </a:spcAft>
        <a:defRPr sz="4400">
          <a:solidFill>
            <a:srgbClr val="FFFFCC"/>
          </a:solidFill>
          <a:latin typeface="Arial" charset="0"/>
          <a:cs typeface="Arial" charset="0"/>
        </a:defRPr>
      </a:lvl4pPr>
      <a:lvl5pPr algn="ctr" rtl="0" eaLnBrk="0" fontAlgn="base" hangingPunct="0">
        <a:spcBef>
          <a:spcPct val="0"/>
        </a:spcBef>
        <a:spcAft>
          <a:spcPct val="0"/>
        </a:spcAft>
        <a:defRPr sz="4400">
          <a:solidFill>
            <a:srgbClr val="FFFFCC"/>
          </a:solidFill>
          <a:latin typeface="Arial" charset="0"/>
          <a:cs typeface="Arial" charset="0"/>
        </a:defRPr>
      </a:lvl5pPr>
      <a:lvl6pPr marL="457200" algn="ctr" rtl="0" fontAlgn="base">
        <a:spcBef>
          <a:spcPct val="0"/>
        </a:spcBef>
        <a:spcAft>
          <a:spcPct val="0"/>
        </a:spcAft>
        <a:defRPr sz="4400">
          <a:solidFill>
            <a:srgbClr val="FFFFCC"/>
          </a:solidFill>
          <a:latin typeface="Arial" charset="0"/>
          <a:cs typeface="Arial" charset="0"/>
        </a:defRPr>
      </a:lvl6pPr>
      <a:lvl7pPr marL="914400" algn="ctr" rtl="0" fontAlgn="base">
        <a:spcBef>
          <a:spcPct val="0"/>
        </a:spcBef>
        <a:spcAft>
          <a:spcPct val="0"/>
        </a:spcAft>
        <a:defRPr sz="4400">
          <a:solidFill>
            <a:srgbClr val="FFFFCC"/>
          </a:solidFill>
          <a:latin typeface="Arial" charset="0"/>
          <a:cs typeface="Arial" charset="0"/>
        </a:defRPr>
      </a:lvl7pPr>
      <a:lvl8pPr marL="1371600" algn="ctr" rtl="0" fontAlgn="base">
        <a:spcBef>
          <a:spcPct val="0"/>
        </a:spcBef>
        <a:spcAft>
          <a:spcPct val="0"/>
        </a:spcAft>
        <a:defRPr sz="4400">
          <a:solidFill>
            <a:srgbClr val="FFFFCC"/>
          </a:solidFill>
          <a:latin typeface="Arial" charset="0"/>
          <a:cs typeface="Arial" charset="0"/>
        </a:defRPr>
      </a:lvl8pPr>
      <a:lvl9pPr marL="1828800" algn="ctr" rtl="0" fontAlgn="base">
        <a:spcBef>
          <a:spcPct val="0"/>
        </a:spcBef>
        <a:spcAft>
          <a:spcPct val="0"/>
        </a:spcAft>
        <a:defRPr sz="4400">
          <a:solidFill>
            <a:srgbClr val="FFFFCC"/>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FFFFCC"/>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CC"/>
          </a:solidFill>
          <a:latin typeface="+mn-lt"/>
          <a:cs typeface="+mn-cs"/>
        </a:defRPr>
      </a:lvl2pPr>
      <a:lvl3pPr marL="1143000" indent="-228600" algn="l" rtl="0" eaLnBrk="0" fontAlgn="base" hangingPunct="0">
        <a:spcBef>
          <a:spcPct val="20000"/>
        </a:spcBef>
        <a:spcAft>
          <a:spcPct val="0"/>
        </a:spcAft>
        <a:buChar char="•"/>
        <a:defRPr sz="2400">
          <a:solidFill>
            <a:srgbClr val="FFFFCC"/>
          </a:solidFill>
          <a:latin typeface="+mn-lt"/>
          <a:cs typeface="+mn-cs"/>
        </a:defRPr>
      </a:lvl3pPr>
      <a:lvl4pPr marL="1600200" indent="-228600" algn="l" rtl="0" eaLnBrk="0" fontAlgn="base" hangingPunct="0">
        <a:spcBef>
          <a:spcPct val="20000"/>
        </a:spcBef>
        <a:spcAft>
          <a:spcPct val="0"/>
        </a:spcAft>
        <a:buChar char="–"/>
        <a:defRPr sz="2000">
          <a:solidFill>
            <a:srgbClr val="FFFFCC"/>
          </a:solidFill>
          <a:latin typeface="+mn-lt"/>
          <a:cs typeface="+mn-cs"/>
        </a:defRPr>
      </a:lvl4pPr>
      <a:lvl5pPr marL="2057400" indent="-228600" algn="l" rtl="0" eaLnBrk="0" fontAlgn="base" hangingPunct="0">
        <a:spcBef>
          <a:spcPct val="20000"/>
        </a:spcBef>
        <a:spcAft>
          <a:spcPct val="0"/>
        </a:spcAft>
        <a:buChar char="»"/>
        <a:defRPr sz="2000">
          <a:solidFill>
            <a:srgbClr val="FFFFCC"/>
          </a:solidFill>
          <a:latin typeface="+mn-lt"/>
          <a:cs typeface="+mn-cs"/>
        </a:defRPr>
      </a:lvl5pPr>
      <a:lvl6pPr marL="2514600" indent="-228600" algn="l" rtl="0" fontAlgn="base">
        <a:spcBef>
          <a:spcPct val="20000"/>
        </a:spcBef>
        <a:spcAft>
          <a:spcPct val="0"/>
        </a:spcAft>
        <a:buChar char="»"/>
        <a:defRPr sz="2000">
          <a:solidFill>
            <a:srgbClr val="FFFFCC"/>
          </a:solidFill>
          <a:latin typeface="+mn-lt"/>
          <a:cs typeface="+mn-cs"/>
        </a:defRPr>
      </a:lvl6pPr>
      <a:lvl7pPr marL="2971800" indent="-228600" algn="l" rtl="0" fontAlgn="base">
        <a:spcBef>
          <a:spcPct val="20000"/>
        </a:spcBef>
        <a:spcAft>
          <a:spcPct val="0"/>
        </a:spcAft>
        <a:buChar char="»"/>
        <a:defRPr sz="2000">
          <a:solidFill>
            <a:srgbClr val="FFFFCC"/>
          </a:solidFill>
          <a:latin typeface="+mn-lt"/>
          <a:cs typeface="+mn-cs"/>
        </a:defRPr>
      </a:lvl7pPr>
      <a:lvl8pPr marL="3429000" indent="-228600" algn="l" rtl="0" fontAlgn="base">
        <a:spcBef>
          <a:spcPct val="20000"/>
        </a:spcBef>
        <a:spcAft>
          <a:spcPct val="0"/>
        </a:spcAft>
        <a:buChar char="»"/>
        <a:defRPr sz="2000">
          <a:solidFill>
            <a:srgbClr val="FFFFCC"/>
          </a:solidFill>
          <a:latin typeface="+mn-lt"/>
          <a:cs typeface="+mn-cs"/>
        </a:defRPr>
      </a:lvl8pPr>
      <a:lvl9pPr marL="3886200" indent="-228600" algn="l" rtl="0" fontAlgn="base">
        <a:spcBef>
          <a:spcPct val="20000"/>
        </a:spcBef>
        <a:spcAft>
          <a:spcPct val="0"/>
        </a:spcAft>
        <a:buChar char="»"/>
        <a:defRPr sz="2000">
          <a:solidFill>
            <a:srgbClr val="FFFFCC"/>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4" descr="ppt_nymal2_dar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b-NO" smtClean="0"/>
              <a:t>Click to edit Master title style</a:t>
            </a:r>
          </a:p>
        </p:txBody>
      </p:sp>
      <p:sp>
        <p:nvSpPr>
          <p:cNvPr id="2052"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b-NO" smtClean="0"/>
              <a:t>Click to edit Master text styles</a:t>
            </a:r>
          </a:p>
          <a:p>
            <a:pPr lvl="1"/>
            <a:r>
              <a:rPr lang="en-GB" altLang="nb-NO" smtClean="0"/>
              <a:t>Second level</a:t>
            </a:r>
          </a:p>
          <a:p>
            <a:pPr lvl="2"/>
            <a:r>
              <a:rPr lang="en-GB" altLang="nb-NO" smtClean="0"/>
              <a:t>Third level</a:t>
            </a:r>
          </a:p>
          <a:p>
            <a:pPr lvl="3"/>
            <a:r>
              <a:rPr lang="en-GB" altLang="nb-NO" smtClean="0"/>
              <a:t>Fourth level</a:t>
            </a:r>
          </a:p>
          <a:p>
            <a:pPr lvl="4"/>
            <a:r>
              <a:rPr lang="en-GB" altLang="nb-NO" smtClean="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latin typeface="Arial" pitchFamily="34" charset="0"/>
                <a:cs typeface="Arial" pitchFamily="34" charset="0"/>
              </a:defRPr>
            </a:lvl1pPr>
          </a:lstStyle>
          <a:p>
            <a:pPr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pitchFamily="34" charset="0"/>
                <a:cs typeface="Arial" pitchFamily="34" charset="0"/>
              </a:defRPr>
            </a:lvl1pPr>
          </a:lstStyle>
          <a:p>
            <a:pPr fontAlgn="base">
              <a:spcBef>
                <a:spcPct val="0"/>
              </a:spcBef>
              <a:spcAft>
                <a:spcPct val="0"/>
              </a:spcAft>
              <a:defRPr/>
            </a:pPr>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pitchFamily="34" charset="0"/>
                <a:cs typeface="Arial" pitchFamily="34" charset="0"/>
              </a:defRPr>
            </a:lvl1pPr>
          </a:lstStyle>
          <a:p>
            <a:pPr fontAlgn="base">
              <a:spcBef>
                <a:spcPct val="0"/>
              </a:spcBef>
              <a:spcAft>
                <a:spcPct val="0"/>
              </a:spcAft>
              <a:defRPr/>
            </a:pPr>
            <a:fld id="{82130072-34ED-4F54-A8E5-4ED4CF55D4B1}" type="slidenum">
              <a:rPr lang="en-GB"/>
              <a:pPr fontAlgn="base">
                <a:spcBef>
                  <a:spcPct val="0"/>
                </a:spcBef>
                <a:spcAft>
                  <a:spcPct val="0"/>
                </a:spcAft>
                <a:defRPr/>
              </a:pPr>
              <a:t>‹#›</a:t>
            </a:fld>
            <a:endParaRPr lang="en-GB"/>
          </a:p>
        </p:txBody>
      </p:sp>
    </p:spTree>
    <p:extLst>
      <p:ext uri="{BB962C8B-B14F-4D97-AF65-F5344CB8AC3E}">
        <p14:creationId xmlns:p14="http://schemas.microsoft.com/office/powerpoint/2010/main" val="1157453056"/>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cs typeface="Arial" pitchFamily="34" charset="0"/>
        </a:defRPr>
      </a:lvl2pPr>
      <a:lvl3pPr algn="ctr" rtl="0" eaLnBrk="0" fontAlgn="base" hangingPunct="0">
        <a:spcBef>
          <a:spcPct val="0"/>
        </a:spcBef>
        <a:spcAft>
          <a:spcPct val="0"/>
        </a:spcAft>
        <a:defRPr sz="4400">
          <a:solidFill>
            <a:schemeClr val="bg1"/>
          </a:solidFill>
          <a:latin typeface="Arial" pitchFamily="34" charset="0"/>
          <a:cs typeface="Arial" pitchFamily="34" charset="0"/>
        </a:defRPr>
      </a:lvl3pPr>
      <a:lvl4pPr algn="ctr" rtl="0" eaLnBrk="0" fontAlgn="base" hangingPunct="0">
        <a:spcBef>
          <a:spcPct val="0"/>
        </a:spcBef>
        <a:spcAft>
          <a:spcPct val="0"/>
        </a:spcAft>
        <a:defRPr sz="4400">
          <a:solidFill>
            <a:schemeClr val="bg1"/>
          </a:solidFill>
          <a:latin typeface="Arial" pitchFamily="34" charset="0"/>
          <a:cs typeface="Arial" pitchFamily="34" charset="0"/>
        </a:defRPr>
      </a:lvl4pPr>
      <a:lvl5pPr algn="ctr" rtl="0" eaLnBrk="0" fontAlgn="base" hangingPunct="0">
        <a:spcBef>
          <a:spcPct val="0"/>
        </a:spcBef>
        <a:spcAft>
          <a:spcPct val="0"/>
        </a:spcAft>
        <a:defRPr sz="4400">
          <a:solidFill>
            <a:schemeClr val="bg1"/>
          </a:solidFill>
          <a:latin typeface="Arial" pitchFamily="34" charset="0"/>
          <a:cs typeface="Arial" pitchFamily="34" charset="0"/>
        </a:defRPr>
      </a:lvl5pPr>
      <a:lvl6pPr marL="457200" algn="ctr" rtl="0" fontAlgn="base">
        <a:spcBef>
          <a:spcPct val="0"/>
        </a:spcBef>
        <a:spcAft>
          <a:spcPct val="0"/>
        </a:spcAft>
        <a:defRPr sz="4400">
          <a:solidFill>
            <a:schemeClr val="bg1"/>
          </a:solidFill>
          <a:latin typeface="Arial" pitchFamily="34" charset="0"/>
          <a:cs typeface="Arial" pitchFamily="34" charset="0"/>
        </a:defRPr>
      </a:lvl6pPr>
      <a:lvl7pPr marL="914400" algn="ctr" rtl="0" fontAlgn="base">
        <a:spcBef>
          <a:spcPct val="0"/>
        </a:spcBef>
        <a:spcAft>
          <a:spcPct val="0"/>
        </a:spcAft>
        <a:defRPr sz="4400">
          <a:solidFill>
            <a:schemeClr val="bg1"/>
          </a:solidFill>
          <a:latin typeface="Arial" pitchFamily="34" charset="0"/>
          <a:cs typeface="Arial" pitchFamily="34" charset="0"/>
        </a:defRPr>
      </a:lvl7pPr>
      <a:lvl8pPr marL="1371600" algn="ctr" rtl="0" fontAlgn="base">
        <a:spcBef>
          <a:spcPct val="0"/>
        </a:spcBef>
        <a:spcAft>
          <a:spcPct val="0"/>
        </a:spcAft>
        <a:defRPr sz="4400">
          <a:solidFill>
            <a:schemeClr val="bg1"/>
          </a:solidFill>
          <a:latin typeface="Arial" pitchFamily="34" charset="0"/>
          <a:cs typeface="Arial" pitchFamily="34" charset="0"/>
        </a:defRPr>
      </a:lvl8pPr>
      <a:lvl9pPr marL="1828800" algn="ctr" rtl="0" fontAlgn="base">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4" descr="ppt_nymal2_dar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b-NO" smtClean="0"/>
              <a:t>Click to edit Master title style</a:t>
            </a:r>
          </a:p>
        </p:txBody>
      </p:sp>
      <p:sp>
        <p:nvSpPr>
          <p:cNvPr id="2052"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b-NO" smtClean="0"/>
              <a:t>Click to edit Master text styles</a:t>
            </a:r>
          </a:p>
          <a:p>
            <a:pPr lvl="1"/>
            <a:r>
              <a:rPr lang="en-GB" altLang="nb-NO" smtClean="0"/>
              <a:t>Second level</a:t>
            </a:r>
          </a:p>
          <a:p>
            <a:pPr lvl="2"/>
            <a:r>
              <a:rPr lang="en-GB" altLang="nb-NO" smtClean="0"/>
              <a:t>Third level</a:t>
            </a:r>
          </a:p>
          <a:p>
            <a:pPr lvl="3"/>
            <a:r>
              <a:rPr lang="en-GB" altLang="nb-NO" smtClean="0"/>
              <a:t>Fourth level</a:t>
            </a:r>
          </a:p>
          <a:p>
            <a:pPr lvl="4"/>
            <a:r>
              <a:rPr lang="en-GB" altLang="nb-NO" smtClean="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latin typeface="Arial" pitchFamily="34" charset="0"/>
                <a:cs typeface="Arial" pitchFamily="34" charset="0"/>
              </a:defRPr>
            </a:lvl1pPr>
          </a:lstStyle>
          <a:p>
            <a:pPr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pitchFamily="34" charset="0"/>
                <a:cs typeface="Arial" pitchFamily="34" charset="0"/>
              </a:defRPr>
            </a:lvl1pPr>
          </a:lstStyle>
          <a:p>
            <a:pPr fontAlgn="base">
              <a:spcBef>
                <a:spcPct val="0"/>
              </a:spcBef>
              <a:spcAft>
                <a:spcPct val="0"/>
              </a:spcAft>
              <a:defRPr/>
            </a:pPr>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pitchFamily="34" charset="0"/>
                <a:cs typeface="Arial" pitchFamily="34" charset="0"/>
              </a:defRPr>
            </a:lvl1pPr>
          </a:lstStyle>
          <a:p>
            <a:pPr fontAlgn="base">
              <a:spcBef>
                <a:spcPct val="0"/>
              </a:spcBef>
              <a:spcAft>
                <a:spcPct val="0"/>
              </a:spcAft>
              <a:defRPr/>
            </a:pPr>
            <a:fld id="{82130072-34ED-4F54-A8E5-4ED4CF55D4B1}" type="slidenum">
              <a:rPr lang="en-GB"/>
              <a:pPr fontAlgn="base">
                <a:spcBef>
                  <a:spcPct val="0"/>
                </a:spcBef>
                <a:spcAft>
                  <a:spcPct val="0"/>
                </a:spcAft>
                <a:defRPr/>
              </a:pPr>
              <a:t>‹#›</a:t>
            </a:fld>
            <a:endParaRPr lang="en-GB"/>
          </a:p>
        </p:txBody>
      </p:sp>
    </p:spTree>
    <p:extLst>
      <p:ext uri="{BB962C8B-B14F-4D97-AF65-F5344CB8AC3E}">
        <p14:creationId xmlns:p14="http://schemas.microsoft.com/office/powerpoint/2010/main" val="4147961489"/>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cs typeface="Arial" pitchFamily="34" charset="0"/>
        </a:defRPr>
      </a:lvl2pPr>
      <a:lvl3pPr algn="ctr" rtl="0" eaLnBrk="0" fontAlgn="base" hangingPunct="0">
        <a:spcBef>
          <a:spcPct val="0"/>
        </a:spcBef>
        <a:spcAft>
          <a:spcPct val="0"/>
        </a:spcAft>
        <a:defRPr sz="4400">
          <a:solidFill>
            <a:schemeClr val="bg1"/>
          </a:solidFill>
          <a:latin typeface="Arial" pitchFamily="34" charset="0"/>
          <a:cs typeface="Arial" pitchFamily="34" charset="0"/>
        </a:defRPr>
      </a:lvl3pPr>
      <a:lvl4pPr algn="ctr" rtl="0" eaLnBrk="0" fontAlgn="base" hangingPunct="0">
        <a:spcBef>
          <a:spcPct val="0"/>
        </a:spcBef>
        <a:spcAft>
          <a:spcPct val="0"/>
        </a:spcAft>
        <a:defRPr sz="4400">
          <a:solidFill>
            <a:schemeClr val="bg1"/>
          </a:solidFill>
          <a:latin typeface="Arial" pitchFamily="34" charset="0"/>
          <a:cs typeface="Arial" pitchFamily="34" charset="0"/>
        </a:defRPr>
      </a:lvl4pPr>
      <a:lvl5pPr algn="ctr" rtl="0" eaLnBrk="0" fontAlgn="base" hangingPunct="0">
        <a:spcBef>
          <a:spcPct val="0"/>
        </a:spcBef>
        <a:spcAft>
          <a:spcPct val="0"/>
        </a:spcAft>
        <a:defRPr sz="4400">
          <a:solidFill>
            <a:schemeClr val="bg1"/>
          </a:solidFill>
          <a:latin typeface="Arial" pitchFamily="34" charset="0"/>
          <a:cs typeface="Arial" pitchFamily="34" charset="0"/>
        </a:defRPr>
      </a:lvl5pPr>
      <a:lvl6pPr marL="457200" algn="ctr" rtl="0" fontAlgn="base">
        <a:spcBef>
          <a:spcPct val="0"/>
        </a:spcBef>
        <a:spcAft>
          <a:spcPct val="0"/>
        </a:spcAft>
        <a:defRPr sz="4400">
          <a:solidFill>
            <a:schemeClr val="bg1"/>
          </a:solidFill>
          <a:latin typeface="Arial" pitchFamily="34" charset="0"/>
          <a:cs typeface="Arial" pitchFamily="34" charset="0"/>
        </a:defRPr>
      </a:lvl6pPr>
      <a:lvl7pPr marL="914400" algn="ctr" rtl="0" fontAlgn="base">
        <a:spcBef>
          <a:spcPct val="0"/>
        </a:spcBef>
        <a:spcAft>
          <a:spcPct val="0"/>
        </a:spcAft>
        <a:defRPr sz="4400">
          <a:solidFill>
            <a:schemeClr val="bg1"/>
          </a:solidFill>
          <a:latin typeface="Arial" pitchFamily="34" charset="0"/>
          <a:cs typeface="Arial" pitchFamily="34" charset="0"/>
        </a:defRPr>
      </a:lvl7pPr>
      <a:lvl8pPr marL="1371600" algn="ctr" rtl="0" fontAlgn="base">
        <a:spcBef>
          <a:spcPct val="0"/>
        </a:spcBef>
        <a:spcAft>
          <a:spcPct val="0"/>
        </a:spcAft>
        <a:defRPr sz="4400">
          <a:solidFill>
            <a:schemeClr val="bg1"/>
          </a:solidFill>
          <a:latin typeface="Arial" pitchFamily="34" charset="0"/>
          <a:cs typeface="Arial" pitchFamily="34" charset="0"/>
        </a:defRPr>
      </a:lvl8pPr>
      <a:lvl9pPr marL="1828800" algn="ctr" rtl="0" fontAlgn="base">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24417" y="188913"/>
            <a:ext cx="10972800"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09600" y="1600200"/>
            <a:ext cx="10972800" cy="434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a:t>
            </a:r>
          </a:p>
          <a:p>
            <a:pPr lvl="1"/>
            <a:r>
              <a:rPr lang="en-US" smtClean="0"/>
              <a:t>Second level. Rest of the text</a:t>
            </a:r>
          </a:p>
          <a:p>
            <a:pPr lvl="2"/>
            <a:r>
              <a:rPr lang="en-US" smtClean="0"/>
              <a:t>Third level. Rest of the text</a:t>
            </a:r>
          </a:p>
          <a:p>
            <a:pPr lvl="3"/>
            <a:r>
              <a:rPr lang="en-US" smtClean="0"/>
              <a:t>Fourth level. Rest of the text</a:t>
            </a:r>
          </a:p>
          <a:p>
            <a:pPr lvl="4"/>
            <a:r>
              <a:rPr lang="en-US" smtClean="0"/>
              <a:t>Fifth level. Rest of the text</a:t>
            </a:r>
          </a:p>
        </p:txBody>
      </p:sp>
    </p:spTree>
    <p:extLst>
      <p:ext uri="{BB962C8B-B14F-4D97-AF65-F5344CB8AC3E}">
        <p14:creationId xmlns:p14="http://schemas.microsoft.com/office/powerpoint/2010/main" val="1985342953"/>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 id="2147484106" r:id="rId13"/>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FFCC99"/>
          </a:solidFill>
          <a:latin typeface="+mn-lt"/>
          <a:ea typeface="+mn-ea"/>
          <a:cs typeface="+mn-cs"/>
        </a:defRPr>
      </a:lvl1pPr>
      <a:lvl2pPr marL="742950" indent="-285750" algn="l" rtl="0" eaLnBrk="0" fontAlgn="base" hangingPunct="0">
        <a:spcBef>
          <a:spcPct val="20000"/>
        </a:spcBef>
        <a:spcAft>
          <a:spcPct val="0"/>
        </a:spcAft>
        <a:buChar char="–"/>
        <a:defRPr>
          <a:solidFill>
            <a:srgbClr val="FFCC99"/>
          </a:solidFill>
          <a:latin typeface="+mn-lt"/>
        </a:defRPr>
      </a:lvl2pPr>
      <a:lvl3pPr marL="1143000" indent="-228600" algn="l" rtl="0" eaLnBrk="0" fontAlgn="base" hangingPunct="0">
        <a:spcBef>
          <a:spcPct val="20000"/>
        </a:spcBef>
        <a:spcAft>
          <a:spcPct val="0"/>
        </a:spcAft>
        <a:buChar char="•"/>
        <a:defRPr sz="1600">
          <a:solidFill>
            <a:srgbClr val="FFCC99"/>
          </a:solidFill>
          <a:latin typeface="+mn-lt"/>
        </a:defRPr>
      </a:lvl3pPr>
      <a:lvl4pPr marL="1600200" indent="-228600" algn="l" rtl="0" eaLnBrk="0" fontAlgn="base" hangingPunct="0">
        <a:spcBef>
          <a:spcPct val="20000"/>
        </a:spcBef>
        <a:spcAft>
          <a:spcPct val="0"/>
        </a:spcAft>
        <a:buChar char="–"/>
        <a:defRPr sz="1400">
          <a:solidFill>
            <a:srgbClr val="FFCC99"/>
          </a:solidFill>
          <a:latin typeface="+mn-lt"/>
        </a:defRPr>
      </a:lvl4pPr>
      <a:lvl5pPr marL="2057400" indent="-228600" algn="l" rtl="0" eaLnBrk="0" fontAlgn="base" hangingPunct="0">
        <a:spcBef>
          <a:spcPct val="20000"/>
        </a:spcBef>
        <a:spcAft>
          <a:spcPct val="0"/>
        </a:spcAft>
        <a:buChar char="»"/>
        <a:defRPr sz="1200">
          <a:solidFill>
            <a:srgbClr val="FFCC99"/>
          </a:solidFill>
          <a:latin typeface="+mn-lt"/>
        </a:defRPr>
      </a:lvl5pPr>
      <a:lvl6pPr marL="2514600" indent="-228600" algn="l" rtl="0" fontAlgn="base">
        <a:spcBef>
          <a:spcPct val="20000"/>
        </a:spcBef>
        <a:spcAft>
          <a:spcPct val="0"/>
        </a:spcAft>
        <a:buChar char="»"/>
        <a:defRPr sz="1200">
          <a:solidFill>
            <a:srgbClr val="FFCC99"/>
          </a:solidFill>
          <a:latin typeface="+mn-lt"/>
        </a:defRPr>
      </a:lvl6pPr>
      <a:lvl7pPr marL="2971800" indent="-228600" algn="l" rtl="0" fontAlgn="base">
        <a:spcBef>
          <a:spcPct val="20000"/>
        </a:spcBef>
        <a:spcAft>
          <a:spcPct val="0"/>
        </a:spcAft>
        <a:buChar char="»"/>
        <a:defRPr sz="1200">
          <a:solidFill>
            <a:srgbClr val="FFCC99"/>
          </a:solidFill>
          <a:latin typeface="+mn-lt"/>
        </a:defRPr>
      </a:lvl7pPr>
      <a:lvl8pPr marL="3429000" indent="-228600" algn="l" rtl="0" fontAlgn="base">
        <a:spcBef>
          <a:spcPct val="20000"/>
        </a:spcBef>
        <a:spcAft>
          <a:spcPct val="0"/>
        </a:spcAft>
        <a:buChar char="»"/>
        <a:defRPr sz="1200">
          <a:solidFill>
            <a:srgbClr val="FFCC99"/>
          </a:solidFill>
          <a:latin typeface="+mn-lt"/>
        </a:defRPr>
      </a:lvl8pPr>
      <a:lvl9pPr marL="3886200" indent="-228600" algn="l" rtl="0" fontAlgn="base">
        <a:spcBef>
          <a:spcPct val="20000"/>
        </a:spcBef>
        <a:spcAft>
          <a:spcPct val="0"/>
        </a:spcAft>
        <a:buChar char="»"/>
        <a:defRPr sz="1200">
          <a:solidFill>
            <a:srgbClr val="FFCC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ppt_nymal2_dark"/>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latin typeface="Arial" charset="0"/>
                <a:cs typeface="Arial" charset="0"/>
              </a:defRPr>
            </a:lvl1pPr>
          </a:lstStyle>
          <a:p>
            <a:pPr fontAlgn="base">
              <a:spcBef>
                <a:spcPct val="0"/>
              </a:spcBef>
              <a:spcAft>
                <a:spcPct val="0"/>
              </a:spcAft>
              <a:defRPr/>
            </a:pPr>
            <a:endParaRPr lang="en-GB">
              <a:solidFill>
                <a:srgbClr val="FFFFFF"/>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latin typeface="Arial" charset="0"/>
                <a:cs typeface="Arial" charset="0"/>
              </a:defRPr>
            </a:lvl1pPr>
          </a:lstStyle>
          <a:p>
            <a:pPr fontAlgn="base">
              <a:spcBef>
                <a:spcPct val="0"/>
              </a:spcBef>
              <a:spcAft>
                <a:spcPct val="0"/>
              </a:spcAft>
              <a:defRPr/>
            </a:pPr>
            <a:endParaRPr lang="en-GB">
              <a:solidFill>
                <a:srgbClr val="FFFFFF"/>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charset="0"/>
                <a:cs typeface="Arial" charset="0"/>
              </a:defRPr>
            </a:lvl1pPr>
          </a:lstStyle>
          <a:p>
            <a:pPr fontAlgn="base">
              <a:spcBef>
                <a:spcPct val="0"/>
              </a:spcBef>
              <a:spcAft>
                <a:spcPct val="0"/>
              </a:spcAft>
              <a:defRPr/>
            </a:pPr>
            <a:fld id="{29EA754B-7C2D-48CA-A3F6-3B77C6A8C970}" type="slidenum">
              <a:rPr lang="en-GB">
                <a:solidFill>
                  <a:srgbClr val="FFFFFF"/>
                </a:solidFill>
              </a:rPr>
              <a:pPr fontAlgn="base">
                <a:spcBef>
                  <a:spcPct val="0"/>
                </a:spcBef>
                <a:spcAft>
                  <a:spcPct val="0"/>
                </a:spcAft>
                <a:defRPr/>
              </a:pPr>
              <a:t>‹#›</a:t>
            </a:fld>
            <a:endParaRPr lang="en-GB">
              <a:solidFill>
                <a:srgbClr val="FFFFFF"/>
              </a:solidFill>
            </a:endParaRPr>
          </a:p>
        </p:txBody>
      </p:sp>
    </p:spTree>
    <p:extLst>
      <p:ext uri="{BB962C8B-B14F-4D97-AF65-F5344CB8AC3E}">
        <p14:creationId xmlns:p14="http://schemas.microsoft.com/office/powerpoint/2010/main" val="2826313461"/>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 id="2147484119" r:id="rId12"/>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cs typeface="Arial" charset="0"/>
        </a:defRPr>
      </a:lvl2pPr>
      <a:lvl3pPr algn="ctr" rtl="0" eaLnBrk="0" fontAlgn="base" hangingPunct="0">
        <a:spcBef>
          <a:spcPct val="0"/>
        </a:spcBef>
        <a:spcAft>
          <a:spcPct val="0"/>
        </a:spcAft>
        <a:defRPr sz="4400">
          <a:solidFill>
            <a:schemeClr val="bg1"/>
          </a:solidFill>
          <a:latin typeface="Arial" charset="0"/>
          <a:cs typeface="Arial" charset="0"/>
        </a:defRPr>
      </a:lvl3pPr>
      <a:lvl4pPr algn="ctr" rtl="0" eaLnBrk="0" fontAlgn="base" hangingPunct="0">
        <a:spcBef>
          <a:spcPct val="0"/>
        </a:spcBef>
        <a:spcAft>
          <a:spcPct val="0"/>
        </a:spcAft>
        <a:defRPr sz="4400">
          <a:solidFill>
            <a:schemeClr val="bg1"/>
          </a:solidFill>
          <a:latin typeface="Arial" charset="0"/>
          <a:cs typeface="Arial" charset="0"/>
        </a:defRPr>
      </a:lvl4pPr>
      <a:lvl5pPr algn="ctr" rtl="0" eaLnBrk="0" fontAlgn="base" hangingPunct="0">
        <a:spcBef>
          <a:spcPct val="0"/>
        </a:spcBef>
        <a:spcAft>
          <a:spcPct val="0"/>
        </a:spcAft>
        <a:defRPr sz="4400">
          <a:solidFill>
            <a:schemeClr val="bg1"/>
          </a:solidFill>
          <a:latin typeface="Arial" charset="0"/>
          <a:cs typeface="Arial" charset="0"/>
        </a:defRPr>
      </a:lvl5pPr>
      <a:lvl6pPr marL="457200" algn="ctr" rtl="0" fontAlgn="base">
        <a:spcBef>
          <a:spcPct val="0"/>
        </a:spcBef>
        <a:spcAft>
          <a:spcPct val="0"/>
        </a:spcAft>
        <a:defRPr sz="4400">
          <a:solidFill>
            <a:schemeClr val="bg1"/>
          </a:solidFill>
          <a:latin typeface="Arial" charset="0"/>
          <a:cs typeface="Arial" charset="0"/>
        </a:defRPr>
      </a:lvl6pPr>
      <a:lvl7pPr marL="914400" algn="ctr" rtl="0" fontAlgn="base">
        <a:spcBef>
          <a:spcPct val="0"/>
        </a:spcBef>
        <a:spcAft>
          <a:spcPct val="0"/>
        </a:spcAft>
        <a:defRPr sz="4400">
          <a:solidFill>
            <a:schemeClr val="bg1"/>
          </a:solidFill>
          <a:latin typeface="Arial" charset="0"/>
          <a:cs typeface="Arial" charset="0"/>
        </a:defRPr>
      </a:lvl7pPr>
      <a:lvl8pPr marL="1371600" algn="ctr" rtl="0" fontAlgn="base">
        <a:spcBef>
          <a:spcPct val="0"/>
        </a:spcBef>
        <a:spcAft>
          <a:spcPct val="0"/>
        </a:spcAft>
        <a:defRPr sz="4400">
          <a:solidFill>
            <a:schemeClr val="bg1"/>
          </a:solidFill>
          <a:latin typeface="Arial" charset="0"/>
          <a:cs typeface="Arial" charset="0"/>
        </a:defRPr>
      </a:lvl8pPr>
      <a:lvl9pPr marL="1828800" algn="ctr" rtl="0" fontAlgn="base">
        <a:spcBef>
          <a:spcPct val="0"/>
        </a:spcBef>
        <a:spcAft>
          <a:spcPct val="0"/>
        </a:spcAft>
        <a:defRPr sz="44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916518" y="468314"/>
            <a:ext cx="10356849" cy="1425575"/>
          </a:xfrm>
          <a:prstGeom prst="rect">
            <a:avLst/>
          </a:prstGeom>
          <a:noFill/>
          <a:ln w="9525">
            <a:noFill/>
            <a:round/>
            <a:headEnd/>
            <a:tailEnd/>
          </a:ln>
        </p:spPr>
        <p:txBody>
          <a:bodyPr vert="horz" wrap="square" lIns="91350" tIns="45900" rIns="91350" bIns="45900" numCol="1" anchor="ctr" anchorCtr="0" compatLnSpc="1">
            <a:prstTxWarp prst="textNoShape">
              <a:avLst/>
            </a:prstTxWarp>
          </a:bodyPr>
          <a:lstStyle/>
          <a:p>
            <a:pPr lvl="0"/>
            <a:r>
              <a:rPr lang="en-GB" smtClean="0"/>
              <a:t>Klicken Sie, um das Format des Titeltextes zu bearbeiten</a:t>
            </a:r>
          </a:p>
        </p:txBody>
      </p:sp>
      <p:sp>
        <p:nvSpPr>
          <p:cNvPr id="4099" name="Rectangle 2"/>
          <p:cNvSpPr>
            <a:spLocks noGrp="1" noChangeArrowheads="1"/>
          </p:cNvSpPr>
          <p:nvPr>
            <p:ph type="body" idx="1"/>
          </p:nvPr>
        </p:nvSpPr>
        <p:spPr bwMode="auto">
          <a:xfrm>
            <a:off x="916518" y="1981201"/>
            <a:ext cx="10356849" cy="4227513"/>
          </a:xfrm>
          <a:prstGeom prst="rect">
            <a:avLst/>
          </a:prstGeom>
          <a:noFill/>
          <a:ln w="9525">
            <a:noFill/>
            <a:round/>
            <a:headEnd/>
            <a:tailEnd/>
          </a:ln>
        </p:spPr>
        <p:txBody>
          <a:bodyPr vert="horz" wrap="square" lIns="91350" tIns="45900" rIns="91350" bIns="4590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
        <p:nvSpPr>
          <p:cNvPr id="2" name="Rectangle 3"/>
          <p:cNvSpPr>
            <a:spLocks noGrp="1" noChangeArrowheads="1"/>
          </p:cNvSpPr>
          <p:nvPr>
            <p:ph type="dt"/>
          </p:nvPr>
        </p:nvSpPr>
        <p:spPr bwMode="auto">
          <a:xfrm>
            <a:off x="916518" y="6248401"/>
            <a:ext cx="2535767" cy="455613"/>
          </a:xfrm>
          <a:prstGeom prst="rect">
            <a:avLst/>
          </a:prstGeom>
          <a:noFill/>
          <a:ln w="9525">
            <a:noFill/>
            <a:round/>
            <a:headEnd/>
            <a:tailEnd/>
          </a:ln>
          <a:effectLst/>
        </p:spPr>
        <p:txBody>
          <a:bodyPr vert="horz" wrap="square" lIns="91350" tIns="45900" rIns="91350" bIns="45900" numCol="1" anchor="t" anchorCtr="0" compatLnSpc="1">
            <a:prstTxWarp prst="textNoShape">
              <a:avLst/>
            </a:prstTxWarp>
          </a:bodyPr>
          <a:lstStyle>
            <a:lvl1pPr algn="l" eaLnBrk="0" hangingPunct="0">
              <a:buClr>
                <a:srgbClr val="000000"/>
              </a:buClr>
              <a:buSzPct val="100000"/>
              <a:buFont typeface="Times New Roman" pitchFamily="18" charset="0"/>
              <a:buNone/>
              <a:defRPr sz="1400">
                <a:solidFill>
                  <a:srgbClr val="000000"/>
                </a:solidFill>
                <a:latin typeface="Times New Roman" pitchFamily="18" charset="0"/>
                <a:ea typeface="Arial Unicode MS" pitchFamily="34" charset="-128"/>
              </a:defRPr>
            </a:lvl1pPr>
          </a:lstStyle>
          <a:p>
            <a:pPr fontAlgn="base">
              <a:spcBef>
                <a:spcPct val="0"/>
              </a:spcBef>
              <a:spcAft>
                <a:spcPct val="0"/>
              </a:spcAft>
              <a:defRPr/>
            </a:pPr>
            <a:endParaRPr lang="en-GB"/>
          </a:p>
        </p:txBody>
      </p:sp>
      <p:sp>
        <p:nvSpPr>
          <p:cNvPr id="1028" name="Rectangle 4"/>
          <p:cNvSpPr>
            <a:spLocks noGrp="1" noChangeArrowheads="1"/>
          </p:cNvSpPr>
          <p:nvPr>
            <p:ph type="ftr"/>
          </p:nvPr>
        </p:nvSpPr>
        <p:spPr bwMode="auto">
          <a:xfrm>
            <a:off x="4165601" y="6248401"/>
            <a:ext cx="3858684" cy="455613"/>
          </a:xfrm>
          <a:prstGeom prst="rect">
            <a:avLst/>
          </a:prstGeom>
          <a:noFill/>
          <a:ln w="9525">
            <a:noFill/>
            <a:round/>
            <a:headEnd/>
            <a:tailEnd/>
          </a:ln>
          <a:effectLst/>
        </p:spPr>
        <p:txBody>
          <a:bodyPr vert="horz" wrap="square" lIns="91350" tIns="45900" rIns="91350" bIns="45900" numCol="1" anchor="t" anchorCtr="0" compatLnSpc="1">
            <a:prstTxWarp prst="textNoShape">
              <a:avLst/>
            </a:prstTxWarp>
          </a:bodyPr>
          <a:lstStyle>
            <a:lvl1pPr algn="ctr" eaLnBrk="0" hangingPunct="0">
              <a:buClr>
                <a:srgbClr val="000000"/>
              </a:buClr>
              <a:buSzPct val="100000"/>
              <a:buFont typeface="Times New Roman" pitchFamily="18" charset="0"/>
              <a:buNone/>
              <a:defRPr sz="1400">
                <a:solidFill>
                  <a:srgbClr val="000000"/>
                </a:solidFill>
                <a:latin typeface="Times New Roman" pitchFamily="18" charset="0"/>
                <a:ea typeface="Arial Unicode MS" pitchFamily="34" charset="-128"/>
              </a:defRPr>
            </a:lvl1pPr>
          </a:lstStyle>
          <a:p>
            <a:pPr fontAlgn="base">
              <a:spcBef>
                <a:spcPct val="0"/>
              </a:spcBef>
              <a:spcAft>
                <a:spcPct val="0"/>
              </a:spcAft>
              <a:defRPr/>
            </a:pPr>
            <a:endParaRPr lang="en-GB"/>
          </a:p>
        </p:txBody>
      </p:sp>
      <p:sp>
        <p:nvSpPr>
          <p:cNvPr id="1029" name="Rectangle 5"/>
          <p:cNvSpPr>
            <a:spLocks noGrp="1" noChangeArrowheads="1"/>
          </p:cNvSpPr>
          <p:nvPr>
            <p:ph type="sldNum"/>
          </p:nvPr>
        </p:nvSpPr>
        <p:spPr bwMode="auto">
          <a:xfrm>
            <a:off x="8737601" y="6248401"/>
            <a:ext cx="2535767" cy="455613"/>
          </a:xfrm>
          <a:prstGeom prst="rect">
            <a:avLst/>
          </a:prstGeom>
          <a:noFill/>
          <a:ln w="9525">
            <a:noFill/>
            <a:round/>
            <a:headEnd/>
            <a:tailEnd/>
          </a:ln>
          <a:effectLst/>
        </p:spPr>
        <p:txBody>
          <a:bodyPr vert="horz" wrap="square" lIns="91350" tIns="45900" rIns="91350" bIns="4590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latin typeface="Times New Roman" pitchFamily="18" charset="0"/>
                <a:ea typeface="Arial Unicode MS" pitchFamily="34" charset="-128"/>
              </a:defRPr>
            </a:lvl1pPr>
          </a:lstStyle>
          <a:p>
            <a:pPr fontAlgn="base">
              <a:spcBef>
                <a:spcPct val="0"/>
              </a:spcBef>
              <a:spcAft>
                <a:spcPct val="0"/>
              </a:spcAft>
              <a:defRPr/>
            </a:pPr>
            <a:fld id="{1B0FC254-7C55-4527-949C-E72375ACB212}" type="slidenum">
              <a:rPr lang="en-GB"/>
              <a:pPr fontAlgn="base">
                <a:spcBef>
                  <a:spcPct val="0"/>
                </a:spcBef>
                <a:spcAft>
                  <a:spcPct val="0"/>
                </a:spcAft>
                <a:defRPr/>
              </a:pPr>
              <a:t>‹#›</a:t>
            </a:fld>
            <a:endParaRPr lang="en-GB"/>
          </a:p>
        </p:txBody>
      </p:sp>
    </p:spTree>
    <p:extLst>
      <p:ext uri="{BB962C8B-B14F-4D97-AF65-F5344CB8AC3E}">
        <p14:creationId xmlns:p14="http://schemas.microsoft.com/office/powerpoint/2010/main" val="3117370874"/>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 id="2147484133" r:id="rId13"/>
  </p:sldLayoutIdLst>
  <p:txStyles>
    <p:titleStyle>
      <a:lvl1pPr algn="ctr" defTabSz="560388"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Arial Unicode MS" pitchFamily="34" charset="-128"/>
          <a:cs typeface="+mj-cs"/>
        </a:defRPr>
      </a:lvl1pPr>
      <a:lvl2pPr algn="ctr" defTabSz="560388"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Arial Unicode MS" pitchFamily="34" charset="-128"/>
          <a:cs typeface="Arial Unicode MS" charset="0"/>
        </a:defRPr>
      </a:lvl2pPr>
      <a:lvl3pPr algn="ctr" defTabSz="560388"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Arial Unicode MS" pitchFamily="34" charset="-128"/>
          <a:cs typeface="Arial Unicode MS" charset="0"/>
        </a:defRPr>
      </a:lvl3pPr>
      <a:lvl4pPr algn="ctr" defTabSz="560388"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Arial Unicode MS" pitchFamily="34" charset="-128"/>
          <a:cs typeface="Arial Unicode MS" charset="0"/>
        </a:defRPr>
      </a:lvl4pPr>
      <a:lvl5pPr algn="ctr" defTabSz="560388"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Arial Unicode MS" pitchFamily="34" charset="-128"/>
          <a:cs typeface="Arial Unicode MS" charset="0"/>
        </a:defRPr>
      </a:lvl5pPr>
      <a:lvl6pPr marL="571500" algn="ctr" defTabSz="561579"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6pPr>
      <a:lvl7pPr marL="1143000" algn="ctr" defTabSz="561579"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7pPr>
      <a:lvl8pPr marL="1714500" algn="ctr" defTabSz="561579"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8pPr>
      <a:lvl9pPr marL="2286000" algn="ctr" defTabSz="561579"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cs typeface="Arial Unicode MS" charset="0"/>
        </a:defRPr>
      </a:lvl9pPr>
    </p:titleStyle>
    <p:bodyStyle>
      <a:lvl1pPr marL="341313" indent="-341313" algn="l" defTabSz="560388" rtl="0" eaLnBrk="0" fontAlgn="base" hangingPunct="0">
        <a:spcBef>
          <a:spcPts val="813"/>
        </a:spcBef>
        <a:spcAft>
          <a:spcPct val="0"/>
        </a:spcAft>
        <a:buClr>
          <a:srgbClr val="000000"/>
        </a:buClr>
        <a:buSzPct val="100000"/>
        <a:buFont typeface="Times New Roman" pitchFamily="18" charset="0"/>
        <a:buChar char="•"/>
        <a:defRPr sz="3300">
          <a:solidFill>
            <a:srgbClr val="000000"/>
          </a:solidFill>
          <a:latin typeface="+mn-lt"/>
          <a:ea typeface="Arial Unicode MS" pitchFamily="34" charset="-128"/>
          <a:cs typeface="+mn-cs"/>
        </a:defRPr>
      </a:lvl1pPr>
      <a:lvl2pPr marL="739775" indent="-285750" algn="l" defTabSz="560388" rtl="0" eaLnBrk="0" fontAlgn="base" hangingPunct="0">
        <a:spcBef>
          <a:spcPts val="688"/>
        </a:spcBef>
        <a:spcAft>
          <a:spcPct val="0"/>
        </a:spcAft>
        <a:buClr>
          <a:srgbClr val="000000"/>
        </a:buClr>
        <a:buSzPct val="100000"/>
        <a:buFont typeface="Times New Roman" pitchFamily="18" charset="0"/>
        <a:buChar char="–"/>
        <a:defRPr sz="2800">
          <a:solidFill>
            <a:srgbClr val="000000"/>
          </a:solidFill>
          <a:latin typeface="+mn-lt"/>
          <a:ea typeface="Arial Unicode MS" pitchFamily="34" charset="-128"/>
          <a:cs typeface="+mn-cs"/>
        </a:defRPr>
      </a:lvl2pPr>
      <a:lvl3pPr marL="1143000" indent="-227013" algn="l" defTabSz="560388"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Arial Unicode MS" pitchFamily="34" charset="-128"/>
          <a:cs typeface="+mn-cs"/>
        </a:defRPr>
      </a:lvl3pPr>
      <a:lvl4pPr marL="1597025" indent="-225425" algn="l" defTabSz="560388"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Arial Unicode MS" pitchFamily="34" charset="-128"/>
          <a:cs typeface="+mn-cs"/>
        </a:defRPr>
      </a:lvl4pPr>
      <a:lvl5pPr marL="2055813" indent="-225425" algn="l" defTabSz="560388"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Arial Unicode MS" pitchFamily="34" charset="-128"/>
          <a:cs typeface="+mn-cs"/>
        </a:defRPr>
      </a:lvl5pPr>
      <a:lvl6pPr marL="2627313" indent="-226219" algn="l" defTabSz="561579"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6pPr>
      <a:lvl7pPr marL="3198813" indent="-226219" algn="l" defTabSz="561579"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7pPr>
      <a:lvl8pPr marL="3770313" indent="-226219" algn="l" defTabSz="561579"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8pPr>
      <a:lvl9pPr marL="4341813" indent="-226219" algn="l" defTabSz="561579"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9pPr>
    </p:bodyStyle>
    <p:otherStyle>
      <a:defPPr>
        <a:defRPr lang="de-DE"/>
      </a:defPPr>
      <a:lvl1pPr marL="0" algn="l" defTabSz="1143000" rtl="0" eaLnBrk="1" latinLnBrk="0" hangingPunct="1">
        <a:defRPr sz="2300" kern="1200">
          <a:solidFill>
            <a:schemeClr val="tx1"/>
          </a:solidFill>
          <a:latin typeface="+mn-lt"/>
          <a:ea typeface="+mn-ea"/>
          <a:cs typeface="+mn-cs"/>
        </a:defRPr>
      </a:lvl1pPr>
      <a:lvl2pPr marL="571500" algn="l" defTabSz="1143000" rtl="0" eaLnBrk="1" latinLnBrk="0" hangingPunct="1">
        <a:defRPr sz="2300" kern="1200">
          <a:solidFill>
            <a:schemeClr val="tx1"/>
          </a:solidFill>
          <a:latin typeface="+mn-lt"/>
          <a:ea typeface="+mn-ea"/>
          <a:cs typeface="+mn-cs"/>
        </a:defRPr>
      </a:lvl2pPr>
      <a:lvl3pPr marL="1143000" algn="l" defTabSz="1143000" rtl="0" eaLnBrk="1" latinLnBrk="0" hangingPunct="1">
        <a:defRPr sz="2300" kern="1200">
          <a:solidFill>
            <a:schemeClr val="tx1"/>
          </a:solidFill>
          <a:latin typeface="+mn-lt"/>
          <a:ea typeface="+mn-ea"/>
          <a:cs typeface="+mn-cs"/>
        </a:defRPr>
      </a:lvl3pPr>
      <a:lvl4pPr marL="1714500" algn="l" defTabSz="1143000" rtl="0" eaLnBrk="1" latinLnBrk="0" hangingPunct="1">
        <a:defRPr sz="2300" kern="1200">
          <a:solidFill>
            <a:schemeClr val="tx1"/>
          </a:solidFill>
          <a:latin typeface="+mn-lt"/>
          <a:ea typeface="+mn-ea"/>
          <a:cs typeface="+mn-cs"/>
        </a:defRPr>
      </a:lvl4pPr>
      <a:lvl5pPr marL="2286000" algn="l" defTabSz="1143000" rtl="0" eaLnBrk="1" latinLnBrk="0" hangingPunct="1">
        <a:defRPr sz="2300" kern="1200">
          <a:solidFill>
            <a:schemeClr val="tx1"/>
          </a:solidFill>
          <a:latin typeface="+mn-lt"/>
          <a:ea typeface="+mn-ea"/>
          <a:cs typeface="+mn-cs"/>
        </a:defRPr>
      </a:lvl5pPr>
      <a:lvl6pPr marL="2857500" algn="l" defTabSz="1143000" rtl="0" eaLnBrk="1" latinLnBrk="0" hangingPunct="1">
        <a:defRPr sz="2300" kern="1200">
          <a:solidFill>
            <a:schemeClr val="tx1"/>
          </a:solidFill>
          <a:latin typeface="+mn-lt"/>
          <a:ea typeface="+mn-ea"/>
          <a:cs typeface="+mn-cs"/>
        </a:defRPr>
      </a:lvl6pPr>
      <a:lvl7pPr marL="3429000" algn="l" defTabSz="1143000" rtl="0" eaLnBrk="1" latinLnBrk="0" hangingPunct="1">
        <a:defRPr sz="2300" kern="1200">
          <a:solidFill>
            <a:schemeClr val="tx1"/>
          </a:solidFill>
          <a:latin typeface="+mn-lt"/>
          <a:ea typeface="+mn-ea"/>
          <a:cs typeface="+mn-cs"/>
        </a:defRPr>
      </a:lvl7pPr>
      <a:lvl8pPr marL="4000500" algn="l" defTabSz="1143000" rtl="0" eaLnBrk="1" latinLnBrk="0" hangingPunct="1">
        <a:defRPr sz="2300" kern="1200">
          <a:solidFill>
            <a:schemeClr val="tx1"/>
          </a:solidFill>
          <a:latin typeface="+mn-lt"/>
          <a:ea typeface="+mn-ea"/>
          <a:cs typeface="+mn-cs"/>
        </a:defRPr>
      </a:lvl8pPr>
      <a:lvl9pPr marL="4572000" algn="l" defTabSz="1143000" rtl="0" eaLnBrk="1" latinLnBrk="0" hangingPunct="1">
        <a:defRPr sz="2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4" descr="ppt_nymal2_dar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b-NO" smtClean="0"/>
              <a:t>Click to edit Master title style</a:t>
            </a:r>
          </a:p>
        </p:txBody>
      </p:sp>
      <p:sp>
        <p:nvSpPr>
          <p:cNvPr id="2052"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b-NO" smtClean="0"/>
              <a:t>Click to edit Master text styles</a:t>
            </a:r>
          </a:p>
          <a:p>
            <a:pPr lvl="1"/>
            <a:r>
              <a:rPr lang="en-GB" altLang="nb-NO" smtClean="0"/>
              <a:t>Second level</a:t>
            </a:r>
          </a:p>
          <a:p>
            <a:pPr lvl="2"/>
            <a:r>
              <a:rPr lang="en-GB" altLang="nb-NO" smtClean="0"/>
              <a:t>Third level</a:t>
            </a:r>
          </a:p>
          <a:p>
            <a:pPr lvl="3"/>
            <a:r>
              <a:rPr lang="en-GB" altLang="nb-NO" smtClean="0"/>
              <a:t>Fourth level</a:t>
            </a:r>
          </a:p>
          <a:p>
            <a:pPr lvl="4"/>
            <a:r>
              <a:rPr lang="en-GB" altLang="nb-NO" smtClean="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latin typeface="Arial" pitchFamily="34" charset="0"/>
                <a:cs typeface="Arial" pitchFamily="34" charset="0"/>
              </a:defRPr>
            </a:lvl1pPr>
          </a:lstStyle>
          <a:p>
            <a:pPr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pitchFamily="34" charset="0"/>
                <a:cs typeface="Arial" pitchFamily="34" charset="0"/>
              </a:defRPr>
            </a:lvl1pPr>
          </a:lstStyle>
          <a:p>
            <a:pPr fontAlgn="base">
              <a:spcBef>
                <a:spcPct val="0"/>
              </a:spcBef>
              <a:spcAft>
                <a:spcPct val="0"/>
              </a:spcAft>
              <a:defRPr/>
            </a:pPr>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pitchFamily="34" charset="0"/>
                <a:cs typeface="Arial" pitchFamily="34" charset="0"/>
              </a:defRPr>
            </a:lvl1pPr>
          </a:lstStyle>
          <a:p>
            <a:pPr fontAlgn="base">
              <a:spcBef>
                <a:spcPct val="0"/>
              </a:spcBef>
              <a:spcAft>
                <a:spcPct val="0"/>
              </a:spcAft>
              <a:defRPr/>
            </a:pPr>
            <a:fld id="{82130072-34ED-4F54-A8E5-4ED4CF55D4B1}" type="slidenum">
              <a:rPr lang="en-GB"/>
              <a:pPr fontAlgn="base">
                <a:spcBef>
                  <a:spcPct val="0"/>
                </a:spcBef>
                <a:spcAft>
                  <a:spcPct val="0"/>
                </a:spcAft>
                <a:defRPr/>
              </a:pPr>
              <a:t>‹#›</a:t>
            </a:fld>
            <a:endParaRPr lang="en-GB"/>
          </a:p>
        </p:txBody>
      </p:sp>
    </p:spTree>
    <p:extLst>
      <p:ext uri="{BB962C8B-B14F-4D97-AF65-F5344CB8AC3E}">
        <p14:creationId xmlns:p14="http://schemas.microsoft.com/office/powerpoint/2010/main" val="2927877564"/>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cs typeface="Arial" pitchFamily="34" charset="0"/>
        </a:defRPr>
      </a:lvl2pPr>
      <a:lvl3pPr algn="ctr" rtl="0" eaLnBrk="0" fontAlgn="base" hangingPunct="0">
        <a:spcBef>
          <a:spcPct val="0"/>
        </a:spcBef>
        <a:spcAft>
          <a:spcPct val="0"/>
        </a:spcAft>
        <a:defRPr sz="4400">
          <a:solidFill>
            <a:schemeClr val="bg1"/>
          </a:solidFill>
          <a:latin typeface="Arial" pitchFamily="34" charset="0"/>
          <a:cs typeface="Arial" pitchFamily="34" charset="0"/>
        </a:defRPr>
      </a:lvl3pPr>
      <a:lvl4pPr algn="ctr" rtl="0" eaLnBrk="0" fontAlgn="base" hangingPunct="0">
        <a:spcBef>
          <a:spcPct val="0"/>
        </a:spcBef>
        <a:spcAft>
          <a:spcPct val="0"/>
        </a:spcAft>
        <a:defRPr sz="4400">
          <a:solidFill>
            <a:schemeClr val="bg1"/>
          </a:solidFill>
          <a:latin typeface="Arial" pitchFamily="34" charset="0"/>
          <a:cs typeface="Arial" pitchFamily="34" charset="0"/>
        </a:defRPr>
      </a:lvl4pPr>
      <a:lvl5pPr algn="ctr" rtl="0" eaLnBrk="0" fontAlgn="base" hangingPunct="0">
        <a:spcBef>
          <a:spcPct val="0"/>
        </a:spcBef>
        <a:spcAft>
          <a:spcPct val="0"/>
        </a:spcAft>
        <a:defRPr sz="4400">
          <a:solidFill>
            <a:schemeClr val="bg1"/>
          </a:solidFill>
          <a:latin typeface="Arial" pitchFamily="34" charset="0"/>
          <a:cs typeface="Arial" pitchFamily="34" charset="0"/>
        </a:defRPr>
      </a:lvl5pPr>
      <a:lvl6pPr marL="457200" algn="ctr" rtl="0" fontAlgn="base">
        <a:spcBef>
          <a:spcPct val="0"/>
        </a:spcBef>
        <a:spcAft>
          <a:spcPct val="0"/>
        </a:spcAft>
        <a:defRPr sz="4400">
          <a:solidFill>
            <a:schemeClr val="bg1"/>
          </a:solidFill>
          <a:latin typeface="Arial" pitchFamily="34" charset="0"/>
          <a:cs typeface="Arial" pitchFamily="34" charset="0"/>
        </a:defRPr>
      </a:lvl6pPr>
      <a:lvl7pPr marL="914400" algn="ctr" rtl="0" fontAlgn="base">
        <a:spcBef>
          <a:spcPct val="0"/>
        </a:spcBef>
        <a:spcAft>
          <a:spcPct val="0"/>
        </a:spcAft>
        <a:defRPr sz="4400">
          <a:solidFill>
            <a:schemeClr val="bg1"/>
          </a:solidFill>
          <a:latin typeface="Arial" pitchFamily="34" charset="0"/>
          <a:cs typeface="Arial" pitchFamily="34" charset="0"/>
        </a:defRPr>
      </a:lvl7pPr>
      <a:lvl8pPr marL="1371600" algn="ctr" rtl="0" fontAlgn="base">
        <a:spcBef>
          <a:spcPct val="0"/>
        </a:spcBef>
        <a:spcAft>
          <a:spcPct val="0"/>
        </a:spcAft>
        <a:defRPr sz="4400">
          <a:solidFill>
            <a:schemeClr val="bg1"/>
          </a:solidFill>
          <a:latin typeface="Arial" pitchFamily="34" charset="0"/>
          <a:cs typeface="Arial" pitchFamily="34" charset="0"/>
        </a:defRPr>
      </a:lvl8pPr>
      <a:lvl9pPr marL="1828800" algn="ctr" rtl="0" fontAlgn="base">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eg"/><Relationship Id="rId18" Type="http://schemas.openxmlformats.org/officeDocument/2006/relationships/image" Target="../media/image34.jpeg"/><Relationship Id="rId3" Type="http://schemas.openxmlformats.org/officeDocument/2006/relationships/image" Target="../media/image19.jpeg"/><Relationship Id="rId21" Type="http://schemas.openxmlformats.org/officeDocument/2006/relationships/image" Target="../media/image37.jpeg"/><Relationship Id="rId7" Type="http://schemas.openxmlformats.org/officeDocument/2006/relationships/image" Target="../media/image23.png"/><Relationship Id="rId12" Type="http://schemas.openxmlformats.org/officeDocument/2006/relationships/image" Target="../media/image28.jpeg"/><Relationship Id="rId17" Type="http://schemas.openxmlformats.org/officeDocument/2006/relationships/image" Target="../media/image33.jpeg"/><Relationship Id="rId2" Type="http://schemas.openxmlformats.org/officeDocument/2006/relationships/notesSlide" Target="../notesSlides/notesSlide8.xml"/><Relationship Id="rId16" Type="http://schemas.openxmlformats.org/officeDocument/2006/relationships/image" Target="../media/image32.png"/><Relationship Id="rId20" Type="http://schemas.openxmlformats.org/officeDocument/2006/relationships/image" Target="../media/image36.jpeg"/><Relationship Id="rId1" Type="http://schemas.openxmlformats.org/officeDocument/2006/relationships/slideLayout" Target="../slideLayouts/slideLayout65.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eg"/><Relationship Id="rId15" Type="http://schemas.openxmlformats.org/officeDocument/2006/relationships/image" Target="../media/image31.jpeg"/><Relationship Id="rId23" Type="http://schemas.openxmlformats.org/officeDocument/2006/relationships/image" Target="../media/image39.jpeg"/><Relationship Id="rId10" Type="http://schemas.openxmlformats.org/officeDocument/2006/relationships/image" Target="../media/image26.png"/><Relationship Id="rId19" Type="http://schemas.openxmlformats.org/officeDocument/2006/relationships/image" Target="../media/image35.jpe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jpeg"/><Relationship Id="rId22"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4.gif"/><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09800" y="158776"/>
            <a:ext cx="7772400" cy="1470025"/>
          </a:xfrm>
        </p:spPr>
        <p:txBody>
          <a:bodyPr/>
          <a:lstStyle/>
          <a:p>
            <a:r>
              <a:rPr lang="nb-NO" sz="2800" dirty="0"/>
              <a:t>Risk </a:t>
            </a:r>
            <a:r>
              <a:rPr lang="nb-NO" sz="2800" dirty="0" err="1"/>
              <a:t>Assessment</a:t>
            </a:r>
            <a:r>
              <a:rPr lang="nb-NO" sz="2800" dirty="0"/>
              <a:t> </a:t>
            </a:r>
            <a:r>
              <a:rPr lang="nb-NO" sz="2800" dirty="0" err="1"/>
              <a:t>of</a:t>
            </a:r>
            <a:r>
              <a:rPr lang="nb-NO" sz="2800" dirty="0"/>
              <a:t> </a:t>
            </a:r>
            <a:r>
              <a:rPr lang="nb-NO" sz="2800" dirty="0" err="1"/>
              <a:t>genetically</a:t>
            </a:r>
            <a:r>
              <a:rPr lang="nb-NO" sz="2800" dirty="0"/>
              <a:t> </a:t>
            </a:r>
            <a:r>
              <a:rPr lang="nb-NO" sz="2800" dirty="0" err="1"/>
              <a:t>modified</a:t>
            </a:r>
            <a:r>
              <a:rPr lang="nb-NO" sz="2800" dirty="0"/>
              <a:t> (GM) plants and </a:t>
            </a:r>
            <a:r>
              <a:rPr lang="nb-NO" sz="2800" dirty="0" err="1"/>
              <a:t>the</a:t>
            </a:r>
            <a:r>
              <a:rPr lang="nb-NO" sz="2800" dirty="0"/>
              <a:t> </a:t>
            </a:r>
            <a:r>
              <a:rPr lang="nb-NO" sz="2800" dirty="0" err="1"/>
              <a:t>Precautionary</a:t>
            </a:r>
            <a:r>
              <a:rPr lang="nb-NO" sz="2800" dirty="0"/>
              <a:t> </a:t>
            </a:r>
            <a:r>
              <a:rPr lang="nb-NO" sz="2800" dirty="0" err="1"/>
              <a:t>Principle</a:t>
            </a:r>
            <a:endParaRPr lang="en-US" sz="2800" dirty="0"/>
          </a:p>
        </p:txBody>
      </p:sp>
      <p:sp>
        <p:nvSpPr>
          <p:cNvPr id="2051" name="TekstSylinder 2"/>
          <p:cNvSpPr txBox="1">
            <a:spLocks noChangeArrowheads="1"/>
          </p:cNvSpPr>
          <p:nvPr/>
        </p:nvSpPr>
        <p:spPr bwMode="auto">
          <a:xfrm>
            <a:off x="3287688" y="5376118"/>
            <a:ext cx="61912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1600" dirty="0">
                <a:solidFill>
                  <a:srgbClr val="FFFFFF"/>
                </a:solidFill>
              </a:rPr>
              <a:t>Thomas Bøhn PhD</a:t>
            </a:r>
          </a:p>
          <a:p>
            <a:pPr algn="ctr" eaLnBrk="1" fontAlgn="base" hangingPunct="1">
              <a:spcBef>
                <a:spcPct val="0"/>
              </a:spcBef>
              <a:spcAft>
                <a:spcPct val="0"/>
              </a:spcAft>
            </a:pPr>
            <a:r>
              <a:rPr lang="en-US" sz="1600" dirty="0">
                <a:solidFill>
                  <a:srgbClr val="FFFFFF"/>
                </a:solidFill>
              </a:rPr>
              <a:t>Research Professor</a:t>
            </a:r>
          </a:p>
          <a:p>
            <a:pPr algn="ctr" eaLnBrk="1" fontAlgn="base" hangingPunct="1">
              <a:spcBef>
                <a:spcPct val="0"/>
              </a:spcBef>
              <a:spcAft>
                <a:spcPct val="0"/>
              </a:spcAft>
            </a:pPr>
            <a:r>
              <a:rPr lang="en-US" sz="1600" dirty="0" err="1">
                <a:solidFill>
                  <a:srgbClr val="FFFFFF"/>
                </a:solidFill>
              </a:rPr>
              <a:t>GenØk</a:t>
            </a:r>
            <a:r>
              <a:rPr lang="en-US" sz="1600" dirty="0">
                <a:solidFill>
                  <a:srgbClr val="FFFFFF"/>
                </a:solidFill>
              </a:rPr>
              <a:t> Centre for Biosafety, </a:t>
            </a:r>
            <a:r>
              <a:rPr lang="en-US" sz="1600" dirty="0" err="1">
                <a:solidFill>
                  <a:srgbClr val="FFFFFF"/>
                </a:solidFill>
              </a:rPr>
              <a:t>Tromsø</a:t>
            </a:r>
            <a:r>
              <a:rPr lang="en-US" sz="1600" dirty="0">
                <a:solidFill>
                  <a:srgbClr val="FFFFFF"/>
                </a:solidFill>
              </a:rPr>
              <a:t>, </a:t>
            </a:r>
            <a:r>
              <a:rPr lang="en-US" sz="1600" dirty="0" smtClean="0">
                <a:solidFill>
                  <a:srgbClr val="FFFFFF"/>
                </a:solidFill>
              </a:rPr>
              <a:t>Norway</a:t>
            </a:r>
          </a:p>
          <a:p>
            <a:pPr algn="ctr" eaLnBrk="1" fontAlgn="base" hangingPunct="1">
              <a:spcBef>
                <a:spcPct val="0"/>
              </a:spcBef>
              <a:spcAft>
                <a:spcPct val="0"/>
              </a:spcAft>
            </a:pPr>
            <a:r>
              <a:rPr lang="en-US" sz="1600" u="sng" dirty="0" smtClean="0">
                <a:solidFill>
                  <a:srgbClr val="FFFFFF"/>
                </a:solidFill>
              </a:rPr>
              <a:t>thomas@genok.org</a:t>
            </a:r>
            <a:endParaRPr lang="en-US" sz="1600" u="sng" dirty="0">
              <a:solidFill>
                <a:srgbClr val="FFFFFF"/>
              </a:solidFill>
            </a:endParaRPr>
          </a:p>
        </p:txBody>
      </p:sp>
      <p:pic>
        <p:nvPicPr>
          <p:cNvPr id="6" name="Picture 4" descr="fly spray pesticider m fol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7689" y="1556792"/>
            <a:ext cx="5760641"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372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990033"/>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bwMode="auto">
          <a:xfrm>
            <a:off x="7176120" y="0"/>
            <a:ext cx="3491880" cy="7173416"/>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1200">
              <a:solidFill>
                <a:srgbClr val="000000"/>
              </a:solidFill>
              <a:latin typeface="Arial" charset="0"/>
              <a:cs typeface="Arial" charset="0"/>
            </a:endParaRPr>
          </a:p>
        </p:txBody>
      </p:sp>
      <p:pic>
        <p:nvPicPr>
          <p:cNvPr id="57346" name="Picture 2" descr="http://farm3.staticflickr.com/2168/2245956653_57dce6c086_z.jpg"/>
          <p:cNvPicPr>
            <a:picLocks noChangeAspect="1" noChangeArrowheads="1"/>
          </p:cNvPicPr>
          <p:nvPr/>
        </p:nvPicPr>
        <p:blipFill>
          <a:blip r:embed="rId3" cstate="print"/>
          <a:srcRect/>
          <a:stretch>
            <a:fillRect/>
          </a:stretch>
        </p:blipFill>
        <p:spPr bwMode="auto">
          <a:xfrm>
            <a:off x="1524000" y="-238125"/>
            <a:ext cx="6012160" cy="7096125"/>
          </a:xfrm>
          <a:prstGeom prst="rect">
            <a:avLst/>
          </a:prstGeom>
          <a:noFill/>
          <a:ln w="9525">
            <a:noFill/>
            <a:miter lim="800000"/>
            <a:headEnd/>
            <a:tailEnd/>
          </a:ln>
        </p:spPr>
      </p:pic>
      <p:sp>
        <p:nvSpPr>
          <p:cNvPr id="57347" name="TextBox 2"/>
          <p:cNvSpPr txBox="1">
            <a:spLocks noChangeArrowheads="1"/>
          </p:cNvSpPr>
          <p:nvPr/>
        </p:nvSpPr>
        <p:spPr bwMode="auto">
          <a:xfrm>
            <a:off x="7613284" y="1124744"/>
            <a:ext cx="3307253" cy="2492990"/>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2800" dirty="0">
                <a:solidFill>
                  <a:srgbClr val="FFFFFF"/>
                </a:solidFill>
                <a:latin typeface="Arial" charset="0"/>
                <a:cs typeface="Arial" charset="0"/>
              </a:rPr>
              <a:t>Ecology</a:t>
            </a:r>
          </a:p>
          <a:p>
            <a:pPr eaLnBrk="0" fontAlgn="base" hangingPunct="0">
              <a:spcBef>
                <a:spcPct val="0"/>
              </a:spcBef>
              <a:spcAft>
                <a:spcPct val="0"/>
              </a:spcAft>
            </a:pPr>
            <a:endParaRPr lang="en-US" sz="2800" dirty="0">
              <a:solidFill>
                <a:srgbClr val="FFFFFF"/>
              </a:solidFill>
              <a:latin typeface="Arial" charset="0"/>
              <a:cs typeface="Arial" charset="0"/>
            </a:endParaRPr>
          </a:p>
          <a:p>
            <a:pPr eaLnBrk="0" fontAlgn="base" hangingPunct="0">
              <a:spcBef>
                <a:spcPct val="0"/>
              </a:spcBef>
              <a:spcAft>
                <a:spcPct val="0"/>
              </a:spcAft>
            </a:pPr>
            <a:r>
              <a:rPr lang="en-US" sz="2000" dirty="0">
                <a:solidFill>
                  <a:srgbClr val="FFFFFF"/>
                </a:solidFill>
                <a:latin typeface="Arial" charset="0"/>
                <a:cs typeface="Arial" charset="0"/>
              </a:rPr>
              <a:t>Crops impact ecosystems </a:t>
            </a:r>
          </a:p>
          <a:p>
            <a:pPr eaLnBrk="0" fontAlgn="base" hangingPunct="0">
              <a:spcBef>
                <a:spcPct val="0"/>
              </a:spcBef>
              <a:spcAft>
                <a:spcPct val="0"/>
              </a:spcAft>
            </a:pPr>
            <a:endParaRPr lang="en-US" sz="2000" dirty="0">
              <a:solidFill>
                <a:srgbClr val="FFFFFF"/>
              </a:solidFill>
              <a:latin typeface="Arial" charset="0"/>
              <a:cs typeface="Arial" charset="0"/>
            </a:endParaRPr>
          </a:p>
          <a:p>
            <a:pPr marL="342900" indent="-342900" eaLnBrk="0" fontAlgn="base" hangingPunct="0">
              <a:spcBef>
                <a:spcPct val="0"/>
              </a:spcBef>
              <a:spcAft>
                <a:spcPct val="0"/>
              </a:spcAft>
              <a:buFont typeface="Arial" pitchFamily="34" charset="0"/>
              <a:buChar char="•"/>
            </a:pPr>
            <a:r>
              <a:rPr lang="en-US" sz="2000" dirty="0">
                <a:solidFill>
                  <a:srgbClr val="FFFFFF"/>
                </a:solidFill>
                <a:latin typeface="Arial" charset="0"/>
                <a:cs typeface="Arial" charset="0"/>
              </a:rPr>
              <a:t>Terrestrial </a:t>
            </a:r>
          </a:p>
          <a:p>
            <a:pPr marL="342900" indent="-342900" eaLnBrk="0" fontAlgn="base" hangingPunct="0">
              <a:spcBef>
                <a:spcPct val="0"/>
              </a:spcBef>
              <a:spcAft>
                <a:spcPct val="0"/>
              </a:spcAft>
              <a:buFont typeface="Arial" pitchFamily="34" charset="0"/>
              <a:buChar char="•"/>
            </a:pPr>
            <a:r>
              <a:rPr lang="en-US" sz="2000" dirty="0">
                <a:solidFill>
                  <a:srgbClr val="FFFFFF"/>
                </a:solidFill>
                <a:latin typeface="Arial" charset="0"/>
                <a:cs typeface="Arial" charset="0"/>
              </a:rPr>
              <a:t>Soil</a:t>
            </a:r>
          </a:p>
          <a:p>
            <a:pPr marL="342900" indent="-342900" eaLnBrk="0" fontAlgn="base" hangingPunct="0">
              <a:spcBef>
                <a:spcPct val="0"/>
              </a:spcBef>
              <a:spcAft>
                <a:spcPct val="0"/>
              </a:spcAft>
              <a:buFont typeface="Arial" pitchFamily="34" charset="0"/>
              <a:buChar char="•"/>
            </a:pPr>
            <a:r>
              <a:rPr lang="en-US" sz="2000" dirty="0">
                <a:solidFill>
                  <a:srgbClr val="FFFFFF"/>
                </a:solidFill>
                <a:latin typeface="Arial" charset="0"/>
                <a:cs typeface="Arial" charset="0"/>
              </a:rPr>
              <a:t>Aquatic</a:t>
            </a:r>
          </a:p>
        </p:txBody>
      </p:sp>
      <p:grpSp>
        <p:nvGrpSpPr>
          <p:cNvPr id="2" name="Group 9"/>
          <p:cNvGrpSpPr>
            <a:grpSpLocks/>
          </p:cNvGrpSpPr>
          <p:nvPr/>
        </p:nvGrpSpPr>
        <p:grpSpPr bwMode="auto">
          <a:xfrm>
            <a:off x="2565400" y="1133475"/>
            <a:ext cx="3110930" cy="5473700"/>
            <a:chOff x="1041779" y="1132763"/>
            <a:chExt cx="3111116" cy="5474942"/>
          </a:xfrm>
        </p:grpSpPr>
        <p:sp>
          <p:nvSpPr>
            <p:cNvPr id="57350" name="TextBox 6"/>
            <p:cNvSpPr txBox="1">
              <a:spLocks noChangeArrowheads="1"/>
            </p:cNvSpPr>
            <p:nvPr/>
          </p:nvSpPr>
          <p:spPr bwMode="auto">
            <a:xfrm>
              <a:off x="1105468" y="1132763"/>
              <a:ext cx="747320" cy="46166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dirty="0">
                  <a:solidFill>
                    <a:srgbClr val="FFFFFF"/>
                  </a:solidFill>
                  <a:latin typeface="Arial" charset="0"/>
                  <a:cs typeface="Arial" charset="0"/>
                </a:rPr>
                <a:t>Soil</a:t>
              </a:r>
            </a:p>
          </p:txBody>
        </p:sp>
        <p:sp>
          <p:nvSpPr>
            <p:cNvPr id="57351" name="TextBox 7"/>
            <p:cNvSpPr txBox="1">
              <a:spLocks noChangeArrowheads="1"/>
            </p:cNvSpPr>
            <p:nvPr/>
          </p:nvSpPr>
          <p:spPr bwMode="auto">
            <a:xfrm>
              <a:off x="2484233" y="2132371"/>
              <a:ext cx="1668662" cy="46166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dirty="0">
                  <a:solidFill>
                    <a:srgbClr val="FFFFFF"/>
                  </a:solidFill>
                  <a:latin typeface="Arial" charset="0"/>
                  <a:cs typeface="Arial" charset="0"/>
                </a:rPr>
                <a:t>Terrestrial</a:t>
              </a:r>
            </a:p>
          </p:txBody>
        </p:sp>
        <p:sp>
          <p:nvSpPr>
            <p:cNvPr id="57352" name="TextBox 8"/>
            <p:cNvSpPr txBox="1">
              <a:spLocks noChangeArrowheads="1"/>
            </p:cNvSpPr>
            <p:nvPr/>
          </p:nvSpPr>
          <p:spPr bwMode="auto">
            <a:xfrm>
              <a:off x="1041779" y="6146040"/>
              <a:ext cx="1313180" cy="46166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FFFFFF"/>
                  </a:solidFill>
                  <a:latin typeface="Arial" charset="0"/>
                  <a:cs typeface="Arial" charset="0"/>
                </a:rPr>
                <a:t>Aquatic</a:t>
              </a:r>
            </a:p>
          </p:txBody>
        </p:sp>
      </p:grpSp>
    </p:spTree>
    <p:extLst>
      <p:ext uri="{BB962C8B-B14F-4D97-AF65-F5344CB8AC3E}">
        <p14:creationId xmlns:p14="http://schemas.microsoft.com/office/powerpoint/2010/main" val="374271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664" y="1"/>
            <a:ext cx="4852987" cy="7307263"/>
          </a:xfrm>
          <a:prstGeom prst="rect">
            <a:avLst/>
          </a:prstGeom>
          <a:noFill/>
          <a:ln>
            <a:noFill/>
          </a:ln>
          <a:effectLst/>
          <a:extLst>
            <a:ext uri="{909E8E84-426E-40DD-AFC4-6F175D3DCCD1}">
              <a14:hiddenFill xmlns:a14="http://schemas.microsoft.com/office/drawing/2010/main">
                <a:solidFill>
                  <a:srgbClr val="4D4D4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8" name="Title 1"/>
          <p:cNvSpPr>
            <a:spLocks noGrp="1"/>
          </p:cNvSpPr>
          <p:nvPr>
            <p:ph type="title"/>
          </p:nvPr>
        </p:nvSpPr>
        <p:spPr>
          <a:xfrm>
            <a:off x="1774825" y="244475"/>
            <a:ext cx="8229600" cy="1143000"/>
          </a:xfrm>
        </p:spPr>
        <p:txBody>
          <a:bodyPr/>
          <a:lstStyle/>
          <a:p>
            <a:pPr>
              <a:defRPr/>
            </a:pPr>
            <a:r>
              <a:rPr lang="nb-NO" sz="4000" dirty="0">
                <a:effectLst>
                  <a:outerShdw blurRad="38100" dist="38100" dir="2700000" algn="tl">
                    <a:srgbClr val="000000">
                      <a:alpha val="43137"/>
                    </a:srgbClr>
                  </a:outerShdw>
                </a:effectLst>
              </a:rPr>
              <a:t>The </a:t>
            </a:r>
            <a:r>
              <a:rPr lang="nb-NO" sz="4000" dirty="0" err="1">
                <a:effectLst>
                  <a:outerShdw blurRad="38100" dist="38100" dir="2700000" algn="tl">
                    <a:srgbClr val="000000">
                      <a:alpha val="43137"/>
                    </a:srgbClr>
                  </a:outerShdw>
                </a:effectLst>
              </a:rPr>
              <a:t>aquatic</a:t>
            </a:r>
            <a:r>
              <a:rPr lang="nb-NO" sz="4000" dirty="0">
                <a:effectLst>
                  <a:outerShdw blurRad="38100" dist="38100" dir="2700000" algn="tl">
                    <a:srgbClr val="000000">
                      <a:alpha val="43137"/>
                    </a:srgbClr>
                  </a:outerShdw>
                </a:effectLst>
              </a:rPr>
              <a:t> </a:t>
            </a:r>
            <a:r>
              <a:rPr lang="nb-NO" sz="4000" dirty="0" err="1">
                <a:effectLst>
                  <a:outerShdw blurRad="38100" dist="38100" dir="2700000" algn="tl">
                    <a:srgbClr val="000000">
                      <a:alpha val="43137"/>
                    </a:srgbClr>
                  </a:outerShdw>
                </a:effectLst>
              </a:rPr>
              <a:t>environment</a:t>
            </a:r>
            <a:endParaRPr lang="nb-NO" sz="4000" dirty="0">
              <a:effectLst>
                <a:outerShdw blurRad="38100" dist="38100" dir="2700000" algn="tl">
                  <a:srgbClr val="000000">
                    <a:alpha val="43137"/>
                  </a:srgbClr>
                </a:outerShdw>
              </a:effectLst>
            </a:endParaRPr>
          </a:p>
        </p:txBody>
      </p:sp>
      <p:sp>
        <p:nvSpPr>
          <p:cNvPr id="35844" name="Content Placeholder 2"/>
          <p:cNvSpPr>
            <a:spLocks noGrp="1"/>
          </p:cNvSpPr>
          <p:nvPr>
            <p:ph idx="1"/>
          </p:nvPr>
        </p:nvSpPr>
        <p:spPr>
          <a:xfrm>
            <a:off x="1981200" y="1600201"/>
            <a:ext cx="3970338" cy="4525963"/>
          </a:xfrm>
        </p:spPr>
        <p:txBody>
          <a:bodyPr/>
          <a:lstStyle/>
          <a:p>
            <a:r>
              <a:rPr lang="nb-NO" sz="2400" dirty="0"/>
              <a:t>Main input </a:t>
            </a:r>
            <a:r>
              <a:rPr lang="nb-NO" sz="2400" dirty="0" err="1"/>
              <a:t>energy</a:t>
            </a:r>
            <a:r>
              <a:rPr lang="nb-NO" sz="2400" dirty="0"/>
              <a:t> to </a:t>
            </a:r>
            <a:r>
              <a:rPr lang="nb-NO" sz="2400" dirty="0" err="1"/>
              <a:t>aquatic</a:t>
            </a:r>
            <a:r>
              <a:rPr lang="nb-NO" sz="2400" dirty="0"/>
              <a:t> </a:t>
            </a:r>
            <a:r>
              <a:rPr lang="nb-NO" sz="2400" dirty="0" err="1"/>
              <a:t>ecosystems</a:t>
            </a:r>
            <a:r>
              <a:rPr lang="nb-NO" sz="2400" dirty="0"/>
              <a:t> </a:t>
            </a:r>
          </a:p>
          <a:p>
            <a:pPr lvl="1"/>
            <a:r>
              <a:rPr lang="nb-NO" sz="2000" dirty="0" err="1"/>
              <a:t>Allochtonous</a:t>
            </a:r>
            <a:r>
              <a:rPr lang="nb-NO" sz="2000" dirty="0"/>
              <a:t> plant parts</a:t>
            </a:r>
          </a:p>
          <a:p>
            <a:pPr lvl="1"/>
            <a:r>
              <a:rPr lang="nb-NO" sz="2000" dirty="0" err="1"/>
              <a:t>Including</a:t>
            </a:r>
            <a:r>
              <a:rPr lang="nb-NO" sz="2000" dirty="0"/>
              <a:t> </a:t>
            </a:r>
            <a:r>
              <a:rPr lang="nb-NO" sz="2000" dirty="0" err="1"/>
              <a:t>Bt</a:t>
            </a:r>
            <a:r>
              <a:rPr lang="nb-NO" sz="2000" dirty="0"/>
              <a:t> </a:t>
            </a:r>
            <a:r>
              <a:rPr lang="nb-NO" sz="2000" dirty="0" err="1"/>
              <a:t>toxin</a:t>
            </a:r>
            <a:r>
              <a:rPr lang="nb-NO" sz="2000" dirty="0"/>
              <a:t>(s)</a:t>
            </a:r>
          </a:p>
          <a:p>
            <a:pPr lvl="1"/>
            <a:r>
              <a:rPr lang="nb-NO" sz="2000" dirty="0" err="1"/>
              <a:t>Herbicide</a:t>
            </a:r>
            <a:r>
              <a:rPr lang="nb-NO" sz="2000" dirty="0"/>
              <a:t> </a:t>
            </a:r>
            <a:r>
              <a:rPr lang="nb-NO" sz="2000" dirty="0" err="1"/>
              <a:t>residues</a:t>
            </a:r>
            <a:r>
              <a:rPr lang="nb-NO" sz="2000" dirty="0"/>
              <a:t> </a:t>
            </a:r>
          </a:p>
          <a:p>
            <a:pPr lvl="1"/>
            <a:endParaRPr lang="nb-NO" sz="2000" dirty="0"/>
          </a:p>
          <a:p>
            <a:r>
              <a:rPr lang="nb-NO" sz="2400" dirty="0"/>
              <a:t>Run-</a:t>
            </a:r>
            <a:r>
              <a:rPr lang="nb-NO" sz="2400" dirty="0" err="1"/>
              <a:t>off</a:t>
            </a:r>
            <a:r>
              <a:rPr lang="nb-NO" sz="2400" dirty="0"/>
              <a:t> and drift from spraying</a:t>
            </a:r>
          </a:p>
          <a:p>
            <a:pPr lvl="1"/>
            <a:r>
              <a:rPr lang="nb-NO" sz="2400" dirty="0" err="1"/>
              <a:t>Pesticides</a:t>
            </a:r>
            <a:endParaRPr lang="nb-NO" sz="2400" dirty="0"/>
          </a:p>
          <a:p>
            <a:pPr lvl="1"/>
            <a:r>
              <a:rPr lang="nb-NO" sz="2400" dirty="0" err="1"/>
              <a:t>Herbicides</a:t>
            </a:r>
            <a:endParaRPr lang="nb-NO" sz="2400" dirty="0"/>
          </a:p>
          <a:p>
            <a:pPr lvl="1"/>
            <a:endParaRPr lang="nb-NO" sz="2400" dirty="0"/>
          </a:p>
        </p:txBody>
      </p:sp>
    </p:spTree>
    <p:extLst>
      <p:ext uri="{BB962C8B-B14F-4D97-AF65-F5344CB8AC3E}">
        <p14:creationId xmlns:p14="http://schemas.microsoft.com/office/powerpoint/2010/main" val="2350249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p:cNvPicPr>
            <a:picLocks noChangeAspect="1" noChangeArrowheads="1"/>
          </p:cNvPicPr>
          <p:nvPr/>
        </p:nvPicPr>
        <p:blipFill>
          <a:blip r:embed="rId3" cstate="print"/>
          <a:srcRect/>
          <a:stretch>
            <a:fillRect/>
          </a:stretch>
        </p:blipFill>
        <p:spPr bwMode="auto">
          <a:xfrm>
            <a:off x="6167438" y="3965576"/>
            <a:ext cx="1079500" cy="758825"/>
          </a:xfrm>
          <a:prstGeom prst="rect">
            <a:avLst/>
          </a:prstGeom>
          <a:noFill/>
          <a:ln w="19080">
            <a:solidFill>
              <a:srgbClr val="008000"/>
            </a:solidFill>
            <a:miter lim="800000"/>
            <a:headEnd/>
            <a:tailEnd/>
          </a:ln>
        </p:spPr>
      </p:pic>
      <p:pic>
        <p:nvPicPr>
          <p:cNvPr id="59395" name="Picture 2"/>
          <p:cNvPicPr>
            <a:picLocks noChangeAspect="1" noChangeArrowheads="1"/>
          </p:cNvPicPr>
          <p:nvPr/>
        </p:nvPicPr>
        <p:blipFill>
          <a:blip r:embed="rId4" cstate="print"/>
          <a:srcRect r="34334" b="65314"/>
          <a:stretch>
            <a:fillRect/>
          </a:stretch>
        </p:blipFill>
        <p:spPr bwMode="auto">
          <a:xfrm>
            <a:off x="7318375" y="3973513"/>
            <a:ext cx="1081088" cy="749300"/>
          </a:xfrm>
          <a:prstGeom prst="rect">
            <a:avLst/>
          </a:prstGeom>
          <a:noFill/>
          <a:ln w="19080">
            <a:solidFill>
              <a:srgbClr val="008000"/>
            </a:solidFill>
            <a:miter lim="800000"/>
            <a:headEnd/>
            <a:tailEnd/>
          </a:ln>
        </p:spPr>
      </p:pic>
      <p:pic>
        <p:nvPicPr>
          <p:cNvPr id="59396" name="Picture 3"/>
          <p:cNvPicPr>
            <a:picLocks noChangeAspect="1" noChangeArrowheads="1"/>
          </p:cNvPicPr>
          <p:nvPr/>
        </p:nvPicPr>
        <p:blipFill>
          <a:blip r:embed="rId5" cstate="print"/>
          <a:srcRect/>
          <a:stretch>
            <a:fillRect/>
          </a:stretch>
        </p:blipFill>
        <p:spPr bwMode="auto">
          <a:xfrm>
            <a:off x="2741613" y="3962401"/>
            <a:ext cx="1003300" cy="766763"/>
          </a:xfrm>
          <a:prstGeom prst="rect">
            <a:avLst/>
          </a:prstGeom>
          <a:noFill/>
          <a:ln w="19080">
            <a:solidFill>
              <a:srgbClr val="008000"/>
            </a:solidFill>
            <a:miter lim="800000"/>
            <a:headEnd/>
            <a:tailEnd/>
          </a:ln>
        </p:spPr>
      </p:pic>
      <p:pic>
        <p:nvPicPr>
          <p:cNvPr id="59397" name="Picture 4"/>
          <p:cNvPicPr>
            <a:picLocks noChangeAspect="1" noChangeArrowheads="1"/>
          </p:cNvPicPr>
          <p:nvPr/>
        </p:nvPicPr>
        <p:blipFill>
          <a:blip r:embed="rId6" cstate="print"/>
          <a:srcRect/>
          <a:stretch>
            <a:fillRect/>
          </a:stretch>
        </p:blipFill>
        <p:spPr bwMode="auto">
          <a:xfrm>
            <a:off x="5516563" y="1303339"/>
            <a:ext cx="704850" cy="1068387"/>
          </a:xfrm>
          <a:prstGeom prst="rect">
            <a:avLst/>
          </a:prstGeom>
          <a:noFill/>
          <a:ln w="19080">
            <a:solidFill>
              <a:srgbClr val="FF0000"/>
            </a:solidFill>
            <a:miter lim="800000"/>
            <a:headEnd/>
            <a:tailEnd/>
          </a:ln>
        </p:spPr>
      </p:pic>
      <p:pic>
        <p:nvPicPr>
          <p:cNvPr id="59398" name="Picture 5"/>
          <p:cNvPicPr>
            <a:picLocks noChangeAspect="1" noChangeArrowheads="1"/>
          </p:cNvPicPr>
          <p:nvPr/>
        </p:nvPicPr>
        <p:blipFill>
          <a:blip r:embed="rId7" cstate="print"/>
          <a:srcRect/>
          <a:stretch>
            <a:fillRect/>
          </a:stretch>
        </p:blipFill>
        <p:spPr bwMode="auto">
          <a:xfrm>
            <a:off x="6429375" y="2600326"/>
            <a:ext cx="1068388" cy="455613"/>
          </a:xfrm>
          <a:prstGeom prst="rect">
            <a:avLst/>
          </a:prstGeom>
          <a:solidFill>
            <a:srgbClr val="FF99CC"/>
          </a:solidFill>
          <a:ln w="19080">
            <a:solidFill>
              <a:srgbClr val="FF0000"/>
            </a:solidFill>
            <a:miter lim="800000"/>
            <a:headEnd/>
            <a:tailEnd/>
          </a:ln>
        </p:spPr>
      </p:pic>
      <p:pic>
        <p:nvPicPr>
          <p:cNvPr id="59399" name="Picture 6"/>
          <p:cNvPicPr>
            <a:picLocks noChangeAspect="1" noChangeArrowheads="1"/>
          </p:cNvPicPr>
          <p:nvPr/>
        </p:nvPicPr>
        <p:blipFill>
          <a:blip r:embed="rId8" cstate="print"/>
          <a:srcRect/>
          <a:stretch>
            <a:fillRect/>
          </a:stretch>
        </p:blipFill>
        <p:spPr bwMode="auto">
          <a:xfrm>
            <a:off x="4221163" y="769939"/>
            <a:ext cx="785812" cy="784225"/>
          </a:xfrm>
          <a:prstGeom prst="rect">
            <a:avLst/>
          </a:prstGeom>
          <a:noFill/>
          <a:ln w="19080">
            <a:solidFill>
              <a:srgbClr val="FF0000"/>
            </a:solidFill>
            <a:miter lim="800000"/>
            <a:headEnd/>
            <a:tailEnd/>
          </a:ln>
        </p:spPr>
      </p:pic>
      <p:pic>
        <p:nvPicPr>
          <p:cNvPr id="59400" name="Picture 7"/>
          <p:cNvPicPr>
            <a:picLocks noChangeAspect="1" noChangeArrowheads="1"/>
          </p:cNvPicPr>
          <p:nvPr/>
        </p:nvPicPr>
        <p:blipFill>
          <a:blip r:embed="rId9" cstate="print"/>
          <a:srcRect/>
          <a:stretch>
            <a:fillRect/>
          </a:stretch>
        </p:blipFill>
        <p:spPr bwMode="auto">
          <a:xfrm>
            <a:off x="7116764" y="766764"/>
            <a:ext cx="1652587" cy="630237"/>
          </a:xfrm>
          <a:prstGeom prst="rect">
            <a:avLst/>
          </a:prstGeom>
          <a:noFill/>
          <a:ln w="19080">
            <a:solidFill>
              <a:srgbClr val="FF0000"/>
            </a:solidFill>
            <a:miter lim="800000"/>
            <a:headEnd/>
            <a:tailEnd/>
          </a:ln>
        </p:spPr>
      </p:pic>
      <p:pic>
        <p:nvPicPr>
          <p:cNvPr id="59401" name="Picture 8"/>
          <p:cNvPicPr>
            <a:picLocks noChangeAspect="1" noChangeArrowheads="1"/>
          </p:cNvPicPr>
          <p:nvPr/>
        </p:nvPicPr>
        <p:blipFill>
          <a:blip r:embed="rId10" cstate="print"/>
          <a:srcRect/>
          <a:stretch>
            <a:fillRect/>
          </a:stretch>
        </p:blipFill>
        <p:spPr bwMode="auto">
          <a:xfrm>
            <a:off x="2927350" y="1989138"/>
            <a:ext cx="577850" cy="527050"/>
          </a:xfrm>
          <a:prstGeom prst="rect">
            <a:avLst/>
          </a:prstGeom>
          <a:noFill/>
          <a:ln w="19080">
            <a:solidFill>
              <a:srgbClr val="FF0000"/>
            </a:solidFill>
            <a:miter lim="800000"/>
            <a:headEnd/>
            <a:tailEnd/>
          </a:ln>
        </p:spPr>
      </p:pic>
      <p:pic>
        <p:nvPicPr>
          <p:cNvPr id="59402" name="Picture 9"/>
          <p:cNvPicPr>
            <a:picLocks noChangeAspect="1" noChangeArrowheads="1"/>
          </p:cNvPicPr>
          <p:nvPr/>
        </p:nvPicPr>
        <p:blipFill>
          <a:blip r:embed="rId11" cstate="print"/>
          <a:srcRect/>
          <a:stretch>
            <a:fillRect/>
          </a:stretch>
        </p:blipFill>
        <p:spPr bwMode="auto">
          <a:xfrm>
            <a:off x="8902700" y="2276475"/>
            <a:ext cx="661988" cy="611188"/>
          </a:xfrm>
          <a:prstGeom prst="rect">
            <a:avLst/>
          </a:prstGeom>
          <a:noFill/>
          <a:ln w="19080">
            <a:solidFill>
              <a:srgbClr val="FF0000"/>
            </a:solidFill>
            <a:miter lim="800000"/>
            <a:headEnd/>
            <a:tailEnd/>
          </a:ln>
        </p:spPr>
      </p:pic>
      <p:sp>
        <p:nvSpPr>
          <p:cNvPr id="59403" name="Line 10"/>
          <p:cNvSpPr>
            <a:spLocks noChangeShapeType="1"/>
          </p:cNvSpPr>
          <p:nvPr/>
        </p:nvSpPr>
        <p:spPr bwMode="auto">
          <a:xfrm flipV="1">
            <a:off x="3141663" y="2597151"/>
            <a:ext cx="12700" cy="1338263"/>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04" name="Line 11"/>
          <p:cNvSpPr>
            <a:spLocks noChangeShapeType="1"/>
          </p:cNvSpPr>
          <p:nvPr/>
        </p:nvSpPr>
        <p:spPr bwMode="auto">
          <a:xfrm flipV="1">
            <a:off x="3306763" y="1149351"/>
            <a:ext cx="914400" cy="765175"/>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05" name="Line 12"/>
          <p:cNvSpPr>
            <a:spLocks noChangeShapeType="1"/>
          </p:cNvSpPr>
          <p:nvPr/>
        </p:nvSpPr>
        <p:spPr bwMode="auto">
          <a:xfrm flipV="1">
            <a:off x="4294188" y="2922589"/>
            <a:ext cx="144462" cy="1012825"/>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06" name="Line 13"/>
          <p:cNvSpPr>
            <a:spLocks noChangeShapeType="1"/>
          </p:cNvSpPr>
          <p:nvPr/>
        </p:nvSpPr>
        <p:spPr bwMode="auto">
          <a:xfrm flipH="1" flipV="1">
            <a:off x="4905376" y="2597151"/>
            <a:ext cx="1624013" cy="1338263"/>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07" name="Line 14"/>
          <p:cNvSpPr>
            <a:spLocks noChangeShapeType="1"/>
          </p:cNvSpPr>
          <p:nvPr/>
        </p:nvSpPr>
        <p:spPr bwMode="auto">
          <a:xfrm flipV="1">
            <a:off x="5662613" y="3054351"/>
            <a:ext cx="692150" cy="881063"/>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08" name="Line 15"/>
          <p:cNvSpPr>
            <a:spLocks noChangeShapeType="1"/>
          </p:cNvSpPr>
          <p:nvPr/>
        </p:nvSpPr>
        <p:spPr bwMode="auto">
          <a:xfrm flipH="1" flipV="1">
            <a:off x="4903788" y="2444751"/>
            <a:ext cx="1452562" cy="385763"/>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09" name="Line 16"/>
          <p:cNvSpPr>
            <a:spLocks noChangeShapeType="1"/>
          </p:cNvSpPr>
          <p:nvPr/>
        </p:nvSpPr>
        <p:spPr bwMode="auto">
          <a:xfrm flipH="1" flipV="1">
            <a:off x="6276976" y="1985963"/>
            <a:ext cx="460375" cy="538162"/>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10" name="Line 17"/>
          <p:cNvSpPr>
            <a:spLocks noChangeShapeType="1"/>
          </p:cNvSpPr>
          <p:nvPr/>
        </p:nvSpPr>
        <p:spPr bwMode="auto">
          <a:xfrm flipV="1">
            <a:off x="4906964" y="1835151"/>
            <a:ext cx="536575" cy="385763"/>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11" name="Line 18"/>
          <p:cNvSpPr>
            <a:spLocks noChangeShapeType="1"/>
          </p:cNvSpPr>
          <p:nvPr/>
        </p:nvSpPr>
        <p:spPr bwMode="auto">
          <a:xfrm flipV="1">
            <a:off x="5589589" y="2419350"/>
            <a:ext cx="219075" cy="1587500"/>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12" name="Line 19"/>
          <p:cNvSpPr>
            <a:spLocks noChangeShapeType="1"/>
          </p:cNvSpPr>
          <p:nvPr/>
        </p:nvSpPr>
        <p:spPr bwMode="auto">
          <a:xfrm flipV="1">
            <a:off x="7751763" y="2633663"/>
            <a:ext cx="214312" cy="1238250"/>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13" name="Line 20"/>
          <p:cNvSpPr>
            <a:spLocks noChangeShapeType="1"/>
          </p:cNvSpPr>
          <p:nvPr/>
        </p:nvSpPr>
        <p:spPr bwMode="auto">
          <a:xfrm flipV="1">
            <a:off x="10055226" y="3427413"/>
            <a:ext cx="142875" cy="508000"/>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14" name="Line 21"/>
          <p:cNvSpPr>
            <a:spLocks noChangeShapeType="1"/>
          </p:cNvSpPr>
          <p:nvPr/>
        </p:nvSpPr>
        <p:spPr bwMode="auto">
          <a:xfrm flipH="1" flipV="1">
            <a:off x="8410576" y="1377951"/>
            <a:ext cx="854075" cy="900113"/>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15" name="Line 22"/>
          <p:cNvSpPr>
            <a:spLocks noChangeShapeType="1"/>
          </p:cNvSpPr>
          <p:nvPr/>
        </p:nvSpPr>
        <p:spPr bwMode="auto">
          <a:xfrm flipV="1">
            <a:off x="7954964" y="1454151"/>
            <a:ext cx="3175" cy="307975"/>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16" name="Line 23"/>
          <p:cNvSpPr>
            <a:spLocks noChangeShapeType="1"/>
          </p:cNvSpPr>
          <p:nvPr/>
        </p:nvSpPr>
        <p:spPr bwMode="auto">
          <a:xfrm flipV="1">
            <a:off x="6888163" y="1454151"/>
            <a:ext cx="457200" cy="1069975"/>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17" name="Line 24"/>
          <p:cNvSpPr>
            <a:spLocks noChangeShapeType="1"/>
          </p:cNvSpPr>
          <p:nvPr/>
        </p:nvSpPr>
        <p:spPr bwMode="auto">
          <a:xfrm flipH="1" flipV="1">
            <a:off x="6200776" y="1608139"/>
            <a:ext cx="1450975" cy="460375"/>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18" name="Line 25"/>
          <p:cNvSpPr>
            <a:spLocks noChangeShapeType="1"/>
          </p:cNvSpPr>
          <p:nvPr/>
        </p:nvSpPr>
        <p:spPr bwMode="auto">
          <a:xfrm flipV="1">
            <a:off x="4365625" y="2419351"/>
            <a:ext cx="1443038" cy="1516063"/>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19" name="Line 26"/>
          <p:cNvSpPr>
            <a:spLocks noChangeShapeType="1"/>
          </p:cNvSpPr>
          <p:nvPr/>
        </p:nvSpPr>
        <p:spPr bwMode="auto">
          <a:xfrm flipV="1">
            <a:off x="3214688" y="1604963"/>
            <a:ext cx="1084262" cy="2330450"/>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20" name="Line 27"/>
          <p:cNvSpPr>
            <a:spLocks noChangeShapeType="1"/>
          </p:cNvSpPr>
          <p:nvPr/>
        </p:nvSpPr>
        <p:spPr bwMode="auto">
          <a:xfrm>
            <a:off x="5060951" y="1074739"/>
            <a:ext cx="1979613" cy="3175"/>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21" name="Line 28"/>
          <p:cNvSpPr>
            <a:spLocks noChangeShapeType="1"/>
          </p:cNvSpPr>
          <p:nvPr/>
        </p:nvSpPr>
        <p:spPr bwMode="auto">
          <a:xfrm flipH="1">
            <a:off x="4981576" y="846139"/>
            <a:ext cx="2060575" cy="1587"/>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22" name="Line 29"/>
          <p:cNvSpPr>
            <a:spLocks noChangeShapeType="1"/>
          </p:cNvSpPr>
          <p:nvPr/>
        </p:nvSpPr>
        <p:spPr bwMode="auto">
          <a:xfrm flipH="1" flipV="1">
            <a:off x="4979988" y="1301751"/>
            <a:ext cx="463550" cy="231775"/>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23" name="Line 30"/>
          <p:cNvSpPr>
            <a:spLocks noChangeShapeType="1"/>
          </p:cNvSpPr>
          <p:nvPr/>
        </p:nvSpPr>
        <p:spPr bwMode="auto">
          <a:xfrm flipH="1">
            <a:off x="6200776" y="1303339"/>
            <a:ext cx="841375" cy="155575"/>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24" name="Line 31"/>
          <p:cNvSpPr>
            <a:spLocks noChangeShapeType="1"/>
          </p:cNvSpPr>
          <p:nvPr/>
        </p:nvSpPr>
        <p:spPr bwMode="auto">
          <a:xfrm flipH="1" flipV="1">
            <a:off x="4678364" y="1604963"/>
            <a:ext cx="1851025" cy="2259012"/>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25" name="Line 32"/>
          <p:cNvSpPr>
            <a:spLocks noChangeShapeType="1"/>
          </p:cNvSpPr>
          <p:nvPr/>
        </p:nvSpPr>
        <p:spPr bwMode="auto">
          <a:xfrm flipH="1" flipV="1">
            <a:off x="7100888" y="3065463"/>
            <a:ext cx="652462" cy="798512"/>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26" name="Line 33"/>
          <p:cNvSpPr>
            <a:spLocks noChangeShapeType="1"/>
          </p:cNvSpPr>
          <p:nvPr/>
        </p:nvSpPr>
        <p:spPr bwMode="auto">
          <a:xfrm flipV="1">
            <a:off x="7821614" y="2922589"/>
            <a:ext cx="1368425" cy="941387"/>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27" name="Line 34"/>
          <p:cNvSpPr>
            <a:spLocks noChangeShapeType="1"/>
          </p:cNvSpPr>
          <p:nvPr/>
        </p:nvSpPr>
        <p:spPr bwMode="auto">
          <a:xfrm flipH="1" flipV="1">
            <a:off x="3571876" y="2562225"/>
            <a:ext cx="1516063" cy="1373188"/>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28" name="Line 35"/>
          <p:cNvSpPr>
            <a:spLocks noChangeShapeType="1"/>
          </p:cNvSpPr>
          <p:nvPr/>
        </p:nvSpPr>
        <p:spPr bwMode="auto">
          <a:xfrm flipH="1" flipV="1">
            <a:off x="5803900" y="2347913"/>
            <a:ext cx="706438" cy="1566862"/>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29" name="Line 36"/>
          <p:cNvSpPr>
            <a:spLocks noChangeShapeType="1"/>
          </p:cNvSpPr>
          <p:nvPr/>
        </p:nvSpPr>
        <p:spPr bwMode="auto">
          <a:xfrm flipV="1">
            <a:off x="1990725" y="2562226"/>
            <a:ext cx="1150938" cy="1412875"/>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30" name="AutoShape 37"/>
          <p:cNvSpPr>
            <a:spLocks noChangeArrowheads="1"/>
          </p:cNvSpPr>
          <p:nvPr/>
        </p:nvSpPr>
        <p:spPr bwMode="auto">
          <a:xfrm>
            <a:off x="3217863" y="4868863"/>
            <a:ext cx="209550" cy="431800"/>
          </a:xfrm>
          <a:prstGeom prst="upArrow">
            <a:avLst>
              <a:gd name="adj1" fmla="val 50000"/>
              <a:gd name="adj2" fmla="val 51515"/>
            </a:avLst>
          </a:prstGeom>
          <a:solidFill>
            <a:srgbClr val="339966"/>
          </a:solidFill>
          <a:ln w="9360">
            <a:solidFill>
              <a:srgbClr val="339966"/>
            </a:solidFill>
            <a:miter lim="800000"/>
            <a:headEnd/>
            <a:tailEnd/>
          </a:ln>
        </p:spPr>
        <p:txBody>
          <a:bodyPr wrap="none" lIns="114300" tIns="57150" rIns="114300" bIns="57150" anchor="ctr"/>
          <a:lstStyle/>
          <a:p>
            <a:pPr defTabSz="560388" eaLnBrk="0" fontAlgn="base" hangingPunct="0">
              <a:spcBef>
                <a:spcPct val="0"/>
              </a:spcBef>
              <a:spcAft>
                <a:spcPct val="0"/>
              </a:spcAft>
              <a:buClr>
                <a:srgbClr val="000000"/>
              </a:buClr>
              <a:buSzPct val="100000"/>
            </a:pPr>
            <a:endParaRPr lang="de-DE" sz="3000">
              <a:solidFill>
                <a:srgbClr val="FFFFFF"/>
              </a:solidFill>
              <a:ea typeface="Arial Unicode MS" pitchFamily="34" charset="-128"/>
            </a:endParaRPr>
          </a:p>
        </p:txBody>
      </p:sp>
      <p:sp>
        <p:nvSpPr>
          <p:cNvPr id="59431" name="AutoShape 38"/>
          <p:cNvSpPr>
            <a:spLocks noChangeArrowheads="1"/>
          </p:cNvSpPr>
          <p:nvPr/>
        </p:nvSpPr>
        <p:spPr bwMode="auto">
          <a:xfrm>
            <a:off x="4667250" y="4867275"/>
            <a:ext cx="211138" cy="433388"/>
          </a:xfrm>
          <a:prstGeom prst="upArrow">
            <a:avLst>
              <a:gd name="adj1" fmla="val 50000"/>
              <a:gd name="adj2" fmla="val 51316"/>
            </a:avLst>
          </a:prstGeom>
          <a:solidFill>
            <a:srgbClr val="339966"/>
          </a:solidFill>
          <a:ln w="9360">
            <a:solidFill>
              <a:srgbClr val="339966"/>
            </a:solidFill>
            <a:miter lim="800000"/>
            <a:headEnd/>
            <a:tailEnd/>
          </a:ln>
        </p:spPr>
        <p:txBody>
          <a:bodyPr wrap="none" lIns="114300" tIns="57150" rIns="114300" bIns="57150" anchor="ctr"/>
          <a:lstStyle/>
          <a:p>
            <a:pPr defTabSz="560388" eaLnBrk="0" fontAlgn="base" hangingPunct="0">
              <a:spcBef>
                <a:spcPct val="0"/>
              </a:spcBef>
              <a:spcAft>
                <a:spcPct val="0"/>
              </a:spcAft>
              <a:buClr>
                <a:srgbClr val="000000"/>
              </a:buClr>
              <a:buSzPct val="100000"/>
            </a:pPr>
            <a:endParaRPr lang="de-DE" sz="3000">
              <a:solidFill>
                <a:srgbClr val="FFFFFF"/>
              </a:solidFill>
              <a:ea typeface="Arial Unicode MS" pitchFamily="34" charset="-128"/>
            </a:endParaRPr>
          </a:p>
        </p:txBody>
      </p:sp>
      <p:sp>
        <p:nvSpPr>
          <p:cNvPr id="59432" name="AutoShape 39"/>
          <p:cNvSpPr>
            <a:spLocks noChangeArrowheads="1"/>
          </p:cNvSpPr>
          <p:nvPr/>
        </p:nvSpPr>
        <p:spPr bwMode="auto">
          <a:xfrm>
            <a:off x="6021388" y="4878388"/>
            <a:ext cx="207962" cy="431800"/>
          </a:xfrm>
          <a:prstGeom prst="upArrow">
            <a:avLst>
              <a:gd name="adj1" fmla="val 50000"/>
              <a:gd name="adj2" fmla="val 51909"/>
            </a:avLst>
          </a:prstGeom>
          <a:solidFill>
            <a:srgbClr val="339966"/>
          </a:solidFill>
          <a:ln w="9360">
            <a:solidFill>
              <a:srgbClr val="339966"/>
            </a:solidFill>
            <a:miter lim="800000"/>
            <a:headEnd/>
            <a:tailEnd/>
          </a:ln>
        </p:spPr>
        <p:txBody>
          <a:bodyPr wrap="none" lIns="114300" tIns="57150" rIns="114300" bIns="57150" anchor="ctr"/>
          <a:lstStyle/>
          <a:p>
            <a:pPr defTabSz="560388" eaLnBrk="0" fontAlgn="base" hangingPunct="0">
              <a:spcBef>
                <a:spcPct val="0"/>
              </a:spcBef>
              <a:spcAft>
                <a:spcPct val="0"/>
              </a:spcAft>
              <a:buClr>
                <a:srgbClr val="000000"/>
              </a:buClr>
              <a:buSzPct val="100000"/>
            </a:pPr>
            <a:endParaRPr lang="de-DE" sz="3000">
              <a:solidFill>
                <a:srgbClr val="FFFFFF"/>
              </a:solidFill>
              <a:ea typeface="Arial Unicode MS" pitchFamily="34" charset="-128"/>
            </a:endParaRPr>
          </a:p>
        </p:txBody>
      </p:sp>
      <p:sp>
        <p:nvSpPr>
          <p:cNvPr id="59433" name="AutoShape 40"/>
          <p:cNvSpPr>
            <a:spLocks noChangeArrowheads="1"/>
          </p:cNvSpPr>
          <p:nvPr/>
        </p:nvSpPr>
        <p:spPr bwMode="auto">
          <a:xfrm>
            <a:off x="7486650" y="4878388"/>
            <a:ext cx="209550" cy="431800"/>
          </a:xfrm>
          <a:prstGeom prst="upArrow">
            <a:avLst>
              <a:gd name="adj1" fmla="val 50000"/>
              <a:gd name="adj2" fmla="val 51515"/>
            </a:avLst>
          </a:prstGeom>
          <a:solidFill>
            <a:srgbClr val="339966"/>
          </a:solidFill>
          <a:ln w="9360">
            <a:solidFill>
              <a:srgbClr val="339966"/>
            </a:solidFill>
            <a:miter lim="800000"/>
            <a:headEnd/>
            <a:tailEnd/>
          </a:ln>
        </p:spPr>
        <p:txBody>
          <a:bodyPr wrap="none" lIns="114300" tIns="57150" rIns="114300" bIns="57150" anchor="ctr"/>
          <a:lstStyle/>
          <a:p>
            <a:pPr defTabSz="560388" eaLnBrk="0" fontAlgn="base" hangingPunct="0">
              <a:spcBef>
                <a:spcPct val="0"/>
              </a:spcBef>
              <a:spcAft>
                <a:spcPct val="0"/>
              </a:spcAft>
              <a:buClr>
                <a:srgbClr val="000000"/>
              </a:buClr>
              <a:buSzPct val="100000"/>
            </a:pPr>
            <a:endParaRPr lang="de-DE" sz="3000">
              <a:solidFill>
                <a:srgbClr val="FFFFFF"/>
              </a:solidFill>
              <a:ea typeface="Arial Unicode MS" pitchFamily="34" charset="-128"/>
            </a:endParaRPr>
          </a:p>
        </p:txBody>
      </p:sp>
      <p:sp>
        <p:nvSpPr>
          <p:cNvPr id="59434" name="AutoShape 41"/>
          <p:cNvSpPr>
            <a:spLocks noChangeArrowheads="1"/>
          </p:cNvSpPr>
          <p:nvPr/>
        </p:nvSpPr>
        <p:spPr bwMode="auto">
          <a:xfrm>
            <a:off x="8831263" y="4878388"/>
            <a:ext cx="207962" cy="431800"/>
          </a:xfrm>
          <a:prstGeom prst="upArrow">
            <a:avLst>
              <a:gd name="adj1" fmla="val 50000"/>
              <a:gd name="adj2" fmla="val 51909"/>
            </a:avLst>
          </a:prstGeom>
          <a:solidFill>
            <a:srgbClr val="339966"/>
          </a:solidFill>
          <a:ln w="9360">
            <a:solidFill>
              <a:srgbClr val="339966"/>
            </a:solidFill>
            <a:miter lim="800000"/>
            <a:headEnd/>
            <a:tailEnd/>
          </a:ln>
        </p:spPr>
        <p:txBody>
          <a:bodyPr wrap="none" lIns="114300" tIns="57150" rIns="114300" bIns="57150" anchor="ctr"/>
          <a:lstStyle/>
          <a:p>
            <a:pPr defTabSz="560388" eaLnBrk="0" fontAlgn="base" hangingPunct="0">
              <a:spcBef>
                <a:spcPct val="0"/>
              </a:spcBef>
              <a:spcAft>
                <a:spcPct val="0"/>
              </a:spcAft>
              <a:buClr>
                <a:srgbClr val="000000"/>
              </a:buClr>
              <a:buSzPct val="100000"/>
            </a:pPr>
            <a:endParaRPr lang="de-DE" sz="3000">
              <a:solidFill>
                <a:srgbClr val="FFFFFF"/>
              </a:solidFill>
              <a:ea typeface="Arial Unicode MS" pitchFamily="34" charset="-128"/>
            </a:endParaRPr>
          </a:p>
        </p:txBody>
      </p:sp>
      <p:sp>
        <p:nvSpPr>
          <p:cNvPr id="59435" name="AutoShape 42"/>
          <p:cNvSpPr>
            <a:spLocks noChangeArrowheads="1"/>
          </p:cNvSpPr>
          <p:nvPr/>
        </p:nvSpPr>
        <p:spPr bwMode="auto">
          <a:xfrm>
            <a:off x="1979613" y="4868863"/>
            <a:ext cx="209550" cy="431800"/>
          </a:xfrm>
          <a:prstGeom prst="upArrow">
            <a:avLst>
              <a:gd name="adj1" fmla="val 50000"/>
              <a:gd name="adj2" fmla="val 51515"/>
            </a:avLst>
          </a:prstGeom>
          <a:solidFill>
            <a:srgbClr val="339966"/>
          </a:solidFill>
          <a:ln w="9360">
            <a:solidFill>
              <a:srgbClr val="339966"/>
            </a:solidFill>
            <a:miter lim="800000"/>
            <a:headEnd/>
            <a:tailEnd/>
          </a:ln>
        </p:spPr>
        <p:txBody>
          <a:bodyPr wrap="none" lIns="114300" tIns="57150" rIns="114300" bIns="57150" anchor="ctr"/>
          <a:lstStyle/>
          <a:p>
            <a:pPr defTabSz="560388" eaLnBrk="0" fontAlgn="base" hangingPunct="0">
              <a:spcBef>
                <a:spcPct val="0"/>
              </a:spcBef>
              <a:spcAft>
                <a:spcPct val="0"/>
              </a:spcAft>
              <a:buClr>
                <a:srgbClr val="000000"/>
              </a:buClr>
              <a:buSzPct val="100000"/>
            </a:pPr>
            <a:endParaRPr lang="de-DE" sz="3000">
              <a:solidFill>
                <a:srgbClr val="FFFFFF"/>
              </a:solidFill>
              <a:ea typeface="Arial Unicode MS" pitchFamily="34" charset="-128"/>
            </a:endParaRPr>
          </a:p>
        </p:txBody>
      </p:sp>
      <p:pic>
        <p:nvPicPr>
          <p:cNvPr id="59436" name="Picture 43"/>
          <p:cNvPicPr>
            <a:picLocks noChangeAspect="1" noChangeArrowheads="1"/>
          </p:cNvPicPr>
          <p:nvPr/>
        </p:nvPicPr>
        <p:blipFill>
          <a:blip r:embed="rId12" cstate="print">
            <a:lum bright="20000" contrast="20000"/>
          </a:blip>
          <a:srcRect/>
          <a:stretch>
            <a:fillRect/>
          </a:stretch>
        </p:blipFill>
        <p:spPr bwMode="auto">
          <a:xfrm>
            <a:off x="2206625" y="979489"/>
            <a:ext cx="700088" cy="511175"/>
          </a:xfrm>
          <a:prstGeom prst="rect">
            <a:avLst/>
          </a:prstGeom>
          <a:noFill/>
          <a:ln w="19080">
            <a:solidFill>
              <a:srgbClr val="FF0000"/>
            </a:solidFill>
            <a:miter lim="800000"/>
            <a:headEnd/>
            <a:tailEnd/>
          </a:ln>
        </p:spPr>
      </p:pic>
      <p:pic>
        <p:nvPicPr>
          <p:cNvPr id="59437" name="Picture 44"/>
          <p:cNvPicPr>
            <a:picLocks noChangeAspect="1" noChangeArrowheads="1"/>
          </p:cNvPicPr>
          <p:nvPr/>
        </p:nvPicPr>
        <p:blipFill>
          <a:blip r:embed="rId13" cstate="print">
            <a:lum contrast="20000"/>
          </a:blip>
          <a:srcRect/>
          <a:stretch>
            <a:fillRect/>
          </a:stretch>
        </p:blipFill>
        <p:spPr bwMode="auto">
          <a:xfrm>
            <a:off x="9190039" y="766764"/>
            <a:ext cx="884237" cy="701675"/>
          </a:xfrm>
          <a:prstGeom prst="rect">
            <a:avLst/>
          </a:prstGeom>
          <a:noFill/>
          <a:ln w="19080">
            <a:solidFill>
              <a:srgbClr val="FF0000"/>
            </a:solidFill>
            <a:miter lim="800000"/>
            <a:headEnd/>
            <a:tailEnd/>
          </a:ln>
        </p:spPr>
      </p:pic>
      <p:sp>
        <p:nvSpPr>
          <p:cNvPr id="59438" name="Line 45"/>
          <p:cNvSpPr>
            <a:spLocks noChangeShapeType="1"/>
          </p:cNvSpPr>
          <p:nvPr/>
        </p:nvSpPr>
        <p:spPr bwMode="auto">
          <a:xfrm flipV="1">
            <a:off x="6599238" y="3065463"/>
            <a:ext cx="431800" cy="869950"/>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39" name="Line 46"/>
          <p:cNvSpPr>
            <a:spLocks noChangeShapeType="1"/>
          </p:cNvSpPr>
          <p:nvPr/>
        </p:nvSpPr>
        <p:spPr bwMode="auto">
          <a:xfrm flipH="1" flipV="1">
            <a:off x="2708276" y="1482726"/>
            <a:ext cx="434975" cy="436563"/>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grpSp>
        <p:nvGrpSpPr>
          <p:cNvPr id="2" name="Group 47"/>
          <p:cNvGrpSpPr>
            <a:grpSpLocks/>
          </p:cNvGrpSpPr>
          <p:nvPr/>
        </p:nvGrpSpPr>
        <p:grpSpPr bwMode="auto">
          <a:xfrm>
            <a:off x="9696451" y="2782889"/>
            <a:ext cx="822325" cy="644525"/>
            <a:chOff x="4118" y="1402"/>
            <a:chExt cx="415" cy="325"/>
          </a:xfrm>
        </p:grpSpPr>
        <p:grpSp>
          <p:nvGrpSpPr>
            <p:cNvPr id="3" name="Group 48"/>
            <p:cNvGrpSpPr>
              <a:grpSpLocks/>
            </p:cNvGrpSpPr>
            <p:nvPr/>
          </p:nvGrpSpPr>
          <p:grpSpPr bwMode="auto">
            <a:xfrm>
              <a:off x="4174" y="1454"/>
              <a:ext cx="321" cy="233"/>
              <a:chOff x="4174" y="1454"/>
              <a:chExt cx="321" cy="233"/>
            </a:xfrm>
          </p:grpSpPr>
          <p:sp>
            <p:nvSpPr>
              <p:cNvPr id="59475" name="Freeform 49"/>
              <p:cNvSpPr>
                <a:spLocks noChangeArrowheads="1"/>
              </p:cNvSpPr>
              <p:nvPr/>
            </p:nvSpPr>
            <p:spPr bwMode="auto">
              <a:xfrm>
                <a:off x="4219" y="1524"/>
                <a:ext cx="2" cy="5"/>
              </a:xfrm>
              <a:custGeom>
                <a:avLst/>
                <a:gdLst>
                  <a:gd name="T0" fmla="*/ 0 w 8"/>
                  <a:gd name="T1" fmla="*/ 0 h 11"/>
                  <a:gd name="T2" fmla="*/ 0 w 8"/>
                  <a:gd name="T3" fmla="*/ 0 h 11"/>
                  <a:gd name="T4" fmla="*/ 0 w 8"/>
                  <a:gd name="T5" fmla="*/ 0 h 11"/>
                  <a:gd name="T6" fmla="*/ 0 w 8"/>
                  <a:gd name="T7" fmla="*/ 0 h 11"/>
                  <a:gd name="T8" fmla="*/ 0 w 8"/>
                  <a:gd name="T9" fmla="*/ 0 h 11"/>
                  <a:gd name="T10" fmla="*/ 0 w 8"/>
                  <a:gd name="T11" fmla="*/ 0 h 11"/>
                  <a:gd name="T12" fmla="*/ 0 w 8"/>
                  <a:gd name="T13" fmla="*/ 0 h 11"/>
                  <a:gd name="T14" fmla="*/ 0 w 8"/>
                  <a:gd name="T15" fmla="*/ 0 h 11"/>
                  <a:gd name="T16" fmla="*/ 0 w 8"/>
                  <a:gd name="T17" fmla="*/ 0 h 11"/>
                  <a:gd name="T18" fmla="*/ 0 w 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1"/>
                  <a:gd name="T32" fmla="*/ 8 w 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1">
                    <a:moveTo>
                      <a:pt x="0" y="10"/>
                    </a:moveTo>
                    <a:lnTo>
                      <a:pt x="2" y="11"/>
                    </a:lnTo>
                    <a:lnTo>
                      <a:pt x="5" y="10"/>
                    </a:lnTo>
                    <a:lnTo>
                      <a:pt x="7" y="9"/>
                    </a:lnTo>
                    <a:lnTo>
                      <a:pt x="8" y="7"/>
                    </a:lnTo>
                    <a:lnTo>
                      <a:pt x="8" y="5"/>
                    </a:lnTo>
                    <a:lnTo>
                      <a:pt x="8" y="3"/>
                    </a:lnTo>
                    <a:lnTo>
                      <a:pt x="6" y="1"/>
                    </a:lnTo>
                    <a:lnTo>
                      <a:pt x="4" y="0"/>
                    </a:lnTo>
                    <a:lnTo>
                      <a:pt x="0" y="1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476" name="Freeform 50"/>
              <p:cNvSpPr>
                <a:spLocks noChangeArrowheads="1"/>
              </p:cNvSpPr>
              <p:nvPr/>
            </p:nvSpPr>
            <p:spPr bwMode="auto">
              <a:xfrm>
                <a:off x="4205" y="1519"/>
                <a:ext cx="14" cy="9"/>
              </a:xfrm>
              <a:custGeom>
                <a:avLst/>
                <a:gdLst>
                  <a:gd name="T0" fmla="*/ 0 w 45"/>
                  <a:gd name="T1" fmla="*/ 0 h 23"/>
                  <a:gd name="T2" fmla="*/ 0 w 45"/>
                  <a:gd name="T3" fmla="*/ 0 h 23"/>
                  <a:gd name="T4" fmla="*/ 0 w 45"/>
                  <a:gd name="T5" fmla="*/ 0 h 23"/>
                  <a:gd name="T6" fmla="*/ 0 w 45"/>
                  <a:gd name="T7" fmla="*/ 0 h 23"/>
                  <a:gd name="T8" fmla="*/ 0 w 45"/>
                  <a:gd name="T9" fmla="*/ 0 h 23"/>
                  <a:gd name="T10" fmla="*/ 0 w 45"/>
                  <a:gd name="T11" fmla="*/ 0 h 23"/>
                  <a:gd name="T12" fmla="*/ 0 w 45"/>
                  <a:gd name="T13" fmla="*/ 0 h 23"/>
                  <a:gd name="T14" fmla="*/ 0 w 45"/>
                  <a:gd name="T15" fmla="*/ 0 h 23"/>
                  <a:gd name="T16" fmla="*/ 0 w 45"/>
                  <a:gd name="T17" fmla="*/ 0 h 23"/>
                  <a:gd name="T18" fmla="*/ 0 w 45"/>
                  <a:gd name="T19" fmla="*/ 0 h 23"/>
                  <a:gd name="T20" fmla="*/ 0 w 45"/>
                  <a:gd name="T21" fmla="*/ 0 h 23"/>
                  <a:gd name="T22" fmla="*/ 0 w 45"/>
                  <a:gd name="T23" fmla="*/ 0 h 23"/>
                  <a:gd name="T24" fmla="*/ 0 w 45"/>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23"/>
                  <a:gd name="T41" fmla="*/ 45 w 45"/>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23">
                    <a:moveTo>
                      <a:pt x="0" y="12"/>
                    </a:moveTo>
                    <a:lnTo>
                      <a:pt x="0" y="12"/>
                    </a:lnTo>
                    <a:lnTo>
                      <a:pt x="9" y="14"/>
                    </a:lnTo>
                    <a:lnTo>
                      <a:pt x="23" y="18"/>
                    </a:lnTo>
                    <a:lnTo>
                      <a:pt x="35" y="22"/>
                    </a:lnTo>
                    <a:lnTo>
                      <a:pt x="41" y="23"/>
                    </a:lnTo>
                    <a:lnTo>
                      <a:pt x="45" y="13"/>
                    </a:lnTo>
                    <a:lnTo>
                      <a:pt x="39" y="10"/>
                    </a:lnTo>
                    <a:lnTo>
                      <a:pt x="26" y="7"/>
                    </a:lnTo>
                    <a:lnTo>
                      <a:pt x="12" y="3"/>
                    </a:lnTo>
                    <a:lnTo>
                      <a:pt x="2" y="0"/>
                    </a:lnTo>
                    <a:lnTo>
                      <a:pt x="0" y="12"/>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477" name="Freeform 51"/>
              <p:cNvSpPr>
                <a:spLocks noChangeArrowheads="1"/>
              </p:cNvSpPr>
              <p:nvPr/>
            </p:nvSpPr>
            <p:spPr bwMode="auto">
              <a:xfrm>
                <a:off x="4190" y="1519"/>
                <a:ext cx="16" cy="6"/>
              </a:xfrm>
              <a:custGeom>
                <a:avLst/>
                <a:gdLst>
                  <a:gd name="T0" fmla="*/ 0 w 51"/>
                  <a:gd name="T1" fmla="*/ 0 h 19"/>
                  <a:gd name="T2" fmla="*/ 0 w 51"/>
                  <a:gd name="T3" fmla="*/ 0 h 19"/>
                  <a:gd name="T4" fmla="*/ 0 w 51"/>
                  <a:gd name="T5" fmla="*/ 0 h 19"/>
                  <a:gd name="T6" fmla="*/ 0 w 51"/>
                  <a:gd name="T7" fmla="*/ 0 h 19"/>
                  <a:gd name="T8" fmla="*/ 0 w 51"/>
                  <a:gd name="T9" fmla="*/ 0 h 19"/>
                  <a:gd name="T10" fmla="*/ 0 w 51"/>
                  <a:gd name="T11" fmla="*/ 0 h 19"/>
                  <a:gd name="T12" fmla="*/ 0 w 51"/>
                  <a:gd name="T13" fmla="*/ 0 h 19"/>
                  <a:gd name="T14" fmla="*/ 0 w 51"/>
                  <a:gd name="T15" fmla="*/ 0 h 19"/>
                  <a:gd name="T16" fmla="*/ 0 w 51"/>
                  <a:gd name="T17" fmla="*/ 0 h 19"/>
                  <a:gd name="T18" fmla="*/ 0 w 51"/>
                  <a:gd name="T19" fmla="*/ 0 h 19"/>
                  <a:gd name="T20" fmla="*/ 0 w 51"/>
                  <a:gd name="T21" fmla="*/ 0 h 19"/>
                  <a:gd name="T22" fmla="*/ 0 w 51"/>
                  <a:gd name="T23" fmla="*/ 0 h 19"/>
                  <a:gd name="T24" fmla="*/ 0 w 51"/>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19"/>
                  <a:gd name="T41" fmla="*/ 51 w 51"/>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19">
                    <a:moveTo>
                      <a:pt x="6" y="19"/>
                    </a:moveTo>
                    <a:lnTo>
                      <a:pt x="6" y="19"/>
                    </a:lnTo>
                    <a:lnTo>
                      <a:pt x="16" y="15"/>
                    </a:lnTo>
                    <a:lnTo>
                      <a:pt x="28" y="13"/>
                    </a:lnTo>
                    <a:lnTo>
                      <a:pt x="39" y="10"/>
                    </a:lnTo>
                    <a:lnTo>
                      <a:pt x="49" y="12"/>
                    </a:lnTo>
                    <a:lnTo>
                      <a:pt x="51" y="0"/>
                    </a:lnTo>
                    <a:lnTo>
                      <a:pt x="39" y="0"/>
                    </a:lnTo>
                    <a:lnTo>
                      <a:pt x="25" y="1"/>
                    </a:lnTo>
                    <a:lnTo>
                      <a:pt x="13" y="4"/>
                    </a:lnTo>
                    <a:lnTo>
                      <a:pt x="0" y="8"/>
                    </a:lnTo>
                    <a:lnTo>
                      <a:pt x="6" y="19"/>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478" name="Freeform 52"/>
              <p:cNvSpPr>
                <a:spLocks noChangeArrowheads="1"/>
              </p:cNvSpPr>
              <p:nvPr/>
            </p:nvSpPr>
            <p:spPr bwMode="auto">
              <a:xfrm>
                <a:off x="4177" y="1523"/>
                <a:ext cx="15" cy="20"/>
              </a:xfrm>
              <a:custGeom>
                <a:avLst/>
                <a:gdLst>
                  <a:gd name="T0" fmla="*/ 0 w 48"/>
                  <a:gd name="T1" fmla="*/ 0 h 54"/>
                  <a:gd name="T2" fmla="*/ 0 w 48"/>
                  <a:gd name="T3" fmla="*/ 0 h 54"/>
                  <a:gd name="T4" fmla="*/ 0 w 48"/>
                  <a:gd name="T5" fmla="*/ 0 h 54"/>
                  <a:gd name="T6" fmla="*/ 0 w 48"/>
                  <a:gd name="T7" fmla="*/ 0 h 54"/>
                  <a:gd name="T8" fmla="*/ 0 w 48"/>
                  <a:gd name="T9" fmla="*/ 0 h 54"/>
                  <a:gd name="T10" fmla="*/ 0 w 48"/>
                  <a:gd name="T11" fmla="*/ 0 h 54"/>
                  <a:gd name="T12" fmla="*/ 0 w 48"/>
                  <a:gd name="T13" fmla="*/ 0 h 54"/>
                  <a:gd name="T14" fmla="*/ 0 w 48"/>
                  <a:gd name="T15" fmla="*/ 0 h 54"/>
                  <a:gd name="T16" fmla="*/ 0 w 48"/>
                  <a:gd name="T17" fmla="*/ 0 h 54"/>
                  <a:gd name="T18" fmla="*/ 0 w 48"/>
                  <a:gd name="T19" fmla="*/ 0 h 54"/>
                  <a:gd name="T20" fmla="*/ 0 w 48"/>
                  <a:gd name="T21" fmla="*/ 0 h 54"/>
                  <a:gd name="T22" fmla="*/ 0 w 48"/>
                  <a:gd name="T23" fmla="*/ 0 h 54"/>
                  <a:gd name="T24" fmla="*/ 0 w 48"/>
                  <a:gd name="T25" fmla="*/ 0 h 54"/>
                  <a:gd name="T26" fmla="*/ 0 w 48"/>
                  <a:gd name="T27" fmla="*/ 0 h 54"/>
                  <a:gd name="T28" fmla="*/ 0 w 48"/>
                  <a:gd name="T29" fmla="*/ 0 h 54"/>
                  <a:gd name="T30" fmla="*/ 0 w 48"/>
                  <a:gd name="T31" fmla="*/ 0 h 54"/>
                  <a:gd name="T32" fmla="*/ 0 w 4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12" y="54"/>
                    </a:moveTo>
                    <a:lnTo>
                      <a:pt x="13" y="54"/>
                    </a:lnTo>
                    <a:lnTo>
                      <a:pt x="17" y="45"/>
                    </a:lnTo>
                    <a:lnTo>
                      <a:pt x="26" y="32"/>
                    </a:lnTo>
                    <a:lnTo>
                      <a:pt x="32" y="24"/>
                    </a:lnTo>
                    <a:lnTo>
                      <a:pt x="37" y="18"/>
                    </a:lnTo>
                    <a:lnTo>
                      <a:pt x="43" y="14"/>
                    </a:lnTo>
                    <a:lnTo>
                      <a:pt x="48" y="11"/>
                    </a:lnTo>
                    <a:lnTo>
                      <a:pt x="42" y="0"/>
                    </a:lnTo>
                    <a:lnTo>
                      <a:pt x="35" y="5"/>
                    </a:lnTo>
                    <a:lnTo>
                      <a:pt x="28" y="11"/>
                    </a:lnTo>
                    <a:lnTo>
                      <a:pt x="21" y="18"/>
                    </a:lnTo>
                    <a:lnTo>
                      <a:pt x="15" y="25"/>
                    </a:lnTo>
                    <a:lnTo>
                      <a:pt x="5" y="40"/>
                    </a:lnTo>
                    <a:lnTo>
                      <a:pt x="0" y="52"/>
                    </a:lnTo>
                    <a:lnTo>
                      <a:pt x="0" y="51"/>
                    </a:lnTo>
                    <a:lnTo>
                      <a:pt x="12" y="54"/>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479" name="Freeform 53"/>
              <p:cNvSpPr>
                <a:spLocks noChangeArrowheads="1"/>
              </p:cNvSpPr>
              <p:nvPr/>
            </p:nvSpPr>
            <p:spPr bwMode="auto">
              <a:xfrm>
                <a:off x="4174" y="1541"/>
                <a:ext cx="8" cy="31"/>
              </a:xfrm>
              <a:custGeom>
                <a:avLst/>
                <a:gdLst>
                  <a:gd name="T0" fmla="*/ 0 w 23"/>
                  <a:gd name="T1" fmla="*/ 0 h 86"/>
                  <a:gd name="T2" fmla="*/ 0 w 23"/>
                  <a:gd name="T3" fmla="*/ 0 h 86"/>
                  <a:gd name="T4" fmla="*/ 0 w 23"/>
                  <a:gd name="T5" fmla="*/ 0 h 86"/>
                  <a:gd name="T6" fmla="*/ 0 w 23"/>
                  <a:gd name="T7" fmla="*/ 0 h 86"/>
                  <a:gd name="T8" fmla="*/ 0 w 23"/>
                  <a:gd name="T9" fmla="*/ 0 h 86"/>
                  <a:gd name="T10" fmla="*/ 0 w 23"/>
                  <a:gd name="T11" fmla="*/ 0 h 86"/>
                  <a:gd name="T12" fmla="*/ 0 w 23"/>
                  <a:gd name="T13" fmla="*/ 0 h 86"/>
                  <a:gd name="T14" fmla="*/ 0 w 23"/>
                  <a:gd name="T15" fmla="*/ 0 h 86"/>
                  <a:gd name="T16" fmla="*/ 0 w 23"/>
                  <a:gd name="T17" fmla="*/ 0 h 86"/>
                  <a:gd name="T18" fmla="*/ 0 w 23"/>
                  <a:gd name="T19" fmla="*/ 0 h 86"/>
                  <a:gd name="T20" fmla="*/ 0 w 23"/>
                  <a:gd name="T21" fmla="*/ 0 h 86"/>
                  <a:gd name="T22" fmla="*/ 0 w 23"/>
                  <a:gd name="T23" fmla="*/ 0 h 86"/>
                  <a:gd name="T24" fmla="*/ 0 w 23"/>
                  <a:gd name="T25" fmla="*/ 0 h 86"/>
                  <a:gd name="T26" fmla="*/ 0 w 23"/>
                  <a:gd name="T27" fmla="*/ 0 h 86"/>
                  <a:gd name="T28" fmla="*/ 0 w 23"/>
                  <a:gd name="T29" fmla="*/ 0 h 86"/>
                  <a:gd name="T30" fmla="*/ 0 w 23"/>
                  <a:gd name="T31" fmla="*/ 0 h 86"/>
                  <a:gd name="T32" fmla="*/ 0 w 23"/>
                  <a:gd name="T33" fmla="*/ 0 h 86"/>
                  <a:gd name="T34" fmla="*/ 0 w 23"/>
                  <a:gd name="T35" fmla="*/ 0 h 86"/>
                  <a:gd name="T36" fmla="*/ 0 w 23"/>
                  <a:gd name="T37" fmla="*/ 0 h 86"/>
                  <a:gd name="T38" fmla="*/ 0 w 23"/>
                  <a:gd name="T39" fmla="*/ 0 h 86"/>
                  <a:gd name="T40" fmla="*/ 0 w 23"/>
                  <a:gd name="T41" fmla="*/ 0 h 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86"/>
                  <a:gd name="T65" fmla="*/ 23 w 23"/>
                  <a:gd name="T66" fmla="*/ 86 h 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86">
                    <a:moveTo>
                      <a:pt x="22" y="75"/>
                    </a:moveTo>
                    <a:lnTo>
                      <a:pt x="23" y="76"/>
                    </a:lnTo>
                    <a:lnTo>
                      <a:pt x="20" y="74"/>
                    </a:lnTo>
                    <a:lnTo>
                      <a:pt x="18" y="72"/>
                    </a:lnTo>
                    <a:lnTo>
                      <a:pt x="15" y="68"/>
                    </a:lnTo>
                    <a:lnTo>
                      <a:pt x="14" y="63"/>
                    </a:lnTo>
                    <a:lnTo>
                      <a:pt x="13" y="53"/>
                    </a:lnTo>
                    <a:lnTo>
                      <a:pt x="13" y="40"/>
                    </a:lnTo>
                    <a:lnTo>
                      <a:pt x="16" y="16"/>
                    </a:lnTo>
                    <a:lnTo>
                      <a:pt x="20" y="3"/>
                    </a:lnTo>
                    <a:lnTo>
                      <a:pt x="8" y="0"/>
                    </a:lnTo>
                    <a:lnTo>
                      <a:pt x="5" y="14"/>
                    </a:lnTo>
                    <a:lnTo>
                      <a:pt x="0" y="39"/>
                    </a:lnTo>
                    <a:lnTo>
                      <a:pt x="0" y="53"/>
                    </a:lnTo>
                    <a:lnTo>
                      <a:pt x="1" y="66"/>
                    </a:lnTo>
                    <a:lnTo>
                      <a:pt x="5" y="73"/>
                    </a:lnTo>
                    <a:lnTo>
                      <a:pt x="7" y="78"/>
                    </a:lnTo>
                    <a:lnTo>
                      <a:pt x="12" y="82"/>
                    </a:lnTo>
                    <a:lnTo>
                      <a:pt x="19" y="86"/>
                    </a:lnTo>
                    <a:lnTo>
                      <a:pt x="20" y="86"/>
                    </a:lnTo>
                    <a:lnTo>
                      <a:pt x="22" y="75"/>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480" name="Freeform 54"/>
              <p:cNvSpPr>
                <a:spLocks noChangeArrowheads="1"/>
              </p:cNvSpPr>
              <p:nvPr/>
            </p:nvSpPr>
            <p:spPr bwMode="auto">
              <a:xfrm>
                <a:off x="4180" y="1568"/>
                <a:ext cx="10" cy="5"/>
              </a:xfrm>
              <a:custGeom>
                <a:avLst/>
                <a:gdLst>
                  <a:gd name="T0" fmla="*/ 0 w 30"/>
                  <a:gd name="T1" fmla="*/ 0 h 14"/>
                  <a:gd name="T2" fmla="*/ 0 w 30"/>
                  <a:gd name="T3" fmla="*/ 0 h 14"/>
                  <a:gd name="T4" fmla="*/ 0 w 30"/>
                  <a:gd name="T5" fmla="*/ 0 h 14"/>
                  <a:gd name="T6" fmla="*/ 0 w 30"/>
                  <a:gd name="T7" fmla="*/ 0 h 14"/>
                  <a:gd name="T8" fmla="*/ 0 w 30"/>
                  <a:gd name="T9" fmla="*/ 0 h 14"/>
                  <a:gd name="T10" fmla="*/ 0 w 30"/>
                  <a:gd name="T11" fmla="*/ 0 h 14"/>
                  <a:gd name="T12" fmla="*/ 0 w 30"/>
                  <a:gd name="T13" fmla="*/ 0 h 14"/>
                  <a:gd name="T14" fmla="*/ 0 w 30"/>
                  <a:gd name="T15" fmla="*/ 0 h 14"/>
                  <a:gd name="T16" fmla="*/ 0 w 30"/>
                  <a:gd name="T17" fmla="*/ 0 h 14"/>
                  <a:gd name="T18" fmla="*/ 0 w 30"/>
                  <a:gd name="T19" fmla="*/ 0 h 14"/>
                  <a:gd name="T20" fmla="*/ 0 w 30"/>
                  <a:gd name="T21" fmla="*/ 0 h 14"/>
                  <a:gd name="T22" fmla="*/ 0 w 30"/>
                  <a:gd name="T23" fmla="*/ 0 h 14"/>
                  <a:gd name="T24" fmla="*/ 0 w 30"/>
                  <a:gd name="T25" fmla="*/ 0 h 14"/>
                  <a:gd name="T26" fmla="*/ 0 w 30"/>
                  <a:gd name="T27" fmla="*/ 0 h 14"/>
                  <a:gd name="T28" fmla="*/ 0 w 30"/>
                  <a:gd name="T29" fmla="*/ 0 h 14"/>
                  <a:gd name="T30" fmla="*/ 0 w 30"/>
                  <a:gd name="T31" fmla="*/ 0 h 14"/>
                  <a:gd name="T32" fmla="*/ 0 w 30"/>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4"/>
                  <a:gd name="T53" fmla="*/ 30 w 30"/>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4">
                    <a:moveTo>
                      <a:pt x="20" y="1"/>
                    </a:moveTo>
                    <a:lnTo>
                      <a:pt x="21" y="0"/>
                    </a:lnTo>
                    <a:lnTo>
                      <a:pt x="18" y="1"/>
                    </a:lnTo>
                    <a:lnTo>
                      <a:pt x="17" y="2"/>
                    </a:lnTo>
                    <a:lnTo>
                      <a:pt x="14" y="3"/>
                    </a:lnTo>
                    <a:lnTo>
                      <a:pt x="10" y="3"/>
                    </a:lnTo>
                    <a:lnTo>
                      <a:pt x="5" y="3"/>
                    </a:lnTo>
                    <a:lnTo>
                      <a:pt x="2" y="2"/>
                    </a:lnTo>
                    <a:lnTo>
                      <a:pt x="0" y="13"/>
                    </a:lnTo>
                    <a:lnTo>
                      <a:pt x="3" y="14"/>
                    </a:lnTo>
                    <a:lnTo>
                      <a:pt x="10" y="14"/>
                    </a:lnTo>
                    <a:lnTo>
                      <a:pt x="16" y="13"/>
                    </a:lnTo>
                    <a:lnTo>
                      <a:pt x="21" y="12"/>
                    </a:lnTo>
                    <a:lnTo>
                      <a:pt x="25" y="11"/>
                    </a:lnTo>
                    <a:lnTo>
                      <a:pt x="30" y="7"/>
                    </a:lnTo>
                    <a:lnTo>
                      <a:pt x="20" y="1"/>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481" name="Freeform 55"/>
              <p:cNvSpPr>
                <a:spLocks noChangeArrowheads="1"/>
              </p:cNvSpPr>
              <p:nvPr/>
            </p:nvSpPr>
            <p:spPr bwMode="auto">
              <a:xfrm>
                <a:off x="4186" y="1563"/>
                <a:ext cx="5" cy="7"/>
              </a:xfrm>
              <a:custGeom>
                <a:avLst/>
                <a:gdLst>
                  <a:gd name="T0" fmla="*/ 0 w 18"/>
                  <a:gd name="T1" fmla="*/ 0 h 19"/>
                  <a:gd name="T2" fmla="*/ 0 w 18"/>
                  <a:gd name="T3" fmla="*/ 0 h 19"/>
                  <a:gd name="T4" fmla="*/ 0 w 18"/>
                  <a:gd name="T5" fmla="*/ 0 h 19"/>
                  <a:gd name="T6" fmla="*/ 0 w 18"/>
                  <a:gd name="T7" fmla="*/ 0 h 19"/>
                  <a:gd name="T8" fmla="*/ 0 w 18"/>
                  <a:gd name="T9" fmla="*/ 0 h 19"/>
                  <a:gd name="T10" fmla="*/ 0 w 18"/>
                  <a:gd name="T11" fmla="*/ 0 h 19"/>
                  <a:gd name="T12" fmla="*/ 0 w 18"/>
                  <a:gd name="T13" fmla="*/ 0 h 19"/>
                  <a:gd name="T14" fmla="*/ 0 60000 65536"/>
                  <a:gd name="T15" fmla="*/ 0 60000 65536"/>
                  <a:gd name="T16" fmla="*/ 0 60000 65536"/>
                  <a:gd name="T17" fmla="*/ 0 60000 65536"/>
                  <a:gd name="T18" fmla="*/ 0 60000 65536"/>
                  <a:gd name="T19" fmla="*/ 0 60000 65536"/>
                  <a:gd name="T20" fmla="*/ 0 60000 65536"/>
                  <a:gd name="T21" fmla="*/ 0 w 18"/>
                  <a:gd name="T22" fmla="*/ 0 h 19"/>
                  <a:gd name="T23" fmla="*/ 18 w 1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9">
                    <a:moveTo>
                      <a:pt x="6" y="0"/>
                    </a:moveTo>
                    <a:lnTo>
                      <a:pt x="4" y="5"/>
                    </a:lnTo>
                    <a:lnTo>
                      <a:pt x="0" y="13"/>
                    </a:lnTo>
                    <a:lnTo>
                      <a:pt x="10" y="19"/>
                    </a:lnTo>
                    <a:lnTo>
                      <a:pt x="16" y="11"/>
                    </a:lnTo>
                    <a:lnTo>
                      <a:pt x="18" y="5"/>
                    </a:lnTo>
                    <a:lnTo>
                      <a:pt x="6"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482" name="Freeform 56"/>
              <p:cNvSpPr>
                <a:spLocks noChangeArrowheads="1"/>
              </p:cNvSpPr>
              <p:nvPr/>
            </p:nvSpPr>
            <p:spPr bwMode="auto">
              <a:xfrm>
                <a:off x="4188" y="1562"/>
                <a:ext cx="5" cy="3"/>
              </a:xfrm>
              <a:custGeom>
                <a:avLst/>
                <a:gdLst>
                  <a:gd name="T0" fmla="*/ 0 w 13"/>
                  <a:gd name="T1" fmla="*/ 0 h 8"/>
                  <a:gd name="T2" fmla="*/ 0 w 13"/>
                  <a:gd name="T3" fmla="*/ 0 h 8"/>
                  <a:gd name="T4" fmla="*/ 0 w 13"/>
                  <a:gd name="T5" fmla="*/ 0 h 8"/>
                  <a:gd name="T6" fmla="*/ 0 w 13"/>
                  <a:gd name="T7" fmla="*/ 0 h 8"/>
                  <a:gd name="T8" fmla="*/ 0 w 13"/>
                  <a:gd name="T9" fmla="*/ 0 h 8"/>
                  <a:gd name="T10" fmla="*/ 0 w 13"/>
                  <a:gd name="T11" fmla="*/ 0 h 8"/>
                  <a:gd name="T12" fmla="*/ 0 w 13"/>
                  <a:gd name="T13" fmla="*/ 0 h 8"/>
                  <a:gd name="T14" fmla="*/ 0 w 13"/>
                  <a:gd name="T15" fmla="*/ 0 h 8"/>
                  <a:gd name="T16" fmla="*/ 0 w 13"/>
                  <a:gd name="T17" fmla="*/ 0 h 8"/>
                  <a:gd name="T18" fmla="*/ 0 w 13"/>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8"/>
                  <a:gd name="T32" fmla="*/ 13 w 13"/>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8">
                    <a:moveTo>
                      <a:pt x="12" y="8"/>
                    </a:moveTo>
                    <a:lnTo>
                      <a:pt x="13" y="5"/>
                    </a:lnTo>
                    <a:lnTo>
                      <a:pt x="12" y="3"/>
                    </a:lnTo>
                    <a:lnTo>
                      <a:pt x="11" y="2"/>
                    </a:lnTo>
                    <a:lnTo>
                      <a:pt x="10" y="1"/>
                    </a:lnTo>
                    <a:lnTo>
                      <a:pt x="7" y="0"/>
                    </a:lnTo>
                    <a:lnTo>
                      <a:pt x="5" y="0"/>
                    </a:lnTo>
                    <a:lnTo>
                      <a:pt x="3" y="1"/>
                    </a:lnTo>
                    <a:lnTo>
                      <a:pt x="0" y="3"/>
                    </a:lnTo>
                    <a:lnTo>
                      <a:pt x="12" y="8"/>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483" name="Freeform 57"/>
              <p:cNvSpPr>
                <a:spLocks noChangeArrowheads="1"/>
              </p:cNvSpPr>
              <p:nvPr/>
            </p:nvSpPr>
            <p:spPr bwMode="auto">
              <a:xfrm>
                <a:off x="4217" y="1525"/>
                <a:ext cx="1" cy="1"/>
              </a:xfrm>
              <a:custGeom>
                <a:avLst/>
                <a:gdLst>
                  <a:gd name="T0" fmla="*/ 0 w 2"/>
                  <a:gd name="T1" fmla="*/ 0 h 3"/>
                  <a:gd name="T2" fmla="*/ 1 w 2"/>
                  <a:gd name="T3" fmla="*/ 0 h 3"/>
                  <a:gd name="T4" fmla="*/ 1 w 2"/>
                  <a:gd name="T5" fmla="*/ 0 h 3"/>
                  <a:gd name="T6" fmla="*/ 1 w 2"/>
                  <a:gd name="T7" fmla="*/ 0 h 3"/>
                  <a:gd name="T8" fmla="*/ 1 w 2"/>
                  <a:gd name="T9" fmla="*/ 0 h 3"/>
                  <a:gd name="T10" fmla="*/ 0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3"/>
                    </a:moveTo>
                    <a:lnTo>
                      <a:pt x="1" y="3"/>
                    </a:lnTo>
                    <a:lnTo>
                      <a:pt x="2" y="2"/>
                    </a:lnTo>
                    <a:lnTo>
                      <a:pt x="2" y="1"/>
                    </a:lnTo>
                    <a:lnTo>
                      <a:pt x="1" y="0"/>
                    </a:lnTo>
                    <a:lnTo>
                      <a:pt x="0" y="3"/>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484" name="Freeform 58"/>
              <p:cNvSpPr>
                <a:spLocks noChangeArrowheads="1"/>
              </p:cNvSpPr>
              <p:nvPr/>
            </p:nvSpPr>
            <p:spPr bwMode="auto">
              <a:xfrm>
                <a:off x="4207" y="1522"/>
                <a:ext cx="10" cy="4"/>
              </a:xfrm>
              <a:custGeom>
                <a:avLst/>
                <a:gdLst>
                  <a:gd name="T0" fmla="*/ 0 w 34"/>
                  <a:gd name="T1" fmla="*/ 0 h 13"/>
                  <a:gd name="T2" fmla="*/ 0 w 34"/>
                  <a:gd name="T3" fmla="*/ 0 h 13"/>
                  <a:gd name="T4" fmla="*/ 0 w 34"/>
                  <a:gd name="T5" fmla="*/ 0 h 13"/>
                  <a:gd name="T6" fmla="*/ 0 w 34"/>
                  <a:gd name="T7" fmla="*/ 0 h 13"/>
                  <a:gd name="T8" fmla="*/ 0 w 34"/>
                  <a:gd name="T9" fmla="*/ 0 h 13"/>
                  <a:gd name="T10" fmla="*/ 0 60000 65536"/>
                  <a:gd name="T11" fmla="*/ 0 60000 65536"/>
                  <a:gd name="T12" fmla="*/ 0 60000 65536"/>
                  <a:gd name="T13" fmla="*/ 0 60000 65536"/>
                  <a:gd name="T14" fmla="*/ 0 60000 65536"/>
                  <a:gd name="T15" fmla="*/ 0 w 34"/>
                  <a:gd name="T16" fmla="*/ 0 h 13"/>
                  <a:gd name="T17" fmla="*/ 34 w 34"/>
                  <a:gd name="T18" fmla="*/ 13 h 13"/>
                </a:gdLst>
                <a:ahLst/>
                <a:cxnLst>
                  <a:cxn ang="T10">
                    <a:pos x="T0" y="T1"/>
                  </a:cxn>
                  <a:cxn ang="T11">
                    <a:pos x="T2" y="T3"/>
                  </a:cxn>
                  <a:cxn ang="T12">
                    <a:pos x="T4" y="T5"/>
                  </a:cxn>
                  <a:cxn ang="T13">
                    <a:pos x="T6" y="T7"/>
                  </a:cxn>
                  <a:cxn ang="T14">
                    <a:pos x="T8" y="T9"/>
                  </a:cxn>
                </a:cxnLst>
                <a:rect l="T15" t="T16" r="T17" b="T18"/>
                <a:pathLst>
                  <a:path w="34" h="13">
                    <a:moveTo>
                      <a:pt x="0" y="3"/>
                    </a:moveTo>
                    <a:lnTo>
                      <a:pt x="33" y="13"/>
                    </a:lnTo>
                    <a:lnTo>
                      <a:pt x="34" y="10"/>
                    </a:lnTo>
                    <a:lnTo>
                      <a:pt x="1" y="0"/>
                    </a:lnTo>
                    <a:lnTo>
                      <a:pt x="0" y="3"/>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485" name="Freeform 59"/>
              <p:cNvSpPr>
                <a:spLocks noChangeArrowheads="1"/>
              </p:cNvSpPr>
              <p:nvPr/>
            </p:nvSpPr>
            <p:spPr bwMode="auto">
              <a:xfrm>
                <a:off x="4206" y="1522"/>
                <a:ext cx="1" cy="1"/>
              </a:xfrm>
              <a:custGeom>
                <a:avLst/>
                <a:gdLst>
                  <a:gd name="T0" fmla="*/ 1 w 2"/>
                  <a:gd name="T1" fmla="*/ 0 h 3"/>
                  <a:gd name="T2" fmla="*/ 1 w 2"/>
                  <a:gd name="T3" fmla="*/ 0 h 3"/>
                  <a:gd name="T4" fmla="*/ 0 w 2"/>
                  <a:gd name="T5" fmla="*/ 0 h 3"/>
                  <a:gd name="T6" fmla="*/ 0 w 2"/>
                  <a:gd name="T7" fmla="*/ 0 h 3"/>
                  <a:gd name="T8" fmla="*/ 1 w 2"/>
                  <a:gd name="T9" fmla="*/ 0 h 3"/>
                  <a:gd name="T10" fmla="*/ 1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2" y="0"/>
                    </a:moveTo>
                    <a:lnTo>
                      <a:pt x="1" y="0"/>
                    </a:lnTo>
                    <a:lnTo>
                      <a:pt x="0" y="1"/>
                    </a:lnTo>
                    <a:lnTo>
                      <a:pt x="0" y="2"/>
                    </a:lnTo>
                    <a:lnTo>
                      <a:pt x="1" y="3"/>
                    </a:lnTo>
                    <a:lnTo>
                      <a:pt x="2" y="0"/>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486" name="Freeform 60"/>
              <p:cNvSpPr>
                <a:spLocks noChangeArrowheads="1"/>
              </p:cNvSpPr>
              <p:nvPr/>
            </p:nvSpPr>
            <p:spPr bwMode="auto">
              <a:xfrm>
                <a:off x="4204" y="1521"/>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3"/>
                    </a:moveTo>
                    <a:lnTo>
                      <a:pt x="3" y="3"/>
                    </a:lnTo>
                    <a:lnTo>
                      <a:pt x="3" y="2"/>
                    </a:lnTo>
                    <a:lnTo>
                      <a:pt x="3" y="0"/>
                    </a:lnTo>
                    <a:lnTo>
                      <a:pt x="2" y="0"/>
                    </a:lnTo>
                    <a:lnTo>
                      <a:pt x="0" y="3"/>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487" name="Freeform 61"/>
              <p:cNvSpPr>
                <a:spLocks noChangeArrowheads="1"/>
              </p:cNvSpPr>
              <p:nvPr/>
            </p:nvSpPr>
            <p:spPr bwMode="auto">
              <a:xfrm>
                <a:off x="4191" y="1521"/>
                <a:ext cx="14" cy="4"/>
              </a:xfrm>
              <a:custGeom>
                <a:avLst/>
                <a:gdLst>
                  <a:gd name="T0" fmla="*/ 0 w 44"/>
                  <a:gd name="T1" fmla="*/ 0 h 12"/>
                  <a:gd name="T2" fmla="*/ 0 w 44"/>
                  <a:gd name="T3" fmla="*/ 0 h 12"/>
                  <a:gd name="T4" fmla="*/ 0 w 44"/>
                  <a:gd name="T5" fmla="*/ 0 h 12"/>
                  <a:gd name="T6" fmla="*/ 0 w 44"/>
                  <a:gd name="T7" fmla="*/ 0 h 12"/>
                  <a:gd name="T8" fmla="*/ 0 w 44"/>
                  <a:gd name="T9" fmla="*/ 0 h 12"/>
                  <a:gd name="T10" fmla="*/ 0 w 44"/>
                  <a:gd name="T11" fmla="*/ 0 h 12"/>
                  <a:gd name="T12" fmla="*/ 0 w 44"/>
                  <a:gd name="T13" fmla="*/ 0 h 12"/>
                  <a:gd name="T14" fmla="*/ 0 w 44"/>
                  <a:gd name="T15" fmla="*/ 0 h 12"/>
                  <a:gd name="T16" fmla="*/ 0 w 44"/>
                  <a:gd name="T17" fmla="*/ 0 h 12"/>
                  <a:gd name="T18" fmla="*/ 0 w 44"/>
                  <a:gd name="T19" fmla="*/ 0 h 12"/>
                  <a:gd name="T20" fmla="*/ 0 w 44"/>
                  <a:gd name="T21" fmla="*/ 0 h 12"/>
                  <a:gd name="T22" fmla="*/ 0 w 44"/>
                  <a:gd name="T23" fmla="*/ 0 h 12"/>
                  <a:gd name="T24" fmla="*/ 0 w 44"/>
                  <a:gd name="T25" fmla="*/ 0 h 12"/>
                  <a:gd name="T26" fmla="*/ 0 w 44"/>
                  <a:gd name="T27" fmla="*/ 0 h 12"/>
                  <a:gd name="T28" fmla="*/ 0 w 44"/>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12"/>
                  <a:gd name="T47" fmla="*/ 44 w 44"/>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12">
                    <a:moveTo>
                      <a:pt x="2" y="12"/>
                    </a:moveTo>
                    <a:lnTo>
                      <a:pt x="9" y="9"/>
                    </a:lnTo>
                    <a:lnTo>
                      <a:pt x="16" y="6"/>
                    </a:lnTo>
                    <a:lnTo>
                      <a:pt x="23" y="5"/>
                    </a:lnTo>
                    <a:lnTo>
                      <a:pt x="30" y="4"/>
                    </a:lnTo>
                    <a:lnTo>
                      <a:pt x="39" y="4"/>
                    </a:lnTo>
                    <a:lnTo>
                      <a:pt x="42" y="4"/>
                    </a:lnTo>
                    <a:lnTo>
                      <a:pt x="44" y="1"/>
                    </a:lnTo>
                    <a:lnTo>
                      <a:pt x="39" y="0"/>
                    </a:lnTo>
                    <a:lnTo>
                      <a:pt x="30" y="1"/>
                    </a:lnTo>
                    <a:lnTo>
                      <a:pt x="23" y="1"/>
                    </a:lnTo>
                    <a:lnTo>
                      <a:pt x="15" y="3"/>
                    </a:lnTo>
                    <a:lnTo>
                      <a:pt x="8" y="5"/>
                    </a:lnTo>
                    <a:lnTo>
                      <a:pt x="0" y="9"/>
                    </a:lnTo>
                    <a:lnTo>
                      <a:pt x="2" y="12"/>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488" name="Freeform 62"/>
              <p:cNvSpPr>
                <a:spLocks noChangeArrowheads="1"/>
              </p:cNvSpPr>
              <p:nvPr/>
            </p:nvSpPr>
            <p:spPr bwMode="auto">
              <a:xfrm>
                <a:off x="4191" y="1524"/>
                <a:ext cx="1" cy="1"/>
              </a:xfrm>
              <a:custGeom>
                <a:avLst/>
                <a:gdLst>
                  <a:gd name="T0" fmla="*/ 0 w 4"/>
                  <a:gd name="T1" fmla="*/ 0 h 3"/>
                  <a:gd name="T2" fmla="*/ 0 w 4"/>
                  <a:gd name="T3" fmla="*/ 0 h 3"/>
                  <a:gd name="T4" fmla="*/ 0 w 4"/>
                  <a:gd name="T5" fmla="*/ 0 h 3"/>
                  <a:gd name="T6" fmla="*/ 0 w 4"/>
                  <a:gd name="T7" fmla="*/ 0 h 3"/>
                  <a:gd name="T8" fmla="*/ 0 w 4"/>
                  <a:gd name="T9" fmla="*/ 0 h 3"/>
                  <a:gd name="T10" fmla="*/ 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2" y="0"/>
                    </a:moveTo>
                    <a:lnTo>
                      <a:pt x="0" y="1"/>
                    </a:lnTo>
                    <a:lnTo>
                      <a:pt x="0" y="2"/>
                    </a:lnTo>
                    <a:lnTo>
                      <a:pt x="2" y="3"/>
                    </a:lnTo>
                    <a:lnTo>
                      <a:pt x="4" y="3"/>
                    </a:lnTo>
                    <a:lnTo>
                      <a:pt x="2" y="0"/>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489" name="Freeform 63"/>
              <p:cNvSpPr>
                <a:spLocks noChangeArrowheads="1"/>
              </p:cNvSpPr>
              <p:nvPr/>
            </p:nvSpPr>
            <p:spPr bwMode="auto">
              <a:xfrm>
                <a:off x="4190" y="1524"/>
                <a:ext cx="1" cy="1"/>
              </a:xfrm>
              <a:custGeom>
                <a:avLst/>
                <a:gdLst>
                  <a:gd name="T0" fmla="*/ 1 w 2"/>
                  <a:gd name="T1" fmla="*/ 0 h 3"/>
                  <a:gd name="T2" fmla="*/ 1 w 2"/>
                  <a:gd name="T3" fmla="*/ 0 h 3"/>
                  <a:gd name="T4" fmla="*/ 1 w 2"/>
                  <a:gd name="T5" fmla="*/ 0 h 3"/>
                  <a:gd name="T6" fmla="*/ 1 w 2"/>
                  <a:gd name="T7" fmla="*/ 0 h 3"/>
                  <a:gd name="T8" fmla="*/ 0 w 2"/>
                  <a:gd name="T9" fmla="*/ 0 h 3"/>
                  <a:gd name="T10" fmla="*/ 1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1" y="3"/>
                    </a:moveTo>
                    <a:lnTo>
                      <a:pt x="2" y="2"/>
                    </a:lnTo>
                    <a:lnTo>
                      <a:pt x="2" y="1"/>
                    </a:lnTo>
                    <a:lnTo>
                      <a:pt x="1" y="0"/>
                    </a:lnTo>
                    <a:lnTo>
                      <a:pt x="0" y="0"/>
                    </a:lnTo>
                    <a:lnTo>
                      <a:pt x="1" y="3"/>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490" name="Freeform 64"/>
              <p:cNvSpPr>
                <a:spLocks noChangeArrowheads="1"/>
              </p:cNvSpPr>
              <p:nvPr/>
            </p:nvSpPr>
            <p:spPr bwMode="auto">
              <a:xfrm>
                <a:off x="4180" y="1524"/>
                <a:ext cx="10" cy="15"/>
              </a:xfrm>
              <a:custGeom>
                <a:avLst/>
                <a:gdLst>
                  <a:gd name="T0" fmla="*/ 0 w 34"/>
                  <a:gd name="T1" fmla="*/ 0 h 38"/>
                  <a:gd name="T2" fmla="*/ 0 w 34"/>
                  <a:gd name="T3" fmla="*/ 0 h 38"/>
                  <a:gd name="T4" fmla="*/ 0 w 34"/>
                  <a:gd name="T5" fmla="*/ 0 h 38"/>
                  <a:gd name="T6" fmla="*/ 0 w 34"/>
                  <a:gd name="T7" fmla="*/ 0 h 38"/>
                  <a:gd name="T8" fmla="*/ 0 w 34"/>
                  <a:gd name="T9" fmla="*/ 0 h 38"/>
                  <a:gd name="T10" fmla="*/ 0 w 34"/>
                  <a:gd name="T11" fmla="*/ 0 h 38"/>
                  <a:gd name="T12" fmla="*/ 0 w 34"/>
                  <a:gd name="T13" fmla="*/ 0 h 38"/>
                  <a:gd name="T14" fmla="*/ 0 w 34"/>
                  <a:gd name="T15" fmla="*/ 0 h 38"/>
                  <a:gd name="T16" fmla="*/ 0 w 34"/>
                  <a:gd name="T17" fmla="*/ 0 h 38"/>
                  <a:gd name="T18" fmla="*/ 0 w 34"/>
                  <a:gd name="T19" fmla="*/ 0 h 38"/>
                  <a:gd name="T20" fmla="*/ 0 w 34"/>
                  <a:gd name="T21" fmla="*/ 0 h 38"/>
                  <a:gd name="T22" fmla="*/ 0 w 34"/>
                  <a:gd name="T23" fmla="*/ 0 h 38"/>
                  <a:gd name="T24" fmla="*/ 0 w 34"/>
                  <a:gd name="T25" fmla="*/ 0 h 38"/>
                  <a:gd name="T26" fmla="*/ 0 w 34"/>
                  <a:gd name="T27" fmla="*/ 0 h 38"/>
                  <a:gd name="T28" fmla="*/ 0 w 34"/>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38"/>
                  <a:gd name="T47" fmla="*/ 34 w 34"/>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38">
                    <a:moveTo>
                      <a:pt x="3" y="38"/>
                    </a:moveTo>
                    <a:lnTo>
                      <a:pt x="9" y="29"/>
                    </a:lnTo>
                    <a:lnTo>
                      <a:pt x="15" y="22"/>
                    </a:lnTo>
                    <a:lnTo>
                      <a:pt x="19" y="15"/>
                    </a:lnTo>
                    <a:lnTo>
                      <a:pt x="24" y="11"/>
                    </a:lnTo>
                    <a:lnTo>
                      <a:pt x="32" y="5"/>
                    </a:lnTo>
                    <a:lnTo>
                      <a:pt x="34" y="3"/>
                    </a:lnTo>
                    <a:lnTo>
                      <a:pt x="33" y="0"/>
                    </a:lnTo>
                    <a:lnTo>
                      <a:pt x="30" y="2"/>
                    </a:lnTo>
                    <a:lnTo>
                      <a:pt x="22" y="8"/>
                    </a:lnTo>
                    <a:lnTo>
                      <a:pt x="17" y="13"/>
                    </a:lnTo>
                    <a:lnTo>
                      <a:pt x="11" y="19"/>
                    </a:lnTo>
                    <a:lnTo>
                      <a:pt x="5" y="28"/>
                    </a:lnTo>
                    <a:lnTo>
                      <a:pt x="0" y="36"/>
                    </a:lnTo>
                    <a:lnTo>
                      <a:pt x="3" y="38"/>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491" name="Freeform 65"/>
              <p:cNvSpPr>
                <a:spLocks noChangeArrowheads="1"/>
              </p:cNvSpPr>
              <p:nvPr/>
            </p:nvSpPr>
            <p:spPr bwMode="auto">
              <a:xfrm>
                <a:off x="4180" y="1537"/>
                <a:ext cx="1" cy="1"/>
              </a:xfrm>
              <a:custGeom>
                <a:avLst/>
                <a:gdLst>
                  <a:gd name="T0" fmla="*/ 0 w 3"/>
                  <a:gd name="T1" fmla="*/ 0 h 2"/>
                  <a:gd name="T2" fmla="*/ 0 w 3"/>
                  <a:gd name="T3" fmla="*/ 1 h 2"/>
                  <a:gd name="T4" fmla="*/ 0 w 3"/>
                  <a:gd name="T5" fmla="*/ 1 h 2"/>
                  <a:gd name="T6" fmla="*/ 0 w 3"/>
                  <a:gd name="T7" fmla="*/ 1 h 2"/>
                  <a:gd name="T8" fmla="*/ 0 w 3"/>
                  <a:gd name="T9" fmla="*/ 1 h 2"/>
                  <a:gd name="T10" fmla="*/ 0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0" y="0"/>
                    </a:moveTo>
                    <a:lnTo>
                      <a:pt x="0" y="1"/>
                    </a:lnTo>
                    <a:lnTo>
                      <a:pt x="1" y="2"/>
                    </a:lnTo>
                    <a:lnTo>
                      <a:pt x="2" y="2"/>
                    </a:lnTo>
                    <a:lnTo>
                      <a:pt x="3" y="2"/>
                    </a:lnTo>
                    <a:lnTo>
                      <a:pt x="0" y="0"/>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492" name="Freeform 66"/>
              <p:cNvSpPr>
                <a:spLocks noChangeArrowheads="1"/>
              </p:cNvSpPr>
              <p:nvPr/>
            </p:nvSpPr>
            <p:spPr bwMode="auto">
              <a:xfrm>
                <a:off x="4179" y="1539"/>
                <a:ext cx="1" cy="1"/>
              </a:xfrm>
              <a:custGeom>
                <a:avLst/>
                <a:gdLst>
                  <a:gd name="T0" fmla="*/ 0 w 4"/>
                  <a:gd name="T1" fmla="*/ 0 h 3"/>
                  <a:gd name="T2" fmla="*/ 0 w 4"/>
                  <a:gd name="T3" fmla="*/ 0 h 3"/>
                  <a:gd name="T4" fmla="*/ 0 w 4"/>
                  <a:gd name="T5" fmla="*/ 0 h 3"/>
                  <a:gd name="T6" fmla="*/ 0 w 4"/>
                  <a:gd name="T7" fmla="*/ 0 h 3"/>
                  <a:gd name="T8" fmla="*/ 0 w 4"/>
                  <a:gd name="T9" fmla="*/ 0 h 3"/>
                  <a:gd name="T10" fmla="*/ 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3"/>
                    </a:moveTo>
                    <a:lnTo>
                      <a:pt x="4" y="0"/>
                    </a:lnTo>
                    <a:lnTo>
                      <a:pt x="2" y="0"/>
                    </a:lnTo>
                    <a:lnTo>
                      <a:pt x="0" y="0"/>
                    </a:lnTo>
                    <a:lnTo>
                      <a:pt x="0" y="1"/>
                    </a:lnTo>
                    <a:lnTo>
                      <a:pt x="4" y="3"/>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493" name="Freeform 67"/>
              <p:cNvSpPr>
                <a:spLocks noChangeArrowheads="1"/>
              </p:cNvSpPr>
              <p:nvPr/>
            </p:nvSpPr>
            <p:spPr bwMode="auto">
              <a:xfrm>
                <a:off x="4176" y="1540"/>
                <a:ext cx="4" cy="15"/>
              </a:xfrm>
              <a:custGeom>
                <a:avLst/>
                <a:gdLst>
                  <a:gd name="T0" fmla="*/ 0 w 13"/>
                  <a:gd name="T1" fmla="*/ 0 h 43"/>
                  <a:gd name="T2" fmla="*/ 0 w 13"/>
                  <a:gd name="T3" fmla="*/ 0 h 43"/>
                  <a:gd name="T4" fmla="*/ 0 w 13"/>
                  <a:gd name="T5" fmla="*/ 0 h 43"/>
                  <a:gd name="T6" fmla="*/ 0 w 13"/>
                  <a:gd name="T7" fmla="*/ 0 h 43"/>
                  <a:gd name="T8" fmla="*/ 0 w 13"/>
                  <a:gd name="T9" fmla="*/ 0 h 43"/>
                  <a:gd name="T10" fmla="*/ 0 w 13"/>
                  <a:gd name="T11" fmla="*/ 0 h 43"/>
                  <a:gd name="T12" fmla="*/ 0 w 13"/>
                  <a:gd name="T13" fmla="*/ 0 h 43"/>
                  <a:gd name="T14" fmla="*/ 0 w 13"/>
                  <a:gd name="T15" fmla="*/ 0 h 43"/>
                  <a:gd name="T16" fmla="*/ 0 w 13"/>
                  <a:gd name="T17" fmla="*/ 0 h 43"/>
                  <a:gd name="T18" fmla="*/ 0 w 13"/>
                  <a:gd name="T19" fmla="*/ 0 h 43"/>
                  <a:gd name="T20" fmla="*/ 0 w 13"/>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43"/>
                  <a:gd name="T35" fmla="*/ 13 w 13"/>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43">
                    <a:moveTo>
                      <a:pt x="3" y="43"/>
                    </a:moveTo>
                    <a:lnTo>
                      <a:pt x="4" y="32"/>
                    </a:lnTo>
                    <a:lnTo>
                      <a:pt x="8" y="18"/>
                    </a:lnTo>
                    <a:lnTo>
                      <a:pt x="11" y="7"/>
                    </a:lnTo>
                    <a:lnTo>
                      <a:pt x="13" y="2"/>
                    </a:lnTo>
                    <a:lnTo>
                      <a:pt x="9" y="0"/>
                    </a:lnTo>
                    <a:lnTo>
                      <a:pt x="7" y="6"/>
                    </a:lnTo>
                    <a:lnTo>
                      <a:pt x="4" y="17"/>
                    </a:lnTo>
                    <a:lnTo>
                      <a:pt x="1" y="32"/>
                    </a:lnTo>
                    <a:lnTo>
                      <a:pt x="0" y="43"/>
                    </a:lnTo>
                    <a:lnTo>
                      <a:pt x="3" y="43"/>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494" name="Freeform 68"/>
              <p:cNvSpPr>
                <a:spLocks noChangeArrowheads="1"/>
              </p:cNvSpPr>
              <p:nvPr/>
            </p:nvSpPr>
            <p:spPr bwMode="auto">
              <a:xfrm>
                <a:off x="4175" y="1558"/>
                <a:ext cx="2" cy="1"/>
              </a:xfrm>
              <a:custGeom>
                <a:avLst/>
                <a:gdLst>
                  <a:gd name="T0" fmla="*/ 1 w 4"/>
                  <a:gd name="T1" fmla="*/ 1 h 1"/>
                  <a:gd name="T2" fmla="*/ 1 w 4"/>
                  <a:gd name="T3" fmla="*/ 0 h 1"/>
                  <a:gd name="T4" fmla="*/ 1 w 4"/>
                  <a:gd name="T5" fmla="*/ 0 h 1"/>
                  <a:gd name="T6" fmla="*/ 1 w 4"/>
                  <a:gd name="T7" fmla="*/ 0 h 1"/>
                  <a:gd name="T8" fmla="*/ 0 w 4"/>
                  <a:gd name="T9" fmla="*/ 1 h 1"/>
                  <a:gd name="T10" fmla="*/ 1 w 4"/>
                  <a:gd name="T11" fmla="*/ 1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4" y="1"/>
                    </a:moveTo>
                    <a:lnTo>
                      <a:pt x="3" y="0"/>
                    </a:lnTo>
                    <a:lnTo>
                      <a:pt x="2" y="0"/>
                    </a:lnTo>
                    <a:lnTo>
                      <a:pt x="1" y="0"/>
                    </a:lnTo>
                    <a:lnTo>
                      <a:pt x="0" y="1"/>
                    </a:lnTo>
                    <a:lnTo>
                      <a:pt x="4" y="1"/>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495" name="Freeform 69"/>
              <p:cNvSpPr>
                <a:spLocks noChangeArrowheads="1"/>
              </p:cNvSpPr>
              <p:nvPr/>
            </p:nvSpPr>
            <p:spPr bwMode="auto">
              <a:xfrm>
                <a:off x="4175" y="1558"/>
                <a:ext cx="3" cy="10"/>
              </a:xfrm>
              <a:custGeom>
                <a:avLst/>
                <a:gdLst>
                  <a:gd name="T0" fmla="*/ 0 w 8"/>
                  <a:gd name="T1" fmla="*/ 0 h 27"/>
                  <a:gd name="T2" fmla="*/ 0 w 8"/>
                  <a:gd name="T3" fmla="*/ 0 h 27"/>
                  <a:gd name="T4" fmla="*/ 0 w 8"/>
                  <a:gd name="T5" fmla="*/ 0 h 27"/>
                  <a:gd name="T6" fmla="*/ 0 w 8"/>
                  <a:gd name="T7" fmla="*/ 0 h 27"/>
                  <a:gd name="T8" fmla="*/ 0 w 8"/>
                  <a:gd name="T9" fmla="*/ 0 h 27"/>
                  <a:gd name="T10" fmla="*/ 0 w 8"/>
                  <a:gd name="T11" fmla="*/ 0 h 27"/>
                  <a:gd name="T12" fmla="*/ 0 w 8"/>
                  <a:gd name="T13" fmla="*/ 0 h 27"/>
                  <a:gd name="T14" fmla="*/ 0 w 8"/>
                  <a:gd name="T15" fmla="*/ 0 h 27"/>
                  <a:gd name="T16" fmla="*/ 0 w 8"/>
                  <a:gd name="T17" fmla="*/ 0 h 27"/>
                  <a:gd name="T18" fmla="*/ 0 w 8"/>
                  <a:gd name="T19" fmla="*/ 0 h 27"/>
                  <a:gd name="T20" fmla="*/ 0 w 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27"/>
                  <a:gd name="T35" fmla="*/ 8 w 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27">
                    <a:moveTo>
                      <a:pt x="8" y="24"/>
                    </a:moveTo>
                    <a:lnTo>
                      <a:pt x="7" y="19"/>
                    </a:lnTo>
                    <a:lnTo>
                      <a:pt x="4" y="11"/>
                    </a:lnTo>
                    <a:lnTo>
                      <a:pt x="4" y="4"/>
                    </a:lnTo>
                    <a:lnTo>
                      <a:pt x="4" y="0"/>
                    </a:lnTo>
                    <a:lnTo>
                      <a:pt x="0" y="0"/>
                    </a:lnTo>
                    <a:lnTo>
                      <a:pt x="1" y="4"/>
                    </a:lnTo>
                    <a:lnTo>
                      <a:pt x="1" y="11"/>
                    </a:lnTo>
                    <a:lnTo>
                      <a:pt x="2" y="20"/>
                    </a:lnTo>
                    <a:lnTo>
                      <a:pt x="5" y="27"/>
                    </a:lnTo>
                    <a:lnTo>
                      <a:pt x="8" y="24"/>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496" name="Freeform 70"/>
              <p:cNvSpPr>
                <a:spLocks noChangeArrowheads="1"/>
              </p:cNvSpPr>
              <p:nvPr/>
            </p:nvSpPr>
            <p:spPr bwMode="auto">
              <a:xfrm>
                <a:off x="4177" y="1567"/>
                <a:ext cx="1" cy="1"/>
              </a:xfrm>
              <a:custGeom>
                <a:avLst/>
                <a:gdLst>
                  <a:gd name="T0" fmla="*/ 0 w 4"/>
                  <a:gd name="T1" fmla="*/ 0 h 3"/>
                  <a:gd name="T2" fmla="*/ 0 w 4"/>
                  <a:gd name="T3" fmla="*/ 0 h 3"/>
                  <a:gd name="T4" fmla="*/ 0 w 4"/>
                  <a:gd name="T5" fmla="*/ 0 h 3"/>
                  <a:gd name="T6" fmla="*/ 0 w 4"/>
                  <a:gd name="T7" fmla="*/ 0 h 3"/>
                  <a:gd name="T8" fmla="*/ 0 w 4"/>
                  <a:gd name="T9" fmla="*/ 0 h 3"/>
                  <a:gd name="T10" fmla="*/ 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3"/>
                    </a:moveTo>
                    <a:lnTo>
                      <a:pt x="2" y="3"/>
                    </a:lnTo>
                    <a:lnTo>
                      <a:pt x="3" y="3"/>
                    </a:lnTo>
                    <a:lnTo>
                      <a:pt x="4" y="2"/>
                    </a:lnTo>
                    <a:lnTo>
                      <a:pt x="3" y="0"/>
                    </a:lnTo>
                    <a:lnTo>
                      <a:pt x="0" y="3"/>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497" name="Freeform 71"/>
              <p:cNvSpPr>
                <a:spLocks noChangeArrowheads="1"/>
              </p:cNvSpPr>
              <p:nvPr/>
            </p:nvSpPr>
            <p:spPr bwMode="auto">
              <a:xfrm>
                <a:off x="4178" y="1568"/>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2" y="0"/>
                    </a:lnTo>
                    <a:lnTo>
                      <a:pt x="0" y="0"/>
                    </a:lnTo>
                    <a:lnTo>
                      <a:pt x="0" y="1"/>
                    </a:lnTo>
                    <a:lnTo>
                      <a:pt x="0" y="3"/>
                    </a:lnTo>
                    <a:lnTo>
                      <a:pt x="3" y="1"/>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498" name="Freeform 72"/>
              <p:cNvSpPr>
                <a:spLocks noChangeArrowheads="1"/>
              </p:cNvSpPr>
              <p:nvPr/>
            </p:nvSpPr>
            <p:spPr bwMode="auto">
              <a:xfrm>
                <a:off x="4178" y="1568"/>
                <a:ext cx="5" cy="3"/>
              </a:xfrm>
              <a:custGeom>
                <a:avLst/>
                <a:gdLst>
                  <a:gd name="T0" fmla="*/ 0 w 17"/>
                  <a:gd name="T1" fmla="*/ 0 h 10"/>
                  <a:gd name="T2" fmla="*/ 0 w 17"/>
                  <a:gd name="T3" fmla="*/ 0 h 10"/>
                  <a:gd name="T4" fmla="*/ 0 w 17"/>
                  <a:gd name="T5" fmla="*/ 0 h 10"/>
                  <a:gd name="T6" fmla="*/ 0 w 17"/>
                  <a:gd name="T7" fmla="*/ 0 h 10"/>
                  <a:gd name="T8" fmla="*/ 0 w 17"/>
                  <a:gd name="T9" fmla="*/ 0 h 10"/>
                  <a:gd name="T10" fmla="*/ 0 w 17"/>
                  <a:gd name="T11" fmla="*/ 0 h 10"/>
                  <a:gd name="T12" fmla="*/ 0 w 17"/>
                  <a:gd name="T13" fmla="*/ 0 h 10"/>
                  <a:gd name="T14" fmla="*/ 0 w 17"/>
                  <a:gd name="T15" fmla="*/ 0 h 10"/>
                  <a:gd name="T16" fmla="*/ 0 w 17"/>
                  <a:gd name="T17" fmla="*/ 0 h 10"/>
                  <a:gd name="T18" fmla="*/ 0 w 17"/>
                  <a:gd name="T19" fmla="*/ 0 h 10"/>
                  <a:gd name="T20" fmla="*/ 0 w 17"/>
                  <a:gd name="T21" fmla="*/ 0 h 10"/>
                  <a:gd name="T22" fmla="*/ 0 w 17"/>
                  <a:gd name="T23" fmla="*/ 0 h 10"/>
                  <a:gd name="T24" fmla="*/ 0 w 17"/>
                  <a:gd name="T25" fmla="*/ 0 h 10"/>
                  <a:gd name="T26" fmla="*/ 0 w 17"/>
                  <a:gd name="T27" fmla="*/ 0 h 10"/>
                  <a:gd name="T28" fmla="*/ 0 w 17"/>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0"/>
                  <a:gd name="T47" fmla="*/ 17 w 17"/>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0">
                    <a:moveTo>
                      <a:pt x="17" y="7"/>
                    </a:moveTo>
                    <a:lnTo>
                      <a:pt x="14" y="7"/>
                    </a:lnTo>
                    <a:lnTo>
                      <a:pt x="10" y="6"/>
                    </a:lnTo>
                    <a:lnTo>
                      <a:pt x="8" y="5"/>
                    </a:lnTo>
                    <a:lnTo>
                      <a:pt x="5" y="4"/>
                    </a:lnTo>
                    <a:lnTo>
                      <a:pt x="3" y="1"/>
                    </a:lnTo>
                    <a:lnTo>
                      <a:pt x="3" y="0"/>
                    </a:lnTo>
                    <a:lnTo>
                      <a:pt x="0" y="2"/>
                    </a:lnTo>
                    <a:lnTo>
                      <a:pt x="1" y="3"/>
                    </a:lnTo>
                    <a:lnTo>
                      <a:pt x="3" y="6"/>
                    </a:lnTo>
                    <a:lnTo>
                      <a:pt x="5" y="8"/>
                    </a:lnTo>
                    <a:lnTo>
                      <a:pt x="9" y="9"/>
                    </a:lnTo>
                    <a:lnTo>
                      <a:pt x="12" y="10"/>
                    </a:lnTo>
                    <a:lnTo>
                      <a:pt x="17" y="10"/>
                    </a:lnTo>
                    <a:lnTo>
                      <a:pt x="17" y="7"/>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499" name="Freeform 73"/>
              <p:cNvSpPr>
                <a:spLocks noChangeArrowheads="1"/>
              </p:cNvSpPr>
              <p:nvPr/>
            </p:nvSpPr>
            <p:spPr bwMode="auto">
              <a:xfrm>
                <a:off x="4182" y="1570"/>
                <a:ext cx="1" cy="1"/>
              </a:xfrm>
              <a:custGeom>
                <a:avLst/>
                <a:gdLst>
                  <a:gd name="T0" fmla="*/ 0 w 1"/>
                  <a:gd name="T1" fmla="*/ 0 h 3"/>
                  <a:gd name="T2" fmla="*/ 1 w 1"/>
                  <a:gd name="T3" fmla="*/ 0 h 3"/>
                  <a:gd name="T4" fmla="*/ 1 w 1"/>
                  <a:gd name="T5" fmla="*/ 0 h 3"/>
                  <a:gd name="T6" fmla="*/ 1 w 1"/>
                  <a:gd name="T7" fmla="*/ 0 h 3"/>
                  <a:gd name="T8" fmla="*/ 0 w 1"/>
                  <a:gd name="T9" fmla="*/ 0 h 3"/>
                  <a:gd name="T10" fmla="*/ 0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3"/>
                    </a:moveTo>
                    <a:lnTo>
                      <a:pt x="1" y="2"/>
                    </a:lnTo>
                    <a:lnTo>
                      <a:pt x="1" y="1"/>
                    </a:lnTo>
                    <a:lnTo>
                      <a:pt x="1" y="0"/>
                    </a:lnTo>
                    <a:lnTo>
                      <a:pt x="0" y="0"/>
                    </a:lnTo>
                    <a:lnTo>
                      <a:pt x="0" y="3"/>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00" name="Freeform 74"/>
              <p:cNvSpPr>
                <a:spLocks noChangeArrowheads="1"/>
              </p:cNvSpPr>
              <p:nvPr/>
            </p:nvSpPr>
            <p:spPr bwMode="auto">
              <a:xfrm>
                <a:off x="4183" y="1570"/>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1" y="0"/>
                    </a:moveTo>
                    <a:lnTo>
                      <a:pt x="0" y="1"/>
                    </a:lnTo>
                    <a:lnTo>
                      <a:pt x="0" y="2"/>
                    </a:lnTo>
                    <a:lnTo>
                      <a:pt x="1" y="3"/>
                    </a:lnTo>
                    <a:lnTo>
                      <a:pt x="3" y="3"/>
                    </a:lnTo>
                    <a:lnTo>
                      <a:pt x="1" y="0"/>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01" name="Freeform 75"/>
              <p:cNvSpPr>
                <a:spLocks noChangeArrowheads="1"/>
              </p:cNvSpPr>
              <p:nvPr/>
            </p:nvSpPr>
            <p:spPr bwMode="auto">
              <a:xfrm>
                <a:off x="4183" y="1569"/>
                <a:ext cx="5" cy="2"/>
              </a:xfrm>
              <a:custGeom>
                <a:avLst/>
                <a:gdLst>
                  <a:gd name="T0" fmla="*/ 0 w 14"/>
                  <a:gd name="T1" fmla="*/ 0 h 6"/>
                  <a:gd name="T2" fmla="*/ 0 w 14"/>
                  <a:gd name="T3" fmla="*/ 0 h 6"/>
                  <a:gd name="T4" fmla="*/ 0 w 14"/>
                  <a:gd name="T5" fmla="*/ 0 h 6"/>
                  <a:gd name="T6" fmla="*/ 0 w 14"/>
                  <a:gd name="T7" fmla="*/ 0 h 6"/>
                  <a:gd name="T8" fmla="*/ 0 w 14"/>
                  <a:gd name="T9" fmla="*/ 0 h 6"/>
                  <a:gd name="T10" fmla="*/ 0 w 14"/>
                  <a:gd name="T11" fmla="*/ 0 h 6"/>
                  <a:gd name="T12" fmla="*/ 0 w 14"/>
                  <a:gd name="T13" fmla="*/ 0 h 6"/>
                  <a:gd name="T14" fmla="*/ 0 60000 65536"/>
                  <a:gd name="T15" fmla="*/ 0 60000 65536"/>
                  <a:gd name="T16" fmla="*/ 0 60000 65536"/>
                  <a:gd name="T17" fmla="*/ 0 60000 65536"/>
                  <a:gd name="T18" fmla="*/ 0 60000 65536"/>
                  <a:gd name="T19" fmla="*/ 0 60000 65536"/>
                  <a:gd name="T20" fmla="*/ 0 60000 65536"/>
                  <a:gd name="T21" fmla="*/ 0 w 14"/>
                  <a:gd name="T22" fmla="*/ 0 h 6"/>
                  <a:gd name="T23" fmla="*/ 14 w 1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6">
                    <a:moveTo>
                      <a:pt x="12" y="0"/>
                    </a:moveTo>
                    <a:lnTo>
                      <a:pt x="6" y="2"/>
                    </a:lnTo>
                    <a:lnTo>
                      <a:pt x="0" y="3"/>
                    </a:lnTo>
                    <a:lnTo>
                      <a:pt x="2" y="6"/>
                    </a:lnTo>
                    <a:lnTo>
                      <a:pt x="7" y="5"/>
                    </a:lnTo>
                    <a:lnTo>
                      <a:pt x="14" y="3"/>
                    </a:lnTo>
                    <a:lnTo>
                      <a:pt x="12" y="0"/>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02" name="Freeform 76"/>
              <p:cNvSpPr>
                <a:spLocks noChangeArrowheads="1"/>
              </p:cNvSpPr>
              <p:nvPr/>
            </p:nvSpPr>
            <p:spPr bwMode="auto">
              <a:xfrm>
                <a:off x="4187" y="1569"/>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3"/>
                    </a:moveTo>
                    <a:lnTo>
                      <a:pt x="3" y="1"/>
                    </a:lnTo>
                    <a:lnTo>
                      <a:pt x="2" y="0"/>
                    </a:lnTo>
                    <a:lnTo>
                      <a:pt x="1" y="0"/>
                    </a:lnTo>
                    <a:lnTo>
                      <a:pt x="0" y="0"/>
                    </a:lnTo>
                    <a:lnTo>
                      <a:pt x="2" y="3"/>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03" name="Freeform 77"/>
              <p:cNvSpPr>
                <a:spLocks noChangeArrowheads="1"/>
              </p:cNvSpPr>
              <p:nvPr/>
            </p:nvSpPr>
            <p:spPr bwMode="auto">
              <a:xfrm>
                <a:off x="4188" y="1569"/>
                <a:ext cx="1" cy="1"/>
              </a:xfrm>
              <a:custGeom>
                <a:avLst/>
                <a:gdLst>
                  <a:gd name="T0" fmla="*/ 0 w 4"/>
                  <a:gd name="T1" fmla="*/ 0 h 2"/>
                  <a:gd name="T2" fmla="*/ 0 w 4"/>
                  <a:gd name="T3" fmla="*/ 1 h 2"/>
                  <a:gd name="T4" fmla="*/ 0 w 4"/>
                  <a:gd name="T5" fmla="*/ 1 h 2"/>
                  <a:gd name="T6" fmla="*/ 0 w 4"/>
                  <a:gd name="T7" fmla="*/ 1 h 2"/>
                  <a:gd name="T8" fmla="*/ 0 w 4"/>
                  <a:gd name="T9" fmla="*/ 1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0" y="1"/>
                    </a:lnTo>
                    <a:lnTo>
                      <a:pt x="1" y="2"/>
                    </a:lnTo>
                    <a:lnTo>
                      <a:pt x="2" y="2"/>
                    </a:lnTo>
                    <a:lnTo>
                      <a:pt x="4" y="1"/>
                    </a:lnTo>
                    <a:lnTo>
                      <a:pt x="0" y="0"/>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04" name="Freeform 78"/>
              <p:cNvSpPr>
                <a:spLocks noChangeArrowheads="1"/>
              </p:cNvSpPr>
              <p:nvPr/>
            </p:nvSpPr>
            <p:spPr bwMode="auto">
              <a:xfrm>
                <a:off x="4188" y="1564"/>
                <a:ext cx="3" cy="4"/>
              </a:xfrm>
              <a:custGeom>
                <a:avLst/>
                <a:gdLst>
                  <a:gd name="T0" fmla="*/ 0 w 9"/>
                  <a:gd name="T1" fmla="*/ 0 h 12"/>
                  <a:gd name="T2" fmla="*/ 0 w 9"/>
                  <a:gd name="T3" fmla="*/ 0 h 12"/>
                  <a:gd name="T4" fmla="*/ 0 w 9"/>
                  <a:gd name="T5" fmla="*/ 0 h 12"/>
                  <a:gd name="T6" fmla="*/ 0 w 9"/>
                  <a:gd name="T7" fmla="*/ 0 h 12"/>
                  <a:gd name="T8" fmla="*/ 0 w 9"/>
                  <a:gd name="T9" fmla="*/ 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6" y="0"/>
                    </a:moveTo>
                    <a:lnTo>
                      <a:pt x="0" y="11"/>
                    </a:lnTo>
                    <a:lnTo>
                      <a:pt x="4" y="12"/>
                    </a:lnTo>
                    <a:lnTo>
                      <a:pt x="9" y="1"/>
                    </a:lnTo>
                    <a:lnTo>
                      <a:pt x="6" y="0"/>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05" name="Freeform 79"/>
              <p:cNvSpPr>
                <a:spLocks noChangeArrowheads="1"/>
              </p:cNvSpPr>
              <p:nvPr/>
            </p:nvSpPr>
            <p:spPr bwMode="auto">
              <a:xfrm>
                <a:off x="4190" y="1564"/>
                <a:ext cx="1" cy="1"/>
              </a:xfrm>
              <a:custGeom>
                <a:avLst/>
                <a:gdLst>
                  <a:gd name="T0" fmla="*/ 0 w 3"/>
                  <a:gd name="T1" fmla="*/ 1 h 2"/>
                  <a:gd name="T2" fmla="*/ 0 w 3"/>
                  <a:gd name="T3" fmla="*/ 1 h 2"/>
                  <a:gd name="T4" fmla="*/ 0 w 3"/>
                  <a:gd name="T5" fmla="*/ 0 h 2"/>
                  <a:gd name="T6" fmla="*/ 0 w 3"/>
                  <a:gd name="T7" fmla="*/ 0 h 2"/>
                  <a:gd name="T8" fmla="*/ 0 w 3"/>
                  <a:gd name="T9" fmla="*/ 1 h 2"/>
                  <a:gd name="T10" fmla="*/ 0 w 3"/>
                  <a:gd name="T11" fmla="*/ 1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1"/>
                    </a:lnTo>
                    <a:lnTo>
                      <a:pt x="2" y="0"/>
                    </a:lnTo>
                    <a:lnTo>
                      <a:pt x="1" y="0"/>
                    </a:lnTo>
                    <a:lnTo>
                      <a:pt x="0" y="1"/>
                    </a:lnTo>
                    <a:lnTo>
                      <a:pt x="3" y="2"/>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06" name="Freeform 80"/>
              <p:cNvSpPr>
                <a:spLocks noChangeArrowheads="1"/>
              </p:cNvSpPr>
              <p:nvPr/>
            </p:nvSpPr>
            <p:spPr bwMode="auto">
              <a:xfrm>
                <a:off x="4333" y="1512"/>
                <a:ext cx="22" cy="16"/>
              </a:xfrm>
              <a:custGeom>
                <a:avLst/>
                <a:gdLst>
                  <a:gd name="T0" fmla="*/ 0 w 68"/>
                  <a:gd name="T1" fmla="*/ 0 h 45"/>
                  <a:gd name="T2" fmla="*/ 0 w 68"/>
                  <a:gd name="T3" fmla="*/ 0 h 45"/>
                  <a:gd name="T4" fmla="*/ 0 w 68"/>
                  <a:gd name="T5" fmla="*/ 0 h 45"/>
                  <a:gd name="T6" fmla="*/ 0 w 68"/>
                  <a:gd name="T7" fmla="*/ 0 h 45"/>
                  <a:gd name="T8" fmla="*/ 0 w 68"/>
                  <a:gd name="T9" fmla="*/ 0 h 45"/>
                  <a:gd name="T10" fmla="*/ 0 w 68"/>
                  <a:gd name="T11" fmla="*/ 0 h 45"/>
                  <a:gd name="T12" fmla="*/ 0 w 68"/>
                  <a:gd name="T13" fmla="*/ 0 h 45"/>
                  <a:gd name="T14" fmla="*/ 0 w 68"/>
                  <a:gd name="T15" fmla="*/ 0 h 45"/>
                  <a:gd name="T16" fmla="*/ 0 w 68"/>
                  <a:gd name="T17" fmla="*/ 0 h 45"/>
                  <a:gd name="T18" fmla="*/ 0 w 68"/>
                  <a:gd name="T19" fmla="*/ 0 h 45"/>
                  <a:gd name="T20" fmla="*/ 0 w 68"/>
                  <a:gd name="T21" fmla="*/ 0 h 45"/>
                  <a:gd name="T22" fmla="*/ 0 w 68"/>
                  <a:gd name="T23" fmla="*/ 0 h 45"/>
                  <a:gd name="T24" fmla="*/ 0 w 68"/>
                  <a:gd name="T25" fmla="*/ 0 h 45"/>
                  <a:gd name="T26" fmla="*/ 0 w 68"/>
                  <a:gd name="T27" fmla="*/ 0 h 45"/>
                  <a:gd name="T28" fmla="*/ 0 w 68"/>
                  <a:gd name="T29" fmla="*/ 0 h 45"/>
                  <a:gd name="T30" fmla="*/ 0 w 68"/>
                  <a:gd name="T31" fmla="*/ 0 h 45"/>
                  <a:gd name="T32" fmla="*/ 0 w 68"/>
                  <a:gd name="T33" fmla="*/ 0 h 45"/>
                  <a:gd name="T34" fmla="*/ 0 w 68"/>
                  <a:gd name="T35" fmla="*/ 0 h 45"/>
                  <a:gd name="T36" fmla="*/ 0 w 68"/>
                  <a:gd name="T37" fmla="*/ 0 h 45"/>
                  <a:gd name="T38" fmla="*/ 0 w 68"/>
                  <a:gd name="T39" fmla="*/ 0 h 45"/>
                  <a:gd name="T40" fmla="*/ 0 w 68"/>
                  <a:gd name="T41" fmla="*/ 0 h 45"/>
                  <a:gd name="T42" fmla="*/ 0 w 68"/>
                  <a:gd name="T43" fmla="*/ 0 h 45"/>
                  <a:gd name="T44" fmla="*/ 0 w 68"/>
                  <a:gd name="T45" fmla="*/ 0 h 45"/>
                  <a:gd name="T46" fmla="*/ 0 w 68"/>
                  <a:gd name="T47" fmla="*/ 0 h 45"/>
                  <a:gd name="T48" fmla="*/ 0 w 68"/>
                  <a:gd name="T49" fmla="*/ 0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45"/>
                  <a:gd name="T77" fmla="*/ 68 w 68"/>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45">
                    <a:moveTo>
                      <a:pt x="10" y="1"/>
                    </a:moveTo>
                    <a:lnTo>
                      <a:pt x="21" y="5"/>
                    </a:lnTo>
                    <a:lnTo>
                      <a:pt x="32" y="12"/>
                    </a:lnTo>
                    <a:lnTo>
                      <a:pt x="44" y="20"/>
                    </a:lnTo>
                    <a:lnTo>
                      <a:pt x="54" y="25"/>
                    </a:lnTo>
                    <a:lnTo>
                      <a:pt x="61" y="31"/>
                    </a:lnTo>
                    <a:lnTo>
                      <a:pt x="66" y="38"/>
                    </a:lnTo>
                    <a:lnTo>
                      <a:pt x="67" y="40"/>
                    </a:lnTo>
                    <a:lnTo>
                      <a:pt x="68" y="43"/>
                    </a:lnTo>
                    <a:lnTo>
                      <a:pt x="67" y="44"/>
                    </a:lnTo>
                    <a:lnTo>
                      <a:pt x="65" y="45"/>
                    </a:lnTo>
                    <a:lnTo>
                      <a:pt x="59" y="45"/>
                    </a:lnTo>
                    <a:lnTo>
                      <a:pt x="52" y="44"/>
                    </a:lnTo>
                    <a:lnTo>
                      <a:pt x="44" y="43"/>
                    </a:lnTo>
                    <a:lnTo>
                      <a:pt x="37" y="41"/>
                    </a:lnTo>
                    <a:lnTo>
                      <a:pt x="28" y="37"/>
                    </a:lnTo>
                    <a:lnTo>
                      <a:pt x="19" y="29"/>
                    </a:lnTo>
                    <a:lnTo>
                      <a:pt x="10" y="21"/>
                    </a:lnTo>
                    <a:lnTo>
                      <a:pt x="4" y="12"/>
                    </a:lnTo>
                    <a:lnTo>
                      <a:pt x="1" y="7"/>
                    </a:lnTo>
                    <a:lnTo>
                      <a:pt x="0" y="4"/>
                    </a:lnTo>
                    <a:lnTo>
                      <a:pt x="0" y="2"/>
                    </a:lnTo>
                    <a:lnTo>
                      <a:pt x="0" y="1"/>
                    </a:lnTo>
                    <a:lnTo>
                      <a:pt x="5" y="0"/>
                    </a:lnTo>
                    <a:lnTo>
                      <a:pt x="10" y="1"/>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07" name="Freeform 81"/>
              <p:cNvSpPr>
                <a:spLocks noChangeArrowheads="1"/>
              </p:cNvSpPr>
              <p:nvPr/>
            </p:nvSpPr>
            <p:spPr bwMode="auto">
              <a:xfrm>
                <a:off x="4352" y="1517"/>
                <a:ext cx="12" cy="10"/>
              </a:xfrm>
              <a:custGeom>
                <a:avLst/>
                <a:gdLst>
                  <a:gd name="T0" fmla="*/ 0 w 39"/>
                  <a:gd name="T1" fmla="*/ 0 h 28"/>
                  <a:gd name="T2" fmla="*/ 0 w 39"/>
                  <a:gd name="T3" fmla="*/ 0 h 28"/>
                  <a:gd name="T4" fmla="*/ 0 w 39"/>
                  <a:gd name="T5" fmla="*/ 0 h 28"/>
                  <a:gd name="T6" fmla="*/ 0 w 39"/>
                  <a:gd name="T7" fmla="*/ 0 h 28"/>
                  <a:gd name="T8" fmla="*/ 0 w 39"/>
                  <a:gd name="T9" fmla="*/ 0 h 28"/>
                  <a:gd name="T10" fmla="*/ 0 w 39"/>
                  <a:gd name="T11" fmla="*/ 0 h 28"/>
                  <a:gd name="T12" fmla="*/ 0 w 39"/>
                  <a:gd name="T13" fmla="*/ 0 h 28"/>
                  <a:gd name="T14" fmla="*/ 0 w 39"/>
                  <a:gd name="T15" fmla="*/ 0 h 28"/>
                  <a:gd name="T16" fmla="*/ 0 w 39"/>
                  <a:gd name="T17" fmla="*/ 0 h 28"/>
                  <a:gd name="T18" fmla="*/ 0 w 39"/>
                  <a:gd name="T19" fmla="*/ 0 h 28"/>
                  <a:gd name="T20" fmla="*/ 0 w 39"/>
                  <a:gd name="T21" fmla="*/ 0 h 28"/>
                  <a:gd name="T22" fmla="*/ 0 w 39"/>
                  <a:gd name="T23" fmla="*/ 0 h 28"/>
                  <a:gd name="T24" fmla="*/ 0 w 39"/>
                  <a:gd name="T25" fmla="*/ 0 h 28"/>
                  <a:gd name="T26" fmla="*/ 0 w 39"/>
                  <a:gd name="T27" fmla="*/ 0 h 28"/>
                  <a:gd name="T28" fmla="*/ 0 w 39"/>
                  <a:gd name="T29" fmla="*/ 0 h 28"/>
                  <a:gd name="T30" fmla="*/ 0 w 39"/>
                  <a:gd name="T31" fmla="*/ 0 h 28"/>
                  <a:gd name="T32" fmla="*/ 0 w 39"/>
                  <a:gd name="T33" fmla="*/ 0 h 28"/>
                  <a:gd name="T34" fmla="*/ 0 w 39"/>
                  <a:gd name="T35" fmla="*/ 0 h 28"/>
                  <a:gd name="T36" fmla="*/ 0 w 39"/>
                  <a:gd name="T37" fmla="*/ 0 h 28"/>
                  <a:gd name="T38" fmla="*/ 0 w 39"/>
                  <a:gd name="T39" fmla="*/ 0 h 28"/>
                  <a:gd name="T40" fmla="*/ 0 w 39"/>
                  <a:gd name="T41" fmla="*/ 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28"/>
                  <a:gd name="T65" fmla="*/ 39 w 39"/>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28">
                    <a:moveTo>
                      <a:pt x="2" y="20"/>
                    </a:moveTo>
                    <a:lnTo>
                      <a:pt x="6" y="15"/>
                    </a:lnTo>
                    <a:lnTo>
                      <a:pt x="13" y="9"/>
                    </a:lnTo>
                    <a:lnTo>
                      <a:pt x="21" y="4"/>
                    </a:lnTo>
                    <a:lnTo>
                      <a:pt x="28" y="1"/>
                    </a:lnTo>
                    <a:lnTo>
                      <a:pt x="31" y="0"/>
                    </a:lnTo>
                    <a:lnTo>
                      <a:pt x="35" y="1"/>
                    </a:lnTo>
                    <a:lnTo>
                      <a:pt x="37" y="2"/>
                    </a:lnTo>
                    <a:lnTo>
                      <a:pt x="39" y="4"/>
                    </a:lnTo>
                    <a:lnTo>
                      <a:pt x="39" y="6"/>
                    </a:lnTo>
                    <a:lnTo>
                      <a:pt x="39" y="8"/>
                    </a:lnTo>
                    <a:lnTo>
                      <a:pt x="38" y="11"/>
                    </a:lnTo>
                    <a:lnTo>
                      <a:pt x="36" y="13"/>
                    </a:lnTo>
                    <a:lnTo>
                      <a:pt x="27" y="21"/>
                    </a:lnTo>
                    <a:lnTo>
                      <a:pt x="18" y="25"/>
                    </a:lnTo>
                    <a:lnTo>
                      <a:pt x="13" y="27"/>
                    </a:lnTo>
                    <a:lnTo>
                      <a:pt x="6" y="28"/>
                    </a:lnTo>
                    <a:lnTo>
                      <a:pt x="2" y="27"/>
                    </a:lnTo>
                    <a:lnTo>
                      <a:pt x="1" y="26"/>
                    </a:lnTo>
                    <a:lnTo>
                      <a:pt x="0" y="24"/>
                    </a:lnTo>
                    <a:lnTo>
                      <a:pt x="2" y="20"/>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08" name="Freeform 82"/>
              <p:cNvSpPr>
                <a:spLocks noChangeArrowheads="1"/>
              </p:cNvSpPr>
              <p:nvPr/>
            </p:nvSpPr>
            <p:spPr bwMode="auto">
              <a:xfrm>
                <a:off x="4359" y="1486"/>
                <a:ext cx="19" cy="35"/>
              </a:xfrm>
              <a:custGeom>
                <a:avLst/>
                <a:gdLst>
                  <a:gd name="T0" fmla="*/ 0 w 58"/>
                  <a:gd name="T1" fmla="*/ 0 h 96"/>
                  <a:gd name="T2" fmla="*/ 0 w 58"/>
                  <a:gd name="T3" fmla="*/ 0 h 96"/>
                  <a:gd name="T4" fmla="*/ 0 w 58"/>
                  <a:gd name="T5" fmla="*/ 0 h 96"/>
                  <a:gd name="T6" fmla="*/ 0 w 58"/>
                  <a:gd name="T7" fmla="*/ 0 h 96"/>
                  <a:gd name="T8" fmla="*/ 0 w 58"/>
                  <a:gd name="T9" fmla="*/ 0 h 96"/>
                  <a:gd name="T10" fmla="*/ 0 w 58"/>
                  <a:gd name="T11" fmla="*/ 0 h 96"/>
                  <a:gd name="T12" fmla="*/ 0 w 58"/>
                  <a:gd name="T13" fmla="*/ 0 h 96"/>
                  <a:gd name="T14" fmla="*/ 0 w 58"/>
                  <a:gd name="T15" fmla="*/ 0 h 96"/>
                  <a:gd name="T16" fmla="*/ 0 w 58"/>
                  <a:gd name="T17" fmla="*/ 0 h 96"/>
                  <a:gd name="T18" fmla="*/ 0 w 58"/>
                  <a:gd name="T19" fmla="*/ 0 h 96"/>
                  <a:gd name="T20" fmla="*/ 0 w 58"/>
                  <a:gd name="T21" fmla="*/ 0 h 96"/>
                  <a:gd name="T22" fmla="*/ 0 w 58"/>
                  <a:gd name="T23" fmla="*/ 0 h 96"/>
                  <a:gd name="T24" fmla="*/ 0 w 58"/>
                  <a:gd name="T25" fmla="*/ 0 h 96"/>
                  <a:gd name="T26" fmla="*/ 0 w 58"/>
                  <a:gd name="T27" fmla="*/ 0 h 96"/>
                  <a:gd name="T28" fmla="*/ 0 w 58"/>
                  <a:gd name="T29" fmla="*/ 0 h 96"/>
                  <a:gd name="T30" fmla="*/ 0 w 58"/>
                  <a:gd name="T31" fmla="*/ 0 h 96"/>
                  <a:gd name="T32" fmla="*/ 0 w 58"/>
                  <a:gd name="T33" fmla="*/ 0 h 96"/>
                  <a:gd name="T34" fmla="*/ 0 w 58"/>
                  <a:gd name="T35" fmla="*/ 0 h 96"/>
                  <a:gd name="T36" fmla="*/ 0 w 58"/>
                  <a:gd name="T37" fmla="*/ 0 h 96"/>
                  <a:gd name="T38" fmla="*/ 0 w 58"/>
                  <a:gd name="T39" fmla="*/ 0 h 96"/>
                  <a:gd name="T40" fmla="*/ 0 w 58"/>
                  <a:gd name="T41" fmla="*/ 0 h 96"/>
                  <a:gd name="T42" fmla="*/ 0 w 58"/>
                  <a:gd name="T43" fmla="*/ 0 h 96"/>
                  <a:gd name="T44" fmla="*/ 0 w 58"/>
                  <a:gd name="T45" fmla="*/ 0 h 96"/>
                  <a:gd name="T46" fmla="*/ 0 w 58"/>
                  <a:gd name="T47" fmla="*/ 0 h 96"/>
                  <a:gd name="T48" fmla="*/ 0 w 58"/>
                  <a:gd name="T49" fmla="*/ 0 h 96"/>
                  <a:gd name="T50" fmla="*/ 0 w 58"/>
                  <a:gd name="T51" fmla="*/ 0 h 96"/>
                  <a:gd name="T52" fmla="*/ 0 w 58"/>
                  <a:gd name="T53" fmla="*/ 0 h 96"/>
                  <a:gd name="T54" fmla="*/ 0 w 58"/>
                  <a:gd name="T55" fmla="*/ 0 h 96"/>
                  <a:gd name="T56" fmla="*/ 0 w 58"/>
                  <a:gd name="T57" fmla="*/ 0 h 96"/>
                  <a:gd name="T58" fmla="*/ 0 w 58"/>
                  <a:gd name="T59" fmla="*/ 0 h 96"/>
                  <a:gd name="T60" fmla="*/ 0 w 58"/>
                  <a:gd name="T61" fmla="*/ 0 h 96"/>
                  <a:gd name="T62" fmla="*/ 0 w 58"/>
                  <a:gd name="T63" fmla="*/ 0 h 96"/>
                  <a:gd name="T64" fmla="*/ 0 w 58"/>
                  <a:gd name="T65" fmla="*/ 0 h 96"/>
                  <a:gd name="T66" fmla="*/ 0 w 58"/>
                  <a:gd name="T67" fmla="*/ 0 h 96"/>
                  <a:gd name="T68" fmla="*/ 0 w 58"/>
                  <a:gd name="T69" fmla="*/ 0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
                  <a:gd name="T106" fmla="*/ 0 h 96"/>
                  <a:gd name="T107" fmla="*/ 58 w 58"/>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 h="96">
                    <a:moveTo>
                      <a:pt x="0" y="90"/>
                    </a:moveTo>
                    <a:lnTo>
                      <a:pt x="2" y="82"/>
                    </a:lnTo>
                    <a:lnTo>
                      <a:pt x="6" y="72"/>
                    </a:lnTo>
                    <a:lnTo>
                      <a:pt x="13" y="58"/>
                    </a:lnTo>
                    <a:lnTo>
                      <a:pt x="20" y="43"/>
                    </a:lnTo>
                    <a:lnTo>
                      <a:pt x="23" y="34"/>
                    </a:lnTo>
                    <a:lnTo>
                      <a:pt x="30" y="19"/>
                    </a:lnTo>
                    <a:lnTo>
                      <a:pt x="35" y="12"/>
                    </a:lnTo>
                    <a:lnTo>
                      <a:pt x="38" y="5"/>
                    </a:lnTo>
                    <a:lnTo>
                      <a:pt x="41" y="3"/>
                    </a:lnTo>
                    <a:lnTo>
                      <a:pt x="43" y="1"/>
                    </a:lnTo>
                    <a:lnTo>
                      <a:pt x="45" y="0"/>
                    </a:lnTo>
                    <a:lnTo>
                      <a:pt x="47" y="0"/>
                    </a:lnTo>
                    <a:lnTo>
                      <a:pt x="54" y="0"/>
                    </a:lnTo>
                    <a:lnTo>
                      <a:pt x="57" y="1"/>
                    </a:lnTo>
                    <a:lnTo>
                      <a:pt x="58" y="3"/>
                    </a:lnTo>
                    <a:lnTo>
                      <a:pt x="58" y="5"/>
                    </a:lnTo>
                    <a:lnTo>
                      <a:pt x="56" y="10"/>
                    </a:lnTo>
                    <a:lnTo>
                      <a:pt x="52" y="14"/>
                    </a:lnTo>
                    <a:lnTo>
                      <a:pt x="50" y="16"/>
                    </a:lnTo>
                    <a:lnTo>
                      <a:pt x="46" y="20"/>
                    </a:lnTo>
                    <a:lnTo>
                      <a:pt x="45" y="23"/>
                    </a:lnTo>
                    <a:lnTo>
                      <a:pt x="44" y="29"/>
                    </a:lnTo>
                    <a:lnTo>
                      <a:pt x="43" y="37"/>
                    </a:lnTo>
                    <a:lnTo>
                      <a:pt x="42" y="48"/>
                    </a:lnTo>
                    <a:lnTo>
                      <a:pt x="39" y="58"/>
                    </a:lnTo>
                    <a:lnTo>
                      <a:pt x="36" y="68"/>
                    </a:lnTo>
                    <a:lnTo>
                      <a:pt x="30" y="77"/>
                    </a:lnTo>
                    <a:lnTo>
                      <a:pt x="23" y="85"/>
                    </a:lnTo>
                    <a:lnTo>
                      <a:pt x="15" y="91"/>
                    </a:lnTo>
                    <a:lnTo>
                      <a:pt x="7" y="95"/>
                    </a:lnTo>
                    <a:lnTo>
                      <a:pt x="5" y="96"/>
                    </a:lnTo>
                    <a:lnTo>
                      <a:pt x="2" y="95"/>
                    </a:lnTo>
                    <a:lnTo>
                      <a:pt x="0" y="93"/>
                    </a:lnTo>
                    <a:lnTo>
                      <a:pt x="0" y="90"/>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09" name="Freeform 83"/>
              <p:cNvSpPr>
                <a:spLocks noChangeArrowheads="1"/>
              </p:cNvSpPr>
              <p:nvPr/>
            </p:nvSpPr>
            <p:spPr bwMode="auto">
              <a:xfrm>
                <a:off x="4422" y="1617"/>
                <a:ext cx="13" cy="9"/>
              </a:xfrm>
              <a:custGeom>
                <a:avLst/>
                <a:gdLst>
                  <a:gd name="T0" fmla="*/ 0 w 43"/>
                  <a:gd name="T1" fmla="*/ 0 h 22"/>
                  <a:gd name="T2" fmla="*/ 0 w 43"/>
                  <a:gd name="T3" fmla="*/ 0 h 22"/>
                  <a:gd name="T4" fmla="*/ 0 w 43"/>
                  <a:gd name="T5" fmla="*/ 0 h 22"/>
                  <a:gd name="T6" fmla="*/ 0 w 43"/>
                  <a:gd name="T7" fmla="*/ 0 h 22"/>
                  <a:gd name="T8" fmla="*/ 0 w 43"/>
                  <a:gd name="T9" fmla="*/ 0 h 22"/>
                  <a:gd name="T10" fmla="*/ 0 w 43"/>
                  <a:gd name="T11" fmla="*/ 0 h 22"/>
                  <a:gd name="T12" fmla="*/ 0 w 43"/>
                  <a:gd name="T13" fmla="*/ 0 h 22"/>
                  <a:gd name="T14" fmla="*/ 0 w 43"/>
                  <a:gd name="T15" fmla="*/ 0 h 22"/>
                  <a:gd name="T16" fmla="*/ 0 w 43"/>
                  <a:gd name="T17" fmla="*/ 0 h 22"/>
                  <a:gd name="T18" fmla="*/ 0 w 43"/>
                  <a:gd name="T19" fmla="*/ 0 h 22"/>
                  <a:gd name="T20" fmla="*/ 0 w 43"/>
                  <a:gd name="T21" fmla="*/ 0 h 22"/>
                  <a:gd name="T22" fmla="*/ 0 w 43"/>
                  <a:gd name="T23" fmla="*/ 0 h 22"/>
                  <a:gd name="T24" fmla="*/ 0 w 43"/>
                  <a:gd name="T25" fmla="*/ 0 h 22"/>
                  <a:gd name="T26" fmla="*/ 0 w 43"/>
                  <a:gd name="T27" fmla="*/ 0 h 22"/>
                  <a:gd name="T28" fmla="*/ 0 w 43"/>
                  <a:gd name="T29" fmla="*/ 0 h 22"/>
                  <a:gd name="T30" fmla="*/ 0 w 43"/>
                  <a:gd name="T31" fmla="*/ 0 h 22"/>
                  <a:gd name="T32" fmla="*/ 0 w 43"/>
                  <a:gd name="T33" fmla="*/ 0 h 22"/>
                  <a:gd name="T34" fmla="*/ 0 w 43"/>
                  <a:gd name="T35" fmla="*/ 0 h 22"/>
                  <a:gd name="T36" fmla="*/ 0 w 43"/>
                  <a:gd name="T37" fmla="*/ 0 h 22"/>
                  <a:gd name="T38" fmla="*/ 0 w 43"/>
                  <a:gd name="T39" fmla="*/ 0 h 22"/>
                  <a:gd name="T40" fmla="*/ 0 w 43"/>
                  <a:gd name="T41" fmla="*/ 0 h 22"/>
                  <a:gd name="T42" fmla="*/ 0 w 43"/>
                  <a:gd name="T43" fmla="*/ 0 h 22"/>
                  <a:gd name="T44" fmla="*/ 0 w 43"/>
                  <a:gd name="T45" fmla="*/ 0 h 22"/>
                  <a:gd name="T46" fmla="*/ 0 w 43"/>
                  <a:gd name="T47" fmla="*/ 0 h 22"/>
                  <a:gd name="T48" fmla="*/ 0 w 43"/>
                  <a:gd name="T49" fmla="*/ 0 h 22"/>
                  <a:gd name="T50" fmla="*/ 0 w 43"/>
                  <a:gd name="T51" fmla="*/ 0 h 22"/>
                  <a:gd name="T52" fmla="*/ 0 w 43"/>
                  <a:gd name="T53" fmla="*/ 0 h 22"/>
                  <a:gd name="T54" fmla="*/ 0 w 43"/>
                  <a:gd name="T55" fmla="*/ 0 h 22"/>
                  <a:gd name="T56" fmla="*/ 0 w 43"/>
                  <a:gd name="T57" fmla="*/ 0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
                  <a:gd name="T88" fmla="*/ 0 h 22"/>
                  <a:gd name="T89" fmla="*/ 43 w 4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 h="22">
                    <a:moveTo>
                      <a:pt x="7" y="1"/>
                    </a:moveTo>
                    <a:lnTo>
                      <a:pt x="10" y="6"/>
                    </a:lnTo>
                    <a:lnTo>
                      <a:pt x="16" y="10"/>
                    </a:lnTo>
                    <a:lnTo>
                      <a:pt x="19" y="12"/>
                    </a:lnTo>
                    <a:lnTo>
                      <a:pt x="22" y="14"/>
                    </a:lnTo>
                    <a:lnTo>
                      <a:pt x="27" y="15"/>
                    </a:lnTo>
                    <a:lnTo>
                      <a:pt x="31" y="15"/>
                    </a:lnTo>
                    <a:lnTo>
                      <a:pt x="39" y="16"/>
                    </a:lnTo>
                    <a:lnTo>
                      <a:pt x="43" y="16"/>
                    </a:lnTo>
                    <a:lnTo>
                      <a:pt x="39" y="17"/>
                    </a:lnTo>
                    <a:lnTo>
                      <a:pt x="31" y="17"/>
                    </a:lnTo>
                    <a:lnTo>
                      <a:pt x="27" y="17"/>
                    </a:lnTo>
                    <a:lnTo>
                      <a:pt x="39" y="20"/>
                    </a:lnTo>
                    <a:lnTo>
                      <a:pt x="43" y="22"/>
                    </a:lnTo>
                    <a:lnTo>
                      <a:pt x="35" y="22"/>
                    </a:lnTo>
                    <a:lnTo>
                      <a:pt x="23" y="22"/>
                    </a:lnTo>
                    <a:lnTo>
                      <a:pt x="16" y="21"/>
                    </a:lnTo>
                    <a:lnTo>
                      <a:pt x="12" y="18"/>
                    </a:lnTo>
                    <a:lnTo>
                      <a:pt x="7" y="15"/>
                    </a:lnTo>
                    <a:lnTo>
                      <a:pt x="5" y="13"/>
                    </a:lnTo>
                    <a:lnTo>
                      <a:pt x="1" y="7"/>
                    </a:lnTo>
                    <a:lnTo>
                      <a:pt x="0" y="4"/>
                    </a:lnTo>
                    <a:lnTo>
                      <a:pt x="0" y="2"/>
                    </a:lnTo>
                    <a:lnTo>
                      <a:pt x="1" y="1"/>
                    </a:lnTo>
                    <a:lnTo>
                      <a:pt x="2" y="0"/>
                    </a:lnTo>
                    <a:lnTo>
                      <a:pt x="4" y="0"/>
                    </a:lnTo>
                    <a:lnTo>
                      <a:pt x="5" y="0"/>
                    </a:lnTo>
                    <a:lnTo>
                      <a:pt x="7" y="1"/>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10" name="Freeform 84"/>
              <p:cNvSpPr>
                <a:spLocks noChangeArrowheads="1"/>
              </p:cNvSpPr>
              <p:nvPr/>
            </p:nvSpPr>
            <p:spPr bwMode="auto">
              <a:xfrm>
                <a:off x="4412" y="1603"/>
                <a:ext cx="13" cy="18"/>
              </a:xfrm>
              <a:custGeom>
                <a:avLst/>
                <a:gdLst>
                  <a:gd name="T0" fmla="*/ 0 w 42"/>
                  <a:gd name="T1" fmla="*/ 0 h 49"/>
                  <a:gd name="T2" fmla="*/ 0 w 42"/>
                  <a:gd name="T3" fmla="*/ 0 h 49"/>
                  <a:gd name="T4" fmla="*/ 0 w 42"/>
                  <a:gd name="T5" fmla="*/ 0 h 49"/>
                  <a:gd name="T6" fmla="*/ 0 w 42"/>
                  <a:gd name="T7" fmla="*/ 0 h 49"/>
                  <a:gd name="T8" fmla="*/ 0 w 42"/>
                  <a:gd name="T9" fmla="*/ 0 h 49"/>
                  <a:gd name="T10" fmla="*/ 0 w 42"/>
                  <a:gd name="T11" fmla="*/ 0 h 49"/>
                  <a:gd name="T12" fmla="*/ 0 w 42"/>
                  <a:gd name="T13" fmla="*/ 0 h 49"/>
                  <a:gd name="T14" fmla="*/ 0 w 42"/>
                  <a:gd name="T15" fmla="*/ 0 h 49"/>
                  <a:gd name="T16" fmla="*/ 0 w 42"/>
                  <a:gd name="T17" fmla="*/ 0 h 49"/>
                  <a:gd name="T18" fmla="*/ 0 w 42"/>
                  <a:gd name="T19" fmla="*/ 0 h 49"/>
                  <a:gd name="T20" fmla="*/ 0 w 42"/>
                  <a:gd name="T21" fmla="*/ 0 h 49"/>
                  <a:gd name="T22" fmla="*/ 0 w 42"/>
                  <a:gd name="T23" fmla="*/ 0 h 49"/>
                  <a:gd name="T24" fmla="*/ 0 w 42"/>
                  <a:gd name="T25" fmla="*/ 0 h 49"/>
                  <a:gd name="T26" fmla="*/ 0 w 42"/>
                  <a:gd name="T27" fmla="*/ 0 h 49"/>
                  <a:gd name="T28" fmla="*/ 0 w 42"/>
                  <a:gd name="T29" fmla="*/ 0 h 49"/>
                  <a:gd name="T30" fmla="*/ 0 w 42"/>
                  <a:gd name="T31" fmla="*/ 0 h 49"/>
                  <a:gd name="T32" fmla="*/ 0 w 42"/>
                  <a:gd name="T33" fmla="*/ 0 h 49"/>
                  <a:gd name="T34" fmla="*/ 0 w 42"/>
                  <a:gd name="T35" fmla="*/ 0 h 49"/>
                  <a:gd name="T36" fmla="*/ 0 w 42"/>
                  <a:gd name="T37" fmla="*/ 0 h 49"/>
                  <a:gd name="T38" fmla="*/ 0 w 42"/>
                  <a:gd name="T39" fmla="*/ 0 h 49"/>
                  <a:gd name="T40" fmla="*/ 0 w 42"/>
                  <a:gd name="T41" fmla="*/ 0 h 49"/>
                  <a:gd name="T42" fmla="*/ 0 w 42"/>
                  <a:gd name="T43" fmla="*/ 0 h 49"/>
                  <a:gd name="T44" fmla="*/ 0 w 42"/>
                  <a:gd name="T45" fmla="*/ 0 h 49"/>
                  <a:gd name="T46" fmla="*/ 0 w 42"/>
                  <a:gd name="T47" fmla="*/ 0 h 49"/>
                  <a:gd name="T48" fmla="*/ 0 w 42"/>
                  <a:gd name="T49" fmla="*/ 0 h 49"/>
                  <a:gd name="T50" fmla="*/ 0 w 42"/>
                  <a:gd name="T51" fmla="*/ 0 h 49"/>
                  <a:gd name="T52" fmla="*/ 0 w 42"/>
                  <a:gd name="T53" fmla="*/ 0 h 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2"/>
                  <a:gd name="T82" fmla="*/ 0 h 49"/>
                  <a:gd name="T83" fmla="*/ 42 w 42"/>
                  <a:gd name="T84" fmla="*/ 49 h 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2" h="49">
                    <a:moveTo>
                      <a:pt x="9" y="2"/>
                    </a:moveTo>
                    <a:lnTo>
                      <a:pt x="15" y="9"/>
                    </a:lnTo>
                    <a:lnTo>
                      <a:pt x="22" y="18"/>
                    </a:lnTo>
                    <a:lnTo>
                      <a:pt x="30" y="27"/>
                    </a:lnTo>
                    <a:lnTo>
                      <a:pt x="40" y="38"/>
                    </a:lnTo>
                    <a:lnTo>
                      <a:pt x="42" y="40"/>
                    </a:lnTo>
                    <a:lnTo>
                      <a:pt x="42" y="41"/>
                    </a:lnTo>
                    <a:lnTo>
                      <a:pt x="42" y="42"/>
                    </a:lnTo>
                    <a:lnTo>
                      <a:pt x="41" y="43"/>
                    </a:lnTo>
                    <a:lnTo>
                      <a:pt x="38" y="44"/>
                    </a:lnTo>
                    <a:lnTo>
                      <a:pt x="37" y="45"/>
                    </a:lnTo>
                    <a:lnTo>
                      <a:pt x="34" y="48"/>
                    </a:lnTo>
                    <a:lnTo>
                      <a:pt x="31" y="49"/>
                    </a:lnTo>
                    <a:lnTo>
                      <a:pt x="30" y="49"/>
                    </a:lnTo>
                    <a:lnTo>
                      <a:pt x="27" y="48"/>
                    </a:lnTo>
                    <a:lnTo>
                      <a:pt x="26" y="47"/>
                    </a:lnTo>
                    <a:lnTo>
                      <a:pt x="25" y="46"/>
                    </a:lnTo>
                    <a:lnTo>
                      <a:pt x="19" y="38"/>
                    </a:lnTo>
                    <a:lnTo>
                      <a:pt x="11" y="24"/>
                    </a:lnTo>
                    <a:lnTo>
                      <a:pt x="4" y="11"/>
                    </a:lnTo>
                    <a:lnTo>
                      <a:pt x="0" y="6"/>
                    </a:lnTo>
                    <a:lnTo>
                      <a:pt x="0" y="3"/>
                    </a:lnTo>
                    <a:lnTo>
                      <a:pt x="1" y="1"/>
                    </a:lnTo>
                    <a:lnTo>
                      <a:pt x="3" y="0"/>
                    </a:lnTo>
                    <a:lnTo>
                      <a:pt x="4" y="0"/>
                    </a:lnTo>
                    <a:lnTo>
                      <a:pt x="7" y="0"/>
                    </a:lnTo>
                    <a:lnTo>
                      <a:pt x="9" y="2"/>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11" name="Freeform 85"/>
              <p:cNvSpPr>
                <a:spLocks noChangeArrowheads="1"/>
              </p:cNvSpPr>
              <p:nvPr/>
            </p:nvSpPr>
            <p:spPr bwMode="auto">
              <a:xfrm>
                <a:off x="4420" y="1617"/>
                <a:ext cx="5" cy="3"/>
              </a:xfrm>
              <a:custGeom>
                <a:avLst/>
                <a:gdLst>
                  <a:gd name="T0" fmla="*/ 0 w 14"/>
                  <a:gd name="T1" fmla="*/ 0 h 9"/>
                  <a:gd name="T2" fmla="*/ 0 w 14"/>
                  <a:gd name="T3" fmla="*/ 0 h 9"/>
                  <a:gd name="T4" fmla="*/ 0 w 14"/>
                  <a:gd name="T5" fmla="*/ 0 h 9"/>
                  <a:gd name="T6" fmla="*/ 0 w 14"/>
                  <a:gd name="T7" fmla="*/ 0 h 9"/>
                  <a:gd name="T8" fmla="*/ 0 w 14"/>
                  <a:gd name="T9" fmla="*/ 0 h 9"/>
                  <a:gd name="T10" fmla="*/ 0 w 14"/>
                  <a:gd name="T11" fmla="*/ 0 h 9"/>
                  <a:gd name="T12" fmla="*/ 0 w 14"/>
                  <a:gd name="T13" fmla="*/ 0 h 9"/>
                  <a:gd name="T14" fmla="*/ 0 w 14"/>
                  <a:gd name="T15" fmla="*/ 0 h 9"/>
                  <a:gd name="T16" fmla="*/ 0 w 14"/>
                  <a:gd name="T17" fmla="*/ 0 h 9"/>
                  <a:gd name="T18" fmla="*/ 0 w 14"/>
                  <a:gd name="T19" fmla="*/ 0 h 9"/>
                  <a:gd name="T20" fmla="*/ 0 w 14"/>
                  <a:gd name="T21" fmla="*/ 0 h 9"/>
                  <a:gd name="T22" fmla="*/ 0 w 14"/>
                  <a:gd name="T23" fmla="*/ 0 h 9"/>
                  <a:gd name="T24" fmla="*/ 0 w 14"/>
                  <a:gd name="T25" fmla="*/ 0 h 9"/>
                  <a:gd name="T26" fmla="*/ 0 w 14"/>
                  <a:gd name="T27" fmla="*/ 0 h 9"/>
                  <a:gd name="T28" fmla="*/ 0 w 14"/>
                  <a:gd name="T29" fmla="*/ 0 h 9"/>
                  <a:gd name="T30" fmla="*/ 0 w 14"/>
                  <a:gd name="T31" fmla="*/ 0 h 9"/>
                  <a:gd name="T32" fmla="*/ 0 w 14"/>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9"/>
                  <a:gd name="T53" fmla="*/ 14 w 14"/>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9">
                    <a:moveTo>
                      <a:pt x="9" y="3"/>
                    </a:moveTo>
                    <a:lnTo>
                      <a:pt x="11" y="3"/>
                    </a:lnTo>
                    <a:lnTo>
                      <a:pt x="13" y="2"/>
                    </a:lnTo>
                    <a:lnTo>
                      <a:pt x="14" y="2"/>
                    </a:lnTo>
                    <a:lnTo>
                      <a:pt x="14" y="1"/>
                    </a:lnTo>
                    <a:lnTo>
                      <a:pt x="13" y="1"/>
                    </a:lnTo>
                    <a:lnTo>
                      <a:pt x="9" y="0"/>
                    </a:lnTo>
                    <a:lnTo>
                      <a:pt x="5" y="0"/>
                    </a:lnTo>
                    <a:lnTo>
                      <a:pt x="4" y="2"/>
                    </a:lnTo>
                    <a:lnTo>
                      <a:pt x="2" y="5"/>
                    </a:lnTo>
                    <a:lnTo>
                      <a:pt x="0" y="7"/>
                    </a:lnTo>
                    <a:lnTo>
                      <a:pt x="2" y="9"/>
                    </a:lnTo>
                    <a:lnTo>
                      <a:pt x="4" y="8"/>
                    </a:lnTo>
                    <a:lnTo>
                      <a:pt x="6" y="7"/>
                    </a:lnTo>
                    <a:lnTo>
                      <a:pt x="6" y="5"/>
                    </a:lnTo>
                    <a:lnTo>
                      <a:pt x="9" y="3"/>
                    </a:lnTo>
                    <a:close/>
                  </a:path>
                </a:pathLst>
              </a:custGeom>
              <a:solidFill>
                <a:srgbClr val="EE9B5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12" name="Freeform 86"/>
              <p:cNvSpPr>
                <a:spLocks noChangeArrowheads="1"/>
              </p:cNvSpPr>
              <p:nvPr/>
            </p:nvSpPr>
            <p:spPr bwMode="auto">
              <a:xfrm>
                <a:off x="4414" y="1603"/>
                <a:ext cx="1" cy="2"/>
              </a:xfrm>
              <a:custGeom>
                <a:avLst/>
                <a:gdLst>
                  <a:gd name="T0" fmla="*/ 0 w 5"/>
                  <a:gd name="T1" fmla="*/ 1 h 4"/>
                  <a:gd name="T2" fmla="*/ 0 w 5"/>
                  <a:gd name="T3" fmla="*/ 0 h 4"/>
                  <a:gd name="T4" fmla="*/ 0 w 5"/>
                  <a:gd name="T5" fmla="*/ 1 h 4"/>
                  <a:gd name="T6" fmla="*/ 0 w 5"/>
                  <a:gd name="T7" fmla="*/ 1 h 4"/>
                  <a:gd name="T8" fmla="*/ 0 w 5"/>
                  <a:gd name="T9" fmla="*/ 1 h 4"/>
                  <a:gd name="T10" fmla="*/ 0 w 5"/>
                  <a:gd name="T11" fmla="*/ 1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5" y="2"/>
                    </a:moveTo>
                    <a:lnTo>
                      <a:pt x="3" y="0"/>
                    </a:lnTo>
                    <a:lnTo>
                      <a:pt x="1" y="1"/>
                    </a:lnTo>
                    <a:lnTo>
                      <a:pt x="0" y="2"/>
                    </a:lnTo>
                    <a:lnTo>
                      <a:pt x="0" y="4"/>
                    </a:lnTo>
                    <a:lnTo>
                      <a:pt x="5" y="2"/>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13" name="Freeform 87"/>
              <p:cNvSpPr>
                <a:spLocks noChangeArrowheads="1"/>
              </p:cNvSpPr>
              <p:nvPr/>
            </p:nvSpPr>
            <p:spPr bwMode="auto">
              <a:xfrm>
                <a:off x="4414" y="1604"/>
                <a:ext cx="8" cy="13"/>
              </a:xfrm>
              <a:custGeom>
                <a:avLst/>
                <a:gdLst>
                  <a:gd name="T0" fmla="*/ 0 w 27"/>
                  <a:gd name="T1" fmla="*/ 0 h 35"/>
                  <a:gd name="T2" fmla="*/ 0 w 27"/>
                  <a:gd name="T3" fmla="*/ 0 h 35"/>
                  <a:gd name="T4" fmla="*/ 0 w 27"/>
                  <a:gd name="T5" fmla="*/ 0 h 35"/>
                  <a:gd name="T6" fmla="*/ 0 w 27"/>
                  <a:gd name="T7" fmla="*/ 0 h 35"/>
                  <a:gd name="T8" fmla="*/ 0 w 27"/>
                  <a:gd name="T9" fmla="*/ 0 h 35"/>
                  <a:gd name="T10" fmla="*/ 0 w 27"/>
                  <a:gd name="T11" fmla="*/ 0 h 35"/>
                  <a:gd name="T12" fmla="*/ 0 w 27"/>
                  <a:gd name="T13" fmla="*/ 0 h 35"/>
                  <a:gd name="T14" fmla="*/ 0 w 27"/>
                  <a:gd name="T15" fmla="*/ 0 h 35"/>
                  <a:gd name="T16" fmla="*/ 0 w 27"/>
                  <a:gd name="T17" fmla="*/ 0 h 35"/>
                  <a:gd name="T18" fmla="*/ 0 w 27"/>
                  <a:gd name="T19" fmla="*/ 0 h 35"/>
                  <a:gd name="T20" fmla="*/ 0 w 27"/>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35"/>
                  <a:gd name="T35" fmla="*/ 27 w 27"/>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35">
                    <a:moveTo>
                      <a:pt x="27" y="31"/>
                    </a:moveTo>
                    <a:lnTo>
                      <a:pt x="22" y="24"/>
                    </a:lnTo>
                    <a:lnTo>
                      <a:pt x="14" y="14"/>
                    </a:lnTo>
                    <a:lnTo>
                      <a:pt x="7" y="4"/>
                    </a:lnTo>
                    <a:lnTo>
                      <a:pt x="5" y="0"/>
                    </a:lnTo>
                    <a:lnTo>
                      <a:pt x="0" y="2"/>
                    </a:lnTo>
                    <a:lnTo>
                      <a:pt x="3" y="6"/>
                    </a:lnTo>
                    <a:lnTo>
                      <a:pt x="10" y="16"/>
                    </a:lnTo>
                    <a:lnTo>
                      <a:pt x="18" y="27"/>
                    </a:lnTo>
                    <a:lnTo>
                      <a:pt x="23" y="35"/>
                    </a:lnTo>
                    <a:lnTo>
                      <a:pt x="27" y="31"/>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14" name="Freeform 88"/>
              <p:cNvSpPr>
                <a:spLocks noChangeArrowheads="1"/>
              </p:cNvSpPr>
              <p:nvPr/>
            </p:nvSpPr>
            <p:spPr bwMode="auto">
              <a:xfrm>
                <a:off x="4420" y="1615"/>
                <a:ext cx="2" cy="2"/>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0" y="4"/>
                    </a:moveTo>
                    <a:lnTo>
                      <a:pt x="3" y="5"/>
                    </a:lnTo>
                    <a:lnTo>
                      <a:pt x="4" y="4"/>
                    </a:lnTo>
                    <a:lnTo>
                      <a:pt x="5" y="1"/>
                    </a:lnTo>
                    <a:lnTo>
                      <a:pt x="4" y="0"/>
                    </a:lnTo>
                    <a:lnTo>
                      <a:pt x="0" y="4"/>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15" name="Freeform 89"/>
              <p:cNvSpPr>
                <a:spLocks noChangeArrowheads="1"/>
              </p:cNvSpPr>
              <p:nvPr/>
            </p:nvSpPr>
            <p:spPr bwMode="auto">
              <a:xfrm>
                <a:off x="4405" y="1585"/>
                <a:ext cx="11" cy="20"/>
              </a:xfrm>
              <a:custGeom>
                <a:avLst/>
                <a:gdLst>
                  <a:gd name="T0" fmla="*/ 0 w 32"/>
                  <a:gd name="T1" fmla="*/ 0 h 55"/>
                  <a:gd name="T2" fmla="*/ 0 w 32"/>
                  <a:gd name="T3" fmla="*/ 0 h 55"/>
                  <a:gd name="T4" fmla="*/ 0 w 32"/>
                  <a:gd name="T5" fmla="*/ 0 h 55"/>
                  <a:gd name="T6" fmla="*/ 0 w 32"/>
                  <a:gd name="T7" fmla="*/ 0 h 55"/>
                  <a:gd name="T8" fmla="*/ 0 w 32"/>
                  <a:gd name="T9" fmla="*/ 0 h 55"/>
                  <a:gd name="T10" fmla="*/ 0 w 32"/>
                  <a:gd name="T11" fmla="*/ 0 h 55"/>
                  <a:gd name="T12" fmla="*/ 0 w 32"/>
                  <a:gd name="T13" fmla="*/ 0 h 55"/>
                  <a:gd name="T14" fmla="*/ 0 w 32"/>
                  <a:gd name="T15" fmla="*/ 0 h 55"/>
                  <a:gd name="T16" fmla="*/ 0 w 32"/>
                  <a:gd name="T17" fmla="*/ 0 h 55"/>
                  <a:gd name="T18" fmla="*/ 0 w 32"/>
                  <a:gd name="T19" fmla="*/ 0 h 55"/>
                  <a:gd name="T20" fmla="*/ 0 w 32"/>
                  <a:gd name="T21" fmla="*/ 0 h 55"/>
                  <a:gd name="T22" fmla="*/ 0 w 32"/>
                  <a:gd name="T23" fmla="*/ 0 h 55"/>
                  <a:gd name="T24" fmla="*/ 0 w 32"/>
                  <a:gd name="T25" fmla="*/ 0 h 55"/>
                  <a:gd name="T26" fmla="*/ 0 w 32"/>
                  <a:gd name="T27" fmla="*/ 0 h 55"/>
                  <a:gd name="T28" fmla="*/ 0 w 32"/>
                  <a:gd name="T29" fmla="*/ 0 h 55"/>
                  <a:gd name="T30" fmla="*/ 0 w 32"/>
                  <a:gd name="T31" fmla="*/ 0 h 55"/>
                  <a:gd name="T32" fmla="*/ 0 w 32"/>
                  <a:gd name="T33" fmla="*/ 0 h 55"/>
                  <a:gd name="T34" fmla="*/ 0 w 32"/>
                  <a:gd name="T35" fmla="*/ 0 h 55"/>
                  <a:gd name="T36" fmla="*/ 0 w 32"/>
                  <a:gd name="T37" fmla="*/ 0 h 55"/>
                  <a:gd name="T38" fmla="*/ 0 w 32"/>
                  <a:gd name="T39" fmla="*/ 0 h 55"/>
                  <a:gd name="T40" fmla="*/ 0 w 32"/>
                  <a:gd name="T41" fmla="*/ 0 h 55"/>
                  <a:gd name="T42" fmla="*/ 0 w 32"/>
                  <a:gd name="T43" fmla="*/ 0 h 55"/>
                  <a:gd name="T44" fmla="*/ 0 w 32"/>
                  <a:gd name="T45" fmla="*/ 0 h 55"/>
                  <a:gd name="T46" fmla="*/ 0 w 32"/>
                  <a:gd name="T47" fmla="*/ 0 h 55"/>
                  <a:gd name="T48" fmla="*/ 0 w 32"/>
                  <a:gd name="T49" fmla="*/ 0 h 55"/>
                  <a:gd name="T50" fmla="*/ 0 w 32"/>
                  <a:gd name="T51" fmla="*/ 0 h 55"/>
                  <a:gd name="T52" fmla="*/ 0 w 32"/>
                  <a:gd name="T53" fmla="*/ 0 h 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
                  <a:gd name="T82" fmla="*/ 0 h 55"/>
                  <a:gd name="T83" fmla="*/ 32 w 32"/>
                  <a:gd name="T84" fmla="*/ 55 h 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 h="55">
                    <a:moveTo>
                      <a:pt x="9" y="3"/>
                    </a:moveTo>
                    <a:lnTo>
                      <a:pt x="14" y="11"/>
                    </a:lnTo>
                    <a:lnTo>
                      <a:pt x="18" y="22"/>
                    </a:lnTo>
                    <a:lnTo>
                      <a:pt x="23" y="32"/>
                    </a:lnTo>
                    <a:lnTo>
                      <a:pt x="31" y="45"/>
                    </a:lnTo>
                    <a:lnTo>
                      <a:pt x="32" y="46"/>
                    </a:lnTo>
                    <a:lnTo>
                      <a:pt x="32" y="48"/>
                    </a:lnTo>
                    <a:lnTo>
                      <a:pt x="31" y="49"/>
                    </a:lnTo>
                    <a:lnTo>
                      <a:pt x="31" y="50"/>
                    </a:lnTo>
                    <a:lnTo>
                      <a:pt x="29" y="52"/>
                    </a:lnTo>
                    <a:lnTo>
                      <a:pt x="26" y="54"/>
                    </a:lnTo>
                    <a:lnTo>
                      <a:pt x="24" y="55"/>
                    </a:lnTo>
                    <a:lnTo>
                      <a:pt x="21" y="54"/>
                    </a:lnTo>
                    <a:lnTo>
                      <a:pt x="18" y="54"/>
                    </a:lnTo>
                    <a:lnTo>
                      <a:pt x="16" y="53"/>
                    </a:lnTo>
                    <a:lnTo>
                      <a:pt x="15" y="51"/>
                    </a:lnTo>
                    <a:lnTo>
                      <a:pt x="14" y="49"/>
                    </a:lnTo>
                    <a:lnTo>
                      <a:pt x="11" y="40"/>
                    </a:lnTo>
                    <a:lnTo>
                      <a:pt x="7" y="26"/>
                    </a:lnTo>
                    <a:lnTo>
                      <a:pt x="2" y="12"/>
                    </a:lnTo>
                    <a:lnTo>
                      <a:pt x="0" y="5"/>
                    </a:lnTo>
                    <a:lnTo>
                      <a:pt x="1" y="3"/>
                    </a:lnTo>
                    <a:lnTo>
                      <a:pt x="2" y="1"/>
                    </a:lnTo>
                    <a:lnTo>
                      <a:pt x="5" y="0"/>
                    </a:lnTo>
                    <a:lnTo>
                      <a:pt x="6" y="0"/>
                    </a:lnTo>
                    <a:lnTo>
                      <a:pt x="8" y="1"/>
                    </a:lnTo>
                    <a:lnTo>
                      <a:pt x="9" y="3"/>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16" name="Freeform 90"/>
              <p:cNvSpPr>
                <a:spLocks noChangeArrowheads="1"/>
              </p:cNvSpPr>
              <p:nvPr/>
            </p:nvSpPr>
            <p:spPr bwMode="auto">
              <a:xfrm>
                <a:off x="4411" y="1601"/>
                <a:ext cx="5" cy="4"/>
              </a:xfrm>
              <a:custGeom>
                <a:avLst/>
                <a:gdLst>
                  <a:gd name="T0" fmla="*/ 0 w 15"/>
                  <a:gd name="T1" fmla="*/ 0 h 10"/>
                  <a:gd name="T2" fmla="*/ 0 w 15"/>
                  <a:gd name="T3" fmla="*/ 0 h 10"/>
                  <a:gd name="T4" fmla="*/ 0 w 15"/>
                  <a:gd name="T5" fmla="*/ 0 h 10"/>
                  <a:gd name="T6" fmla="*/ 0 w 15"/>
                  <a:gd name="T7" fmla="*/ 0 h 10"/>
                  <a:gd name="T8" fmla="*/ 0 w 15"/>
                  <a:gd name="T9" fmla="*/ 0 h 10"/>
                  <a:gd name="T10" fmla="*/ 0 w 15"/>
                  <a:gd name="T11" fmla="*/ 0 h 10"/>
                  <a:gd name="T12" fmla="*/ 0 w 15"/>
                  <a:gd name="T13" fmla="*/ 0 h 10"/>
                  <a:gd name="T14" fmla="*/ 0 w 15"/>
                  <a:gd name="T15" fmla="*/ 0 h 10"/>
                  <a:gd name="T16" fmla="*/ 0 w 15"/>
                  <a:gd name="T17" fmla="*/ 0 h 10"/>
                  <a:gd name="T18" fmla="*/ 0 w 15"/>
                  <a:gd name="T19" fmla="*/ 0 h 10"/>
                  <a:gd name="T20" fmla="*/ 0 w 15"/>
                  <a:gd name="T21" fmla="*/ 0 h 10"/>
                  <a:gd name="T22" fmla="*/ 0 w 15"/>
                  <a:gd name="T23" fmla="*/ 0 h 10"/>
                  <a:gd name="T24" fmla="*/ 0 w 15"/>
                  <a:gd name="T25" fmla="*/ 0 h 10"/>
                  <a:gd name="T26" fmla="*/ 0 w 15"/>
                  <a:gd name="T27" fmla="*/ 0 h 10"/>
                  <a:gd name="T28" fmla="*/ 0 w 15"/>
                  <a:gd name="T29" fmla="*/ 0 h 10"/>
                  <a:gd name="T30" fmla="*/ 0 w 15"/>
                  <a:gd name="T31" fmla="*/ 0 h 10"/>
                  <a:gd name="T32" fmla="*/ 0 w 15"/>
                  <a:gd name="T33" fmla="*/ 0 h 10"/>
                  <a:gd name="T34" fmla="*/ 0 w 15"/>
                  <a:gd name="T35" fmla="*/ 0 h 10"/>
                  <a:gd name="T36" fmla="*/ 0 w 15"/>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10"/>
                  <a:gd name="T59" fmla="*/ 15 w 15"/>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10">
                    <a:moveTo>
                      <a:pt x="10" y="8"/>
                    </a:moveTo>
                    <a:lnTo>
                      <a:pt x="13" y="8"/>
                    </a:lnTo>
                    <a:lnTo>
                      <a:pt x="14" y="6"/>
                    </a:lnTo>
                    <a:lnTo>
                      <a:pt x="15" y="4"/>
                    </a:lnTo>
                    <a:lnTo>
                      <a:pt x="14" y="2"/>
                    </a:lnTo>
                    <a:lnTo>
                      <a:pt x="13" y="1"/>
                    </a:lnTo>
                    <a:lnTo>
                      <a:pt x="12" y="0"/>
                    </a:lnTo>
                    <a:lnTo>
                      <a:pt x="10" y="1"/>
                    </a:lnTo>
                    <a:lnTo>
                      <a:pt x="8" y="2"/>
                    </a:lnTo>
                    <a:lnTo>
                      <a:pt x="5" y="4"/>
                    </a:lnTo>
                    <a:lnTo>
                      <a:pt x="2" y="4"/>
                    </a:lnTo>
                    <a:lnTo>
                      <a:pt x="1" y="5"/>
                    </a:lnTo>
                    <a:lnTo>
                      <a:pt x="0" y="6"/>
                    </a:lnTo>
                    <a:lnTo>
                      <a:pt x="0" y="7"/>
                    </a:lnTo>
                    <a:lnTo>
                      <a:pt x="1" y="8"/>
                    </a:lnTo>
                    <a:lnTo>
                      <a:pt x="4" y="9"/>
                    </a:lnTo>
                    <a:lnTo>
                      <a:pt x="5" y="10"/>
                    </a:lnTo>
                    <a:lnTo>
                      <a:pt x="8" y="10"/>
                    </a:lnTo>
                    <a:lnTo>
                      <a:pt x="10" y="8"/>
                    </a:lnTo>
                    <a:close/>
                  </a:path>
                </a:pathLst>
              </a:custGeom>
              <a:solidFill>
                <a:srgbClr val="EE9B5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17" name="Freeform 91"/>
              <p:cNvSpPr>
                <a:spLocks noChangeArrowheads="1"/>
              </p:cNvSpPr>
              <p:nvPr/>
            </p:nvSpPr>
            <p:spPr bwMode="auto">
              <a:xfrm>
                <a:off x="4407" y="1586"/>
                <a:ext cx="1" cy="1"/>
              </a:xfrm>
              <a:custGeom>
                <a:avLst/>
                <a:gdLst>
                  <a:gd name="T0" fmla="*/ 0 w 4"/>
                  <a:gd name="T1" fmla="*/ 0 h 3"/>
                  <a:gd name="T2" fmla="*/ 0 w 4"/>
                  <a:gd name="T3" fmla="*/ 0 h 3"/>
                  <a:gd name="T4" fmla="*/ 0 w 4"/>
                  <a:gd name="T5" fmla="*/ 0 h 3"/>
                  <a:gd name="T6" fmla="*/ 0 w 4"/>
                  <a:gd name="T7" fmla="*/ 0 h 3"/>
                  <a:gd name="T8" fmla="*/ 0 w 4"/>
                  <a:gd name="T9" fmla="*/ 0 h 3"/>
                  <a:gd name="T10" fmla="*/ 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2"/>
                    </a:moveTo>
                    <a:lnTo>
                      <a:pt x="3" y="0"/>
                    </a:lnTo>
                    <a:lnTo>
                      <a:pt x="1" y="0"/>
                    </a:lnTo>
                    <a:lnTo>
                      <a:pt x="0" y="1"/>
                    </a:lnTo>
                    <a:lnTo>
                      <a:pt x="0" y="3"/>
                    </a:lnTo>
                    <a:lnTo>
                      <a:pt x="4" y="2"/>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18" name="Freeform 92"/>
              <p:cNvSpPr>
                <a:spLocks noChangeArrowheads="1"/>
              </p:cNvSpPr>
              <p:nvPr/>
            </p:nvSpPr>
            <p:spPr bwMode="auto">
              <a:xfrm>
                <a:off x="4407" y="1586"/>
                <a:ext cx="5" cy="14"/>
              </a:xfrm>
              <a:custGeom>
                <a:avLst/>
                <a:gdLst>
                  <a:gd name="T0" fmla="*/ 0 w 18"/>
                  <a:gd name="T1" fmla="*/ 0 h 39"/>
                  <a:gd name="T2" fmla="*/ 0 w 18"/>
                  <a:gd name="T3" fmla="*/ 0 h 39"/>
                  <a:gd name="T4" fmla="*/ 0 w 18"/>
                  <a:gd name="T5" fmla="*/ 0 h 39"/>
                  <a:gd name="T6" fmla="*/ 0 w 18"/>
                  <a:gd name="T7" fmla="*/ 0 h 39"/>
                  <a:gd name="T8" fmla="*/ 0 w 18"/>
                  <a:gd name="T9" fmla="*/ 0 h 39"/>
                  <a:gd name="T10" fmla="*/ 0 w 18"/>
                  <a:gd name="T11" fmla="*/ 0 h 39"/>
                  <a:gd name="T12" fmla="*/ 0 w 18"/>
                  <a:gd name="T13" fmla="*/ 0 h 39"/>
                  <a:gd name="T14" fmla="*/ 0 w 18"/>
                  <a:gd name="T15" fmla="*/ 0 h 39"/>
                  <a:gd name="T16" fmla="*/ 0 w 18"/>
                  <a:gd name="T17" fmla="*/ 0 h 39"/>
                  <a:gd name="T18" fmla="*/ 0 w 18"/>
                  <a:gd name="T19" fmla="*/ 0 h 39"/>
                  <a:gd name="T20" fmla="*/ 0 w 18"/>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9"/>
                  <a:gd name="T35" fmla="*/ 18 w 18"/>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9">
                    <a:moveTo>
                      <a:pt x="18" y="36"/>
                    </a:moveTo>
                    <a:lnTo>
                      <a:pt x="15" y="29"/>
                    </a:lnTo>
                    <a:lnTo>
                      <a:pt x="10" y="17"/>
                    </a:lnTo>
                    <a:lnTo>
                      <a:pt x="5" y="5"/>
                    </a:lnTo>
                    <a:lnTo>
                      <a:pt x="4" y="0"/>
                    </a:lnTo>
                    <a:lnTo>
                      <a:pt x="0" y="1"/>
                    </a:lnTo>
                    <a:lnTo>
                      <a:pt x="1" y="6"/>
                    </a:lnTo>
                    <a:lnTo>
                      <a:pt x="5" y="18"/>
                    </a:lnTo>
                    <a:lnTo>
                      <a:pt x="10" y="30"/>
                    </a:lnTo>
                    <a:lnTo>
                      <a:pt x="13" y="39"/>
                    </a:lnTo>
                    <a:lnTo>
                      <a:pt x="18" y="36"/>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19" name="Freeform 93"/>
              <p:cNvSpPr>
                <a:spLocks noChangeArrowheads="1"/>
              </p:cNvSpPr>
              <p:nvPr/>
            </p:nvSpPr>
            <p:spPr bwMode="auto">
              <a:xfrm>
                <a:off x="4411" y="1600"/>
                <a:ext cx="2" cy="2"/>
              </a:xfrm>
              <a:custGeom>
                <a:avLst/>
                <a:gdLst>
                  <a:gd name="T0" fmla="*/ 0 w 6"/>
                  <a:gd name="T1" fmla="*/ 1 h 4"/>
                  <a:gd name="T2" fmla="*/ 0 w 6"/>
                  <a:gd name="T3" fmla="*/ 1 h 4"/>
                  <a:gd name="T4" fmla="*/ 0 w 6"/>
                  <a:gd name="T5" fmla="*/ 1 h 4"/>
                  <a:gd name="T6" fmla="*/ 0 w 6"/>
                  <a:gd name="T7" fmla="*/ 1 h 4"/>
                  <a:gd name="T8" fmla="*/ 0 w 6"/>
                  <a:gd name="T9" fmla="*/ 0 h 4"/>
                  <a:gd name="T10" fmla="*/ 0 w 6"/>
                  <a:gd name="T11" fmla="*/ 1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0" y="3"/>
                    </a:moveTo>
                    <a:lnTo>
                      <a:pt x="3" y="4"/>
                    </a:lnTo>
                    <a:lnTo>
                      <a:pt x="5" y="3"/>
                    </a:lnTo>
                    <a:lnTo>
                      <a:pt x="6" y="2"/>
                    </a:lnTo>
                    <a:lnTo>
                      <a:pt x="5" y="0"/>
                    </a:lnTo>
                    <a:lnTo>
                      <a:pt x="0" y="3"/>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20" name="Freeform 94"/>
              <p:cNvSpPr>
                <a:spLocks noChangeArrowheads="1"/>
              </p:cNvSpPr>
              <p:nvPr/>
            </p:nvSpPr>
            <p:spPr bwMode="auto">
              <a:xfrm>
                <a:off x="4394" y="1550"/>
                <a:ext cx="15" cy="37"/>
              </a:xfrm>
              <a:custGeom>
                <a:avLst/>
                <a:gdLst>
                  <a:gd name="T0" fmla="*/ 0 w 46"/>
                  <a:gd name="T1" fmla="*/ 0 h 102"/>
                  <a:gd name="T2" fmla="*/ 0 w 46"/>
                  <a:gd name="T3" fmla="*/ 0 h 102"/>
                  <a:gd name="T4" fmla="*/ 0 w 46"/>
                  <a:gd name="T5" fmla="*/ 0 h 102"/>
                  <a:gd name="T6" fmla="*/ 0 w 46"/>
                  <a:gd name="T7" fmla="*/ 0 h 102"/>
                  <a:gd name="T8" fmla="*/ 0 w 46"/>
                  <a:gd name="T9" fmla="*/ 0 h 102"/>
                  <a:gd name="T10" fmla="*/ 0 w 46"/>
                  <a:gd name="T11" fmla="*/ 0 h 102"/>
                  <a:gd name="T12" fmla="*/ 0 w 46"/>
                  <a:gd name="T13" fmla="*/ 0 h 102"/>
                  <a:gd name="T14" fmla="*/ 0 w 46"/>
                  <a:gd name="T15" fmla="*/ 0 h 102"/>
                  <a:gd name="T16" fmla="*/ 0 w 46"/>
                  <a:gd name="T17" fmla="*/ 0 h 102"/>
                  <a:gd name="T18" fmla="*/ 0 w 46"/>
                  <a:gd name="T19" fmla="*/ 0 h 102"/>
                  <a:gd name="T20" fmla="*/ 0 w 46"/>
                  <a:gd name="T21" fmla="*/ 0 h 102"/>
                  <a:gd name="T22" fmla="*/ 0 w 46"/>
                  <a:gd name="T23" fmla="*/ 0 h 102"/>
                  <a:gd name="T24" fmla="*/ 0 w 46"/>
                  <a:gd name="T25" fmla="*/ 0 h 102"/>
                  <a:gd name="T26" fmla="*/ 0 w 46"/>
                  <a:gd name="T27" fmla="*/ 0 h 102"/>
                  <a:gd name="T28" fmla="*/ 0 w 46"/>
                  <a:gd name="T29" fmla="*/ 0 h 102"/>
                  <a:gd name="T30" fmla="*/ 0 w 46"/>
                  <a:gd name="T31" fmla="*/ 0 h 102"/>
                  <a:gd name="T32" fmla="*/ 0 w 46"/>
                  <a:gd name="T33" fmla="*/ 0 h 102"/>
                  <a:gd name="T34" fmla="*/ 0 w 46"/>
                  <a:gd name="T35" fmla="*/ 0 h 102"/>
                  <a:gd name="T36" fmla="*/ 0 w 46"/>
                  <a:gd name="T37" fmla="*/ 0 h 102"/>
                  <a:gd name="T38" fmla="*/ 0 w 46"/>
                  <a:gd name="T39" fmla="*/ 0 h 102"/>
                  <a:gd name="T40" fmla="*/ 0 w 46"/>
                  <a:gd name="T41" fmla="*/ 0 h 102"/>
                  <a:gd name="T42" fmla="*/ 0 w 46"/>
                  <a:gd name="T43" fmla="*/ 0 h 102"/>
                  <a:gd name="T44" fmla="*/ 0 w 46"/>
                  <a:gd name="T45" fmla="*/ 0 h 102"/>
                  <a:gd name="T46" fmla="*/ 0 w 46"/>
                  <a:gd name="T47" fmla="*/ 0 h 102"/>
                  <a:gd name="T48" fmla="*/ 0 w 46"/>
                  <a:gd name="T49" fmla="*/ 0 h 102"/>
                  <a:gd name="T50" fmla="*/ 0 w 46"/>
                  <a:gd name="T51" fmla="*/ 0 h 102"/>
                  <a:gd name="T52" fmla="*/ 0 w 46"/>
                  <a:gd name="T53" fmla="*/ 0 h 102"/>
                  <a:gd name="T54" fmla="*/ 0 w 46"/>
                  <a:gd name="T55" fmla="*/ 0 h 102"/>
                  <a:gd name="T56" fmla="*/ 0 w 46"/>
                  <a:gd name="T57" fmla="*/ 0 h 102"/>
                  <a:gd name="T58" fmla="*/ 0 w 46"/>
                  <a:gd name="T59" fmla="*/ 0 h 102"/>
                  <a:gd name="T60" fmla="*/ 0 w 46"/>
                  <a:gd name="T61" fmla="*/ 0 h 102"/>
                  <a:gd name="T62" fmla="*/ 0 w 46"/>
                  <a:gd name="T63" fmla="*/ 0 h 102"/>
                  <a:gd name="T64" fmla="*/ 0 w 46"/>
                  <a:gd name="T65" fmla="*/ 0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102"/>
                  <a:gd name="T101" fmla="*/ 46 w 46"/>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102">
                    <a:moveTo>
                      <a:pt x="14" y="5"/>
                    </a:moveTo>
                    <a:lnTo>
                      <a:pt x="16" y="13"/>
                    </a:lnTo>
                    <a:lnTo>
                      <a:pt x="22" y="32"/>
                    </a:lnTo>
                    <a:lnTo>
                      <a:pt x="30" y="54"/>
                    </a:lnTo>
                    <a:lnTo>
                      <a:pt x="36" y="70"/>
                    </a:lnTo>
                    <a:lnTo>
                      <a:pt x="41" y="79"/>
                    </a:lnTo>
                    <a:lnTo>
                      <a:pt x="45" y="87"/>
                    </a:lnTo>
                    <a:lnTo>
                      <a:pt x="46" y="92"/>
                    </a:lnTo>
                    <a:lnTo>
                      <a:pt x="46" y="95"/>
                    </a:lnTo>
                    <a:lnTo>
                      <a:pt x="46" y="97"/>
                    </a:lnTo>
                    <a:lnTo>
                      <a:pt x="45" y="99"/>
                    </a:lnTo>
                    <a:lnTo>
                      <a:pt x="42" y="101"/>
                    </a:lnTo>
                    <a:lnTo>
                      <a:pt x="37" y="102"/>
                    </a:lnTo>
                    <a:lnTo>
                      <a:pt x="35" y="102"/>
                    </a:lnTo>
                    <a:lnTo>
                      <a:pt x="32" y="101"/>
                    </a:lnTo>
                    <a:lnTo>
                      <a:pt x="31" y="100"/>
                    </a:lnTo>
                    <a:lnTo>
                      <a:pt x="30" y="99"/>
                    </a:lnTo>
                    <a:lnTo>
                      <a:pt x="28" y="91"/>
                    </a:lnTo>
                    <a:lnTo>
                      <a:pt x="24" y="78"/>
                    </a:lnTo>
                    <a:lnTo>
                      <a:pt x="21" y="63"/>
                    </a:lnTo>
                    <a:lnTo>
                      <a:pt x="17" y="51"/>
                    </a:lnTo>
                    <a:lnTo>
                      <a:pt x="13" y="38"/>
                    </a:lnTo>
                    <a:lnTo>
                      <a:pt x="8" y="24"/>
                    </a:lnTo>
                    <a:lnTo>
                      <a:pt x="4" y="12"/>
                    </a:lnTo>
                    <a:lnTo>
                      <a:pt x="1" y="6"/>
                    </a:lnTo>
                    <a:lnTo>
                      <a:pt x="0" y="5"/>
                    </a:lnTo>
                    <a:lnTo>
                      <a:pt x="1" y="3"/>
                    </a:lnTo>
                    <a:lnTo>
                      <a:pt x="2" y="2"/>
                    </a:lnTo>
                    <a:lnTo>
                      <a:pt x="5" y="0"/>
                    </a:lnTo>
                    <a:lnTo>
                      <a:pt x="7" y="0"/>
                    </a:lnTo>
                    <a:lnTo>
                      <a:pt x="9" y="0"/>
                    </a:lnTo>
                    <a:lnTo>
                      <a:pt x="12" y="2"/>
                    </a:lnTo>
                    <a:lnTo>
                      <a:pt x="14" y="5"/>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21" name="Freeform 95"/>
              <p:cNvSpPr>
                <a:spLocks noChangeArrowheads="1"/>
              </p:cNvSpPr>
              <p:nvPr/>
            </p:nvSpPr>
            <p:spPr bwMode="auto">
              <a:xfrm>
                <a:off x="4404" y="1584"/>
                <a:ext cx="4" cy="3"/>
              </a:xfrm>
              <a:custGeom>
                <a:avLst/>
                <a:gdLst>
                  <a:gd name="T0" fmla="*/ 0 w 14"/>
                  <a:gd name="T1" fmla="*/ 0 h 9"/>
                  <a:gd name="T2" fmla="*/ 0 w 14"/>
                  <a:gd name="T3" fmla="*/ 0 h 9"/>
                  <a:gd name="T4" fmla="*/ 0 w 14"/>
                  <a:gd name="T5" fmla="*/ 0 h 9"/>
                  <a:gd name="T6" fmla="*/ 0 w 14"/>
                  <a:gd name="T7" fmla="*/ 0 h 9"/>
                  <a:gd name="T8" fmla="*/ 0 w 14"/>
                  <a:gd name="T9" fmla="*/ 0 h 9"/>
                  <a:gd name="T10" fmla="*/ 0 w 14"/>
                  <a:gd name="T11" fmla="*/ 0 h 9"/>
                  <a:gd name="T12" fmla="*/ 0 w 14"/>
                  <a:gd name="T13" fmla="*/ 0 h 9"/>
                  <a:gd name="T14" fmla="*/ 0 w 14"/>
                  <a:gd name="T15" fmla="*/ 0 h 9"/>
                  <a:gd name="T16" fmla="*/ 0 w 14"/>
                  <a:gd name="T17" fmla="*/ 0 h 9"/>
                  <a:gd name="T18" fmla="*/ 0 w 14"/>
                  <a:gd name="T19" fmla="*/ 0 h 9"/>
                  <a:gd name="T20" fmla="*/ 0 w 14"/>
                  <a:gd name="T21" fmla="*/ 0 h 9"/>
                  <a:gd name="T22" fmla="*/ 0 w 14"/>
                  <a:gd name="T23" fmla="*/ 0 h 9"/>
                  <a:gd name="T24" fmla="*/ 0 w 14"/>
                  <a:gd name="T25" fmla="*/ 0 h 9"/>
                  <a:gd name="T26" fmla="*/ 0 w 14"/>
                  <a:gd name="T27" fmla="*/ 0 h 9"/>
                  <a:gd name="T28" fmla="*/ 0 w 14"/>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9"/>
                  <a:gd name="T47" fmla="*/ 14 w 14"/>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9">
                    <a:moveTo>
                      <a:pt x="13" y="6"/>
                    </a:moveTo>
                    <a:lnTo>
                      <a:pt x="14" y="5"/>
                    </a:lnTo>
                    <a:lnTo>
                      <a:pt x="14" y="3"/>
                    </a:lnTo>
                    <a:lnTo>
                      <a:pt x="14" y="1"/>
                    </a:lnTo>
                    <a:lnTo>
                      <a:pt x="13" y="0"/>
                    </a:lnTo>
                    <a:lnTo>
                      <a:pt x="11" y="2"/>
                    </a:lnTo>
                    <a:lnTo>
                      <a:pt x="7" y="4"/>
                    </a:lnTo>
                    <a:lnTo>
                      <a:pt x="4" y="4"/>
                    </a:lnTo>
                    <a:lnTo>
                      <a:pt x="1" y="5"/>
                    </a:lnTo>
                    <a:lnTo>
                      <a:pt x="0" y="6"/>
                    </a:lnTo>
                    <a:lnTo>
                      <a:pt x="3" y="8"/>
                    </a:lnTo>
                    <a:lnTo>
                      <a:pt x="5" y="9"/>
                    </a:lnTo>
                    <a:lnTo>
                      <a:pt x="7" y="9"/>
                    </a:lnTo>
                    <a:lnTo>
                      <a:pt x="10" y="8"/>
                    </a:lnTo>
                    <a:lnTo>
                      <a:pt x="13" y="6"/>
                    </a:lnTo>
                    <a:close/>
                  </a:path>
                </a:pathLst>
              </a:custGeom>
              <a:solidFill>
                <a:srgbClr val="EE9B5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22" name="Freeform 96"/>
              <p:cNvSpPr>
                <a:spLocks noChangeArrowheads="1"/>
              </p:cNvSpPr>
              <p:nvPr/>
            </p:nvSpPr>
            <p:spPr bwMode="auto">
              <a:xfrm>
                <a:off x="4396" y="1551"/>
                <a:ext cx="2" cy="1"/>
              </a:xfrm>
              <a:custGeom>
                <a:avLst/>
                <a:gdLst>
                  <a:gd name="T0" fmla="*/ 1 w 4"/>
                  <a:gd name="T1" fmla="*/ 0 h 3"/>
                  <a:gd name="T2" fmla="*/ 1 w 4"/>
                  <a:gd name="T3" fmla="*/ 0 h 3"/>
                  <a:gd name="T4" fmla="*/ 1 w 4"/>
                  <a:gd name="T5" fmla="*/ 0 h 3"/>
                  <a:gd name="T6" fmla="*/ 0 w 4"/>
                  <a:gd name="T7" fmla="*/ 0 h 3"/>
                  <a:gd name="T8" fmla="*/ 0 w 4"/>
                  <a:gd name="T9" fmla="*/ 0 h 3"/>
                  <a:gd name="T10" fmla="*/ 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1"/>
                    </a:moveTo>
                    <a:lnTo>
                      <a:pt x="3" y="0"/>
                    </a:lnTo>
                    <a:lnTo>
                      <a:pt x="2" y="0"/>
                    </a:lnTo>
                    <a:lnTo>
                      <a:pt x="0" y="1"/>
                    </a:lnTo>
                    <a:lnTo>
                      <a:pt x="0" y="3"/>
                    </a:lnTo>
                    <a:lnTo>
                      <a:pt x="4" y="1"/>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23" name="Freeform 97"/>
              <p:cNvSpPr>
                <a:spLocks noChangeArrowheads="1"/>
              </p:cNvSpPr>
              <p:nvPr/>
            </p:nvSpPr>
            <p:spPr bwMode="auto">
              <a:xfrm>
                <a:off x="4396" y="1552"/>
                <a:ext cx="10" cy="31"/>
              </a:xfrm>
              <a:custGeom>
                <a:avLst/>
                <a:gdLst>
                  <a:gd name="T0" fmla="*/ 0 w 33"/>
                  <a:gd name="T1" fmla="*/ 0 h 84"/>
                  <a:gd name="T2" fmla="*/ 0 w 33"/>
                  <a:gd name="T3" fmla="*/ 0 h 84"/>
                  <a:gd name="T4" fmla="*/ 0 w 33"/>
                  <a:gd name="T5" fmla="*/ 0 h 84"/>
                  <a:gd name="T6" fmla="*/ 0 w 33"/>
                  <a:gd name="T7" fmla="*/ 0 h 84"/>
                  <a:gd name="T8" fmla="*/ 0 w 33"/>
                  <a:gd name="T9" fmla="*/ 0 h 84"/>
                  <a:gd name="T10" fmla="*/ 0 w 33"/>
                  <a:gd name="T11" fmla="*/ 0 h 84"/>
                  <a:gd name="T12" fmla="*/ 0 w 33"/>
                  <a:gd name="T13" fmla="*/ 0 h 84"/>
                  <a:gd name="T14" fmla="*/ 0 w 33"/>
                  <a:gd name="T15" fmla="*/ 0 h 84"/>
                  <a:gd name="T16" fmla="*/ 0 w 33"/>
                  <a:gd name="T17" fmla="*/ 0 h 84"/>
                  <a:gd name="T18" fmla="*/ 0 w 33"/>
                  <a:gd name="T19" fmla="*/ 0 h 84"/>
                  <a:gd name="T20" fmla="*/ 0 w 33"/>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84"/>
                  <a:gd name="T35" fmla="*/ 33 w 33"/>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84">
                    <a:moveTo>
                      <a:pt x="33" y="82"/>
                    </a:moveTo>
                    <a:lnTo>
                      <a:pt x="29" y="68"/>
                    </a:lnTo>
                    <a:lnTo>
                      <a:pt x="18" y="40"/>
                    </a:lnTo>
                    <a:lnTo>
                      <a:pt x="9" y="12"/>
                    </a:lnTo>
                    <a:lnTo>
                      <a:pt x="4" y="0"/>
                    </a:lnTo>
                    <a:lnTo>
                      <a:pt x="0" y="2"/>
                    </a:lnTo>
                    <a:lnTo>
                      <a:pt x="4" y="13"/>
                    </a:lnTo>
                    <a:lnTo>
                      <a:pt x="14" y="41"/>
                    </a:lnTo>
                    <a:lnTo>
                      <a:pt x="23" y="69"/>
                    </a:lnTo>
                    <a:lnTo>
                      <a:pt x="29" y="84"/>
                    </a:lnTo>
                    <a:lnTo>
                      <a:pt x="33" y="82"/>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24" name="Freeform 98"/>
              <p:cNvSpPr>
                <a:spLocks noChangeArrowheads="1"/>
              </p:cNvSpPr>
              <p:nvPr/>
            </p:nvSpPr>
            <p:spPr bwMode="auto">
              <a:xfrm>
                <a:off x="4405" y="1582"/>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2"/>
                    </a:moveTo>
                    <a:lnTo>
                      <a:pt x="1" y="4"/>
                    </a:lnTo>
                    <a:lnTo>
                      <a:pt x="3" y="4"/>
                    </a:lnTo>
                    <a:lnTo>
                      <a:pt x="4" y="3"/>
                    </a:lnTo>
                    <a:lnTo>
                      <a:pt x="4" y="0"/>
                    </a:lnTo>
                    <a:lnTo>
                      <a:pt x="0" y="2"/>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25" name="Freeform 99"/>
              <p:cNvSpPr>
                <a:spLocks noChangeArrowheads="1"/>
              </p:cNvSpPr>
              <p:nvPr/>
            </p:nvSpPr>
            <p:spPr bwMode="auto">
              <a:xfrm>
                <a:off x="4374" y="1489"/>
                <a:ext cx="26" cy="65"/>
              </a:xfrm>
              <a:custGeom>
                <a:avLst/>
                <a:gdLst>
                  <a:gd name="T0" fmla="*/ 0 w 80"/>
                  <a:gd name="T1" fmla="*/ 0 h 177"/>
                  <a:gd name="T2" fmla="*/ 0 w 80"/>
                  <a:gd name="T3" fmla="*/ 0 h 177"/>
                  <a:gd name="T4" fmla="*/ 0 w 80"/>
                  <a:gd name="T5" fmla="*/ 0 h 177"/>
                  <a:gd name="T6" fmla="*/ 0 w 80"/>
                  <a:gd name="T7" fmla="*/ 0 h 177"/>
                  <a:gd name="T8" fmla="*/ 0 w 80"/>
                  <a:gd name="T9" fmla="*/ 0 h 177"/>
                  <a:gd name="T10" fmla="*/ 0 w 80"/>
                  <a:gd name="T11" fmla="*/ 0 h 177"/>
                  <a:gd name="T12" fmla="*/ 0 w 80"/>
                  <a:gd name="T13" fmla="*/ 0 h 177"/>
                  <a:gd name="T14" fmla="*/ 0 w 80"/>
                  <a:gd name="T15" fmla="*/ 0 h 177"/>
                  <a:gd name="T16" fmla="*/ 0 w 80"/>
                  <a:gd name="T17" fmla="*/ 0 h 177"/>
                  <a:gd name="T18" fmla="*/ 0 w 80"/>
                  <a:gd name="T19" fmla="*/ 0 h 177"/>
                  <a:gd name="T20" fmla="*/ 0 w 80"/>
                  <a:gd name="T21" fmla="*/ 0 h 177"/>
                  <a:gd name="T22" fmla="*/ 0 w 80"/>
                  <a:gd name="T23" fmla="*/ 0 h 177"/>
                  <a:gd name="T24" fmla="*/ 0 w 80"/>
                  <a:gd name="T25" fmla="*/ 0 h 177"/>
                  <a:gd name="T26" fmla="*/ 0 w 80"/>
                  <a:gd name="T27" fmla="*/ 0 h 177"/>
                  <a:gd name="T28" fmla="*/ 0 w 80"/>
                  <a:gd name="T29" fmla="*/ 0 h 177"/>
                  <a:gd name="T30" fmla="*/ 0 w 80"/>
                  <a:gd name="T31" fmla="*/ 0 h 177"/>
                  <a:gd name="T32" fmla="*/ 0 w 80"/>
                  <a:gd name="T33" fmla="*/ 0 h 177"/>
                  <a:gd name="T34" fmla="*/ 0 w 80"/>
                  <a:gd name="T35" fmla="*/ 0 h 177"/>
                  <a:gd name="T36" fmla="*/ 0 w 80"/>
                  <a:gd name="T37" fmla="*/ 0 h 177"/>
                  <a:gd name="T38" fmla="*/ 0 w 80"/>
                  <a:gd name="T39" fmla="*/ 0 h 177"/>
                  <a:gd name="T40" fmla="*/ 0 w 80"/>
                  <a:gd name="T41" fmla="*/ 0 h 177"/>
                  <a:gd name="T42" fmla="*/ 0 w 80"/>
                  <a:gd name="T43" fmla="*/ 0 h 177"/>
                  <a:gd name="T44" fmla="*/ 0 w 80"/>
                  <a:gd name="T45" fmla="*/ 0 h 177"/>
                  <a:gd name="T46" fmla="*/ 0 w 80"/>
                  <a:gd name="T47" fmla="*/ 0 h 177"/>
                  <a:gd name="T48" fmla="*/ 0 w 80"/>
                  <a:gd name="T49" fmla="*/ 0 h 177"/>
                  <a:gd name="T50" fmla="*/ 0 w 80"/>
                  <a:gd name="T51" fmla="*/ 0 h 177"/>
                  <a:gd name="T52" fmla="*/ 0 w 80"/>
                  <a:gd name="T53" fmla="*/ 0 h 177"/>
                  <a:gd name="T54" fmla="*/ 0 w 80"/>
                  <a:gd name="T55" fmla="*/ 0 h 177"/>
                  <a:gd name="T56" fmla="*/ 0 w 80"/>
                  <a:gd name="T57" fmla="*/ 0 h 177"/>
                  <a:gd name="T58" fmla="*/ 0 w 80"/>
                  <a:gd name="T59" fmla="*/ 0 h 177"/>
                  <a:gd name="T60" fmla="*/ 0 w 80"/>
                  <a:gd name="T61" fmla="*/ 0 h 177"/>
                  <a:gd name="T62" fmla="*/ 0 w 80"/>
                  <a:gd name="T63" fmla="*/ 0 h 177"/>
                  <a:gd name="T64" fmla="*/ 0 w 80"/>
                  <a:gd name="T65" fmla="*/ 0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177"/>
                  <a:gd name="T101" fmla="*/ 80 w 80"/>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177">
                    <a:moveTo>
                      <a:pt x="12" y="3"/>
                    </a:moveTo>
                    <a:lnTo>
                      <a:pt x="21" y="19"/>
                    </a:lnTo>
                    <a:lnTo>
                      <a:pt x="35" y="47"/>
                    </a:lnTo>
                    <a:lnTo>
                      <a:pt x="50" y="82"/>
                    </a:lnTo>
                    <a:lnTo>
                      <a:pt x="63" y="115"/>
                    </a:lnTo>
                    <a:lnTo>
                      <a:pt x="72" y="140"/>
                    </a:lnTo>
                    <a:lnTo>
                      <a:pt x="78" y="158"/>
                    </a:lnTo>
                    <a:lnTo>
                      <a:pt x="79" y="164"/>
                    </a:lnTo>
                    <a:lnTo>
                      <a:pt x="80" y="170"/>
                    </a:lnTo>
                    <a:lnTo>
                      <a:pt x="80" y="173"/>
                    </a:lnTo>
                    <a:lnTo>
                      <a:pt x="78" y="175"/>
                    </a:lnTo>
                    <a:lnTo>
                      <a:pt x="76" y="177"/>
                    </a:lnTo>
                    <a:lnTo>
                      <a:pt x="73" y="177"/>
                    </a:lnTo>
                    <a:lnTo>
                      <a:pt x="70" y="177"/>
                    </a:lnTo>
                    <a:lnTo>
                      <a:pt x="68" y="177"/>
                    </a:lnTo>
                    <a:lnTo>
                      <a:pt x="62" y="175"/>
                    </a:lnTo>
                    <a:lnTo>
                      <a:pt x="58" y="173"/>
                    </a:lnTo>
                    <a:lnTo>
                      <a:pt x="55" y="164"/>
                    </a:lnTo>
                    <a:lnTo>
                      <a:pt x="50" y="150"/>
                    </a:lnTo>
                    <a:lnTo>
                      <a:pt x="47" y="133"/>
                    </a:lnTo>
                    <a:lnTo>
                      <a:pt x="43" y="121"/>
                    </a:lnTo>
                    <a:lnTo>
                      <a:pt x="39" y="102"/>
                    </a:lnTo>
                    <a:lnTo>
                      <a:pt x="28" y="69"/>
                    </a:lnTo>
                    <a:lnTo>
                      <a:pt x="21" y="52"/>
                    </a:lnTo>
                    <a:lnTo>
                      <a:pt x="14" y="35"/>
                    </a:lnTo>
                    <a:lnTo>
                      <a:pt x="7" y="20"/>
                    </a:lnTo>
                    <a:lnTo>
                      <a:pt x="0" y="9"/>
                    </a:lnTo>
                    <a:lnTo>
                      <a:pt x="0" y="7"/>
                    </a:lnTo>
                    <a:lnTo>
                      <a:pt x="4" y="2"/>
                    </a:lnTo>
                    <a:lnTo>
                      <a:pt x="5" y="1"/>
                    </a:lnTo>
                    <a:lnTo>
                      <a:pt x="7" y="0"/>
                    </a:lnTo>
                    <a:lnTo>
                      <a:pt x="10" y="1"/>
                    </a:lnTo>
                    <a:lnTo>
                      <a:pt x="12" y="3"/>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26" name="Freeform 100"/>
              <p:cNvSpPr>
                <a:spLocks noChangeArrowheads="1"/>
              </p:cNvSpPr>
              <p:nvPr/>
            </p:nvSpPr>
            <p:spPr bwMode="auto">
              <a:xfrm>
                <a:off x="4374" y="1489"/>
                <a:ext cx="20" cy="45"/>
              </a:xfrm>
              <a:custGeom>
                <a:avLst/>
                <a:gdLst>
                  <a:gd name="T0" fmla="*/ 0 w 62"/>
                  <a:gd name="T1" fmla="*/ 0 h 124"/>
                  <a:gd name="T2" fmla="*/ 0 w 62"/>
                  <a:gd name="T3" fmla="*/ 0 h 124"/>
                  <a:gd name="T4" fmla="*/ 0 w 62"/>
                  <a:gd name="T5" fmla="*/ 0 h 124"/>
                  <a:gd name="T6" fmla="*/ 0 w 62"/>
                  <a:gd name="T7" fmla="*/ 0 h 124"/>
                  <a:gd name="T8" fmla="*/ 0 w 62"/>
                  <a:gd name="T9" fmla="*/ 0 h 124"/>
                  <a:gd name="T10" fmla="*/ 0 w 62"/>
                  <a:gd name="T11" fmla="*/ 0 h 124"/>
                  <a:gd name="T12" fmla="*/ 0 w 62"/>
                  <a:gd name="T13" fmla="*/ 0 h 124"/>
                  <a:gd name="T14" fmla="*/ 0 w 62"/>
                  <a:gd name="T15" fmla="*/ 0 h 124"/>
                  <a:gd name="T16" fmla="*/ 0 w 62"/>
                  <a:gd name="T17" fmla="*/ 0 h 124"/>
                  <a:gd name="T18" fmla="*/ 0 w 62"/>
                  <a:gd name="T19" fmla="*/ 0 h 124"/>
                  <a:gd name="T20" fmla="*/ 0 w 62"/>
                  <a:gd name="T21" fmla="*/ 0 h 124"/>
                  <a:gd name="T22" fmla="*/ 0 w 62"/>
                  <a:gd name="T23" fmla="*/ 0 h 124"/>
                  <a:gd name="T24" fmla="*/ 0 w 62"/>
                  <a:gd name="T25" fmla="*/ 0 h 124"/>
                  <a:gd name="T26" fmla="*/ 0 w 62"/>
                  <a:gd name="T27" fmla="*/ 0 h 124"/>
                  <a:gd name="T28" fmla="*/ 0 w 62"/>
                  <a:gd name="T29" fmla="*/ 0 h 124"/>
                  <a:gd name="T30" fmla="*/ 0 w 62"/>
                  <a:gd name="T31" fmla="*/ 0 h 124"/>
                  <a:gd name="T32" fmla="*/ 0 w 62"/>
                  <a:gd name="T33" fmla="*/ 0 h 124"/>
                  <a:gd name="T34" fmla="*/ 0 w 62"/>
                  <a:gd name="T35" fmla="*/ 0 h 124"/>
                  <a:gd name="T36" fmla="*/ 0 w 62"/>
                  <a:gd name="T37" fmla="*/ 0 h 124"/>
                  <a:gd name="T38" fmla="*/ 0 w 62"/>
                  <a:gd name="T39" fmla="*/ 0 h 124"/>
                  <a:gd name="T40" fmla="*/ 0 w 62"/>
                  <a:gd name="T41" fmla="*/ 0 h 124"/>
                  <a:gd name="T42" fmla="*/ 0 w 62"/>
                  <a:gd name="T43" fmla="*/ 0 h 124"/>
                  <a:gd name="T44" fmla="*/ 0 w 62"/>
                  <a:gd name="T45" fmla="*/ 0 h 124"/>
                  <a:gd name="T46" fmla="*/ 0 w 62"/>
                  <a:gd name="T47" fmla="*/ 0 h 124"/>
                  <a:gd name="T48" fmla="*/ 0 w 62"/>
                  <a:gd name="T49" fmla="*/ 0 h 124"/>
                  <a:gd name="T50" fmla="*/ 0 w 62"/>
                  <a:gd name="T51" fmla="*/ 0 h 124"/>
                  <a:gd name="T52" fmla="*/ 0 w 62"/>
                  <a:gd name="T53" fmla="*/ 0 h 124"/>
                  <a:gd name="T54" fmla="*/ 0 w 62"/>
                  <a:gd name="T55" fmla="*/ 0 h 124"/>
                  <a:gd name="T56" fmla="*/ 0 w 62"/>
                  <a:gd name="T57" fmla="*/ 0 h 124"/>
                  <a:gd name="T58" fmla="*/ 0 w 62"/>
                  <a:gd name="T59" fmla="*/ 0 h 124"/>
                  <a:gd name="T60" fmla="*/ 0 w 62"/>
                  <a:gd name="T61" fmla="*/ 0 h 124"/>
                  <a:gd name="T62" fmla="*/ 0 w 62"/>
                  <a:gd name="T63" fmla="*/ 0 h 124"/>
                  <a:gd name="T64" fmla="*/ 0 w 62"/>
                  <a:gd name="T65" fmla="*/ 0 h 124"/>
                  <a:gd name="T66" fmla="*/ 0 w 62"/>
                  <a:gd name="T67" fmla="*/ 0 h 124"/>
                  <a:gd name="T68" fmla="*/ 0 w 62"/>
                  <a:gd name="T69" fmla="*/ 0 h 1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
                  <a:gd name="T106" fmla="*/ 0 h 124"/>
                  <a:gd name="T107" fmla="*/ 62 w 62"/>
                  <a:gd name="T108" fmla="*/ 124 h 1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 h="124">
                    <a:moveTo>
                      <a:pt x="12" y="2"/>
                    </a:moveTo>
                    <a:lnTo>
                      <a:pt x="18" y="12"/>
                    </a:lnTo>
                    <a:lnTo>
                      <a:pt x="26" y="27"/>
                    </a:lnTo>
                    <a:lnTo>
                      <a:pt x="34" y="43"/>
                    </a:lnTo>
                    <a:lnTo>
                      <a:pt x="42" y="61"/>
                    </a:lnTo>
                    <a:lnTo>
                      <a:pt x="43" y="64"/>
                    </a:lnTo>
                    <a:lnTo>
                      <a:pt x="48" y="74"/>
                    </a:lnTo>
                    <a:lnTo>
                      <a:pt x="54" y="88"/>
                    </a:lnTo>
                    <a:lnTo>
                      <a:pt x="62" y="110"/>
                    </a:lnTo>
                    <a:lnTo>
                      <a:pt x="62" y="113"/>
                    </a:lnTo>
                    <a:lnTo>
                      <a:pt x="59" y="116"/>
                    </a:lnTo>
                    <a:lnTo>
                      <a:pt x="58" y="120"/>
                    </a:lnTo>
                    <a:lnTo>
                      <a:pt x="55" y="123"/>
                    </a:lnTo>
                    <a:lnTo>
                      <a:pt x="54" y="124"/>
                    </a:lnTo>
                    <a:lnTo>
                      <a:pt x="51" y="124"/>
                    </a:lnTo>
                    <a:lnTo>
                      <a:pt x="50" y="124"/>
                    </a:lnTo>
                    <a:lnTo>
                      <a:pt x="48" y="123"/>
                    </a:lnTo>
                    <a:lnTo>
                      <a:pt x="44" y="119"/>
                    </a:lnTo>
                    <a:lnTo>
                      <a:pt x="41" y="110"/>
                    </a:lnTo>
                    <a:lnTo>
                      <a:pt x="35" y="92"/>
                    </a:lnTo>
                    <a:lnTo>
                      <a:pt x="32" y="81"/>
                    </a:lnTo>
                    <a:lnTo>
                      <a:pt x="29" y="73"/>
                    </a:lnTo>
                    <a:lnTo>
                      <a:pt x="27" y="66"/>
                    </a:lnTo>
                    <a:lnTo>
                      <a:pt x="24" y="56"/>
                    </a:lnTo>
                    <a:lnTo>
                      <a:pt x="18" y="42"/>
                    </a:lnTo>
                    <a:lnTo>
                      <a:pt x="13" y="30"/>
                    </a:lnTo>
                    <a:lnTo>
                      <a:pt x="10" y="23"/>
                    </a:lnTo>
                    <a:lnTo>
                      <a:pt x="4" y="13"/>
                    </a:lnTo>
                    <a:lnTo>
                      <a:pt x="0" y="8"/>
                    </a:lnTo>
                    <a:lnTo>
                      <a:pt x="2" y="5"/>
                    </a:lnTo>
                    <a:lnTo>
                      <a:pt x="3" y="2"/>
                    </a:lnTo>
                    <a:lnTo>
                      <a:pt x="4" y="0"/>
                    </a:lnTo>
                    <a:lnTo>
                      <a:pt x="6" y="0"/>
                    </a:lnTo>
                    <a:lnTo>
                      <a:pt x="10" y="0"/>
                    </a:lnTo>
                    <a:lnTo>
                      <a:pt x="12" y="2"/>
                    </a:lnTo>
                    <a:close/>
                  </a:path>
                </a:pathLst>
              </a:custGeom>
              <a:solidFill>
                <a:srgbClr val="FCDD4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27" name="Freeform 101"/>
              <p:cNvSpPr>
                <a:spLocks noChangeArrowheads="1"/>
              </p:cNvSpPr>
              <p:nvPr/>
            </p:nvSpPr>
            <p:spPr bwMode="auto">
              <a:xfrm>
                <a:off x="4389" y="1535"/>
                <a:ext cx="7" cy="3"/>
              </a:xfrm>
              <a:custGeom>
                <a:avLst/>
                <a:gdLst>
                  <a:gd name="T0" fmla="*/ 0 w 20"/>
                  <a:gd name="T1" fmla="*/ 0 h 10"/>
                  <a:gd name="T2" fmla="*/ 0 w 20"/>
                  <a:gd name="T3" fmla="*/ 0 h 10"/>
                  <a:gd name="T4" fmla="*/ 0 w 20"/>
                  <a:gd name="T5" fmla="*/ 0 h 10"/>
                  <a:gd name="T6" fmla="*/ 0 w 20"/>
                  <a:gd name="T7" fmla="*/ 0 h 10"/>
                  <a:gd name="T8" fmla="*/ 0 w 20"/>
                  <a:gd name="T9" fmla="*/ 0 h 10"/>
                  <a:gd name="T10" fmla="*/ 0 w 20"/>
                  <a:gd name="T11" fmla="*/ 0 h 10"/>
                  <a:gd name="T12" fmla="*/ 0 w 20"/>
                  <a:gd name="T13" fmla="*/ 0 h 10"/>
                  <a:gd name="T14" fmla="*/ 0 w 20"/>
                  <a:gd name="T15" fmla="*/ 0 h 10"/>
                  <a:gd name="T16" fmla="*/ 0 w 20"/>
                  <a:gd name="T17" fmla="*/ 0 h 10"/>
                  <a:gd name="T18" fmla="*/ 0 w 20"/>
                  <a:gd name="T19" fmla="*/ 0 h 10"/>
                  <a:gd name="T20" fmla="*/ 0 w 20"/>
                  <a:gd name="T21" fmla="*/ 0 h 10"/>
                  <a:gd name="T22" fmla="*/ 0 w 20"/>
                  <a:gd name="T23" fmla="*/ 0 h 10"/>
                  <a:gd name="T24" fmla="*/ 0 w 20"/>
                  <a:gd name="T25" fmla="*/ 0 h 10"/>
                  <a:gd name="T26" fmla="*/ 0 w 20"/>
                  <a:gd name="T27" fmla="*/ 0 h 10"/>
                  <a:gd name="T28" fmla="*/ 0 w 20"/>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0" y="8"/>
                    </a:moveTo>
                    <a:lnTo>
                      <a:pt x="6" y="10"/>
                    </a:lnTo>
                    <a:lnTo>
                      <a:pt x="13" y="10"/>
                    </a:lnTo>
                    <a:lnTo>
                      <a:pt x="16" y="9"/>
                    </a:lnTo>
                    <a:lnTo>
                      <a:pt x="18" y="6"/>
                    </a:lnTo>
                    <a:lnTo>
                      <a:pt x="20" y="3"/>
                    </a:lnTo>
                    <a:lnTo>
                      <a:pt x="20" y="0"/>
                    </a:lnTo>
                    <a:lnTo>
                      <a:pt x="14" y="0"/>
                    </a:lnTo>
                    <a:lnTo>
                      <a:pt x="14" y="2"/>
                    </a:lnTo>
                    <a:lnTo>
                      <a:pt x="13" y="4"/>
                    </a:lnTo>
                    <a:lnTo>
                      <a:pt x="13" y="5"/>
                    </a:lnTo>
                    <a:lnTo>
                      <a:pt x="11" y="5"/>
                    </a:lnTo>
                    <a:lnTo>
                      <a:pt x="7" y="5"/>
                    </a:lnTo>
                    <a:lnTo>
                      <a:pt x="2" y="3"/>
                    </a:lnTo>
                    <a:lnTo>
                      <a:pt x="0" y="8"/>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28" name="Freeform 102"/>
              <p:cNvSpPr>
                <a:spLocks noChangeArrowheads="1"/>
              </p:cNvSpPr>
              <p:nvPr/>
            </p:nvSpPr>
            <p:spPr bwMode="auto">
              <a:xfrm>
                <a:off x="4393" y="1533"/>
                <a:ext cx="2" cy="1"/>
              </a:xfrm>
              <a:custGeom>
                <a:avLst/>
                <a:gdLst>
                  <a:gd name="T0" fmla="*/ 0 w 5"/>
                  <a:gd name="T1" fmla="*/ 1 h 2"/>
                  <a:gd name="T2" fmla="*/ 0 w 5"/>
                  <a:gd name="T3" fmla="*/ 0 h 2"/>
                  <a:gd name="T4" fmla="*/ 0 w 5"/>
                  <a:gd name="T5" fmla="*/ 0 h 2"/>
                  <a:gd name="T6" fmla="*/ 0 w 5"/>
                  <a:gd name="T7" fmla="*/ 1 h 2"/>
                  <a:gd name="T8" fmla="*/ 0 w 5"/>
                  <a:gd name="T9" fmla="*/ 1 h 2"/>
                  <a:gd name="T10" fmla="*/ 0 w 5"/>
                  <a:gd name="T11" fmla="*/ 1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5" y="2"/>
                    </a:moveTo>
                    <a:lnTo>
                      <a:pt x="4" y="0"/>
                    </a:lnTo>
                    <a:lnTo>
                      <a:pt x="3" y="0"/>
                    </a:lnTo>
                    <a:lnTo>
                      <a:pt x="1" y="1"/>
                    </a:lnTo>
                    <a:lnTo>
                      <a:pt x="0" y="2"/>
                    </a:lnTo>
                    <a:lnTo>
                      <a:pt x="5" y="2"/>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29" name="Freeform 103"/>
              <p:cNvSpPr>
                <a:spLocks noChangeArrowheads="1"/>
              </p:cNvSpPr>
              <p:nvPr/>
            </p:nvSpPr>
            <p:spPr bwMode="auto">
              <a:xfrm>
                <a:off x="4389" y="1534"/>
                <a:ext cx="6" cy="4"/>
              </a:xfrm>
              <a:custGeom>
                <a:avLst/>
                <a:gdLst>
                  <a:gd name="T0" fmla="*/ 0 w 19"/>
                  <a:gd name="T1" fmla="*/ 0 h 11"/>
                  <a:gd name="T2" fmla="*/ 0 w 19"/>
                  <a:gd name="T3" fmla="*/ 0 h 11"/>
                  <a:gd name="T4" fmla="*/ 0 w 19"/>
                  <a:gd name="T5" fmla="*/ 0 h 11"/>
                  <a:gd name="T6" fmla="*/ 0 w 19"/>
                  <a:gd name="T7" fmla="*/ 0 h 11"/>
                  <a:gd name="T8" fmla="*/ 0 w 19"/>
                  <a:gd name="T9" fmla="*/ 0 h 11"/>
                  <a:gd name="T10" fmla="*/ 0 w 19"/>
                  <a:gd name="T11" fmla="*/ 0 h 11"/>
                  <a:gd name="T12" fmla="*/ 0 w 19"/>
                  <a:gd name="T13" fmla="*/ 0 h 11"/>
                  <a:gd name="T14" fmla="*/ 0 w 19"/>
                  <a:gd name="T15" fmla="*/ 0 h 11"/>
                  <a:gd name="T16" fmla="*/ 0 w 19"/>
                  <a:gd name="T17" fmla="*/ 0 h 11"/>
                  <a:gd name="T18" fmla="*/ 0 w 19"/>
                  <a:gd name="T19" fmla="*/ 0 h 11"/>
                  <a:gd name="T20" fmla="*/ 0 w 19"/>
                  <a:gd name="T21" fmla="*/ 0 h 11"/>
                  <a:gd name="T22" fmla="*/ 0 w 19"/>
                  <a:gd name="T23" fmla="*/ 0 h 11"/>
                  <a:gd name="T24" fmla="*/ 0 w 19"/>
                  <a:gd name="T25" fmla="*/ 0 h 11"/>
                  <a:gd name="T26" fmla="*/ 0 w 19"/>
                  <a:gd name="T27" fmla="*/ 0 h 11"/>
                  <a:gd name="T28" fmla="*/ 0 w 19"/>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1"/>
                  <a:gd name="T47" fmla="*/ 19 w 19"/>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1">
                    <a:moveTo>
                      <a:pt x="0" y="8"/>
                    </a:moveTo>
                    <a:lnTo>
                      <a:pt x="5" y="10"/>
                    </a:lnTo>
                    <a:lnTo>
                      <a:pt x="12" y="11"/>
                    </a:lnTo>
                    <a:lnTo>
                      <a:pt x="16" y="9"/>
                    </a:lnTo>
                    <a:lnTo>
                      <a:pt x="18" y="7"/>
                    </a:lnTo>
                    <a:lnTo>
                      <a:pt x="19" y="4"/>
                    </a:lnTo>
                    <a:lnTo>
                      <a:pt x="19" y="0"/>
                    </a:lnTo>
                    <a:lnTo>
                      <a:pt x="14" y="0"/>
                    </a:lnTo>
                    <a:lnTo>
                      <a:pt x="14" y="3"/>
                    </a:lnTo>
                    <a:lnTo>
                      <a:pt x="12" y="5"/>
                    </a:lnTo>
                    <a:lnTo>
                      <a:pt x="11" y="6"/>
                    </a:lnTo>
                    <a:lnTo>
                      <a:pt x="7" y="6"/>
                    </a:lnTo>
                    <a:lnTo>
                      <a:pt x="2" y="4"/>
                    </a:lnTo>
                    <a:lnTo>
                      <a:pt x="0" y="8"/>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30" name="Freeform 104"/>
              <p:cNvSpPr>
                <a:spLocks noChangeArrowheads="1"/>
              </p:cNvSpPr>
              <p:nvPr/>
            </p:nvSpPr>
            <p:spPr bwMode="auto">
              <a:xfrm>
                <a:off x="4388" y="1535"/>
                <a:ext cx="1" cy="2"/>
              </a:xfrm>
              <a:custGeom>
                <a:avLst/>
                <a:gdLst>
                  <a:gd name="T0" fmla="*/ 0 w 3"/>
                  <a:gd name="T1" fmla="*/ 0 h 4"/>
                  <a:gd name="T2" fmla="*/ 0 w 3"/>
                  <a:gd name="T3" fmla="*/ 0 h 4"/>
                  <a:gd name="T4" fmla="*/ 0 w 3"/>
                  <a:gd name="T5" fmla="*/ 1 h 4"/>
                  <a:gd name="T6" fmla="*/ 0 w 3"/>
                  <a:gd name="T7" fmla="*/ 1 h 4"/>
                  <a:gd name="T8" fmla="*/ 0 w 3"/>
                  <a:gd name="T9" fmla="*/ 1 h 4"/>
                  <a:gd name="T10" fmla="*/ 0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1" y="0"/>
                    </a:lnTo>
                    <a:lnTo>
                      <a:pt x="0" y="1"/>
                    </a:lnTo>
                    <a:lnTo>
                      <a:pt x="0" y="3"/>
                    </a:lnTo>
                    <a:lnTo>
                      <a:pt x="1" y="4"/>
                    </a:lnTo>
                    <a:lnTo>
                      <a:pt x="3" y="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31" name="Freeform 105"/>
              <p:cNvSpPr>
                <a:spLocks noChangeArrowheads="1"/>
              </p:cNvSpPr>
              <p:nvPr/>
            </p:nvSpPr>
            <p:spPr bwMode="auto">
              <a:xfrm>
                <a:off x="4393" y="1531"/>
                <a:ext cx="2" cy="1"/>
              </a:xfrm>
              <a:custGeom>
                <a:avLst/>
                <a:gdLst>
                  <a:gd name="T0" fmla="*/ 1 w 4"/>
                  <a:gd name="T1" fmla="*/ 0 h 4"/>
                  <a:gd name="T2" fmla="*/ 1 w 4"/>
                  <a:gd name="T3" fmla="*/ 0 h 4"/>
                  <a:gd name="T4" fmla="*/ 1 w 4"/>
                  <a:gd name="T5" fmla="*/ 0 h 4"/>
                  <a:gd name="T6" fmla="*/ 0 w 4"/>
                  <a:gd name="T7" fmla="*/ 0 h 4"/>
                  <a:gd name="T8" fmla="*/ 0 w 4"/>
                  <a:gd name="T9" fmla="*/ 0 h 4"/>
                  <a:gd name="T10" fmla="*/ 1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4"/>
                    </a:moveTo>
                    <a:lnTo>
                      <a:pt x="4" y="2"/>
                    </a:lnTo>
                    <a:lnTo>
                      <a:pt x="2" y="0"/>
                    </a:lnTo>
                    <a:lnTo>
                      <a:pt x="0" y="2"/>
                    </a:lnTo>
                    <a:lnTo>
                      <a:pt x="0" y="4"/>
                    </a:lnTo>
                    <a:lnTo>
                      <a:pt x="4" y="4"/>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32" name="Freeform 106"/>
              <p:cNvSpPr>
                <a:spLocks noChangeArrowheads="1"/>
              </p:cNvSpPr>
              <p:nvPr/>
            </p:nvSpPr>
            <p:spPr bwMode="auto">
              <a:xfrm>
                <a:off x="4388" y="1533"/>
                <a:ext cx="7" cy="4"/>
              </a:xfrm>
              <a:custGeom>
                <a:avLst/>
                <a:gdLst>
                  <a:gd name="T0" fmla="*/ 0 w 19"/>
                  <a:gd name="T1" fmla="*/ 0 h 10"/>
                  <a:gd name="T2" fmla="*/ 0 w 19"/>
                  <a:gd name="T3" fmla="*/ 0 h 10"/>
                  <a:gd name="T4" fmla="*/ 0 w 19"/>
                  <a:gd name="T5" fmla="*/ 0 h 10"/>
                  <a:gd name="T6" fmla="*/ 0 w 19"/>
                  <a:gd name="T7" fmla="*/ 0 h 10"/>
                  <a:gd name="T8" fmla="*/ 0 w 19"/>
                  <a:gd name="T9" fmla="*/ 0 h 10"/>
                  <a:gd name="T10" fmla="*/ 0 w 19"/>
                  <a:gd name="T11" fmla="*/ 0 h 10"/>
                  <a:gd name="T12" fmla="*/ 0 w 19"/>
                  <a:gd name="T13" fmla="*/ 0 h 10"/>
                  <a:gd name="T14" fmla="*/ 0 w 19"/>
                  <a:gd name="T15" fmla="*/ 0 h 10"/>
                  <a:gd name="T16" fmla="*/ 0 w 19"/>
                  <a:gd name="T17" fmla="*/ 0 h 10"/>
                  <a:gd name="T18" fmla="*/ 0 w 19"/>
                  <a:gd name="T19" fmla="*/ 0 h 10"/>
                  <a:gd name="T20" fmla="*/ 0 w 19"/>
                  <a:gd name="T21" fmla="*/ 0 h 10"/>
                  <a:gd name="T22" fmla="*/ 0 w 19"/>
                  <a:gd name="T23" fmla="*/ 0 h 10"/>
                  <a:gd name="T24" fmla="*/ 0 w 19"/>
                  <a:gd name="T25" fmla="*/ 0 h 10"/>
                  <a:gd name="T26" fmla="*/ 0 w 19"/>
                  <a:gd name="T27" fmla="*/ 0 h 10"/>
                  <a:gd name="T28" fmla="*/ 0 w 19"/>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0" y="8"/>
                    </a:moveTo>
                    <a:lnTo>
                      <a:pt x="6" y="10"/>
                    </a:lnTo>
                    <a:lnTo>
                      <a:pt x="12" y="10"/>
                    </a:lnTo>
                    <a:lnTo>
                      <a:pt x="16" y="9"/>
                    </a:lnTo>
                    <a:lnTo>
                      <a:pt x="18" y="7"/>
                    </a:lnTo>
                    <a:lnTo>
                      <a:pt x="19" y="4"/>
                    </a:lnTo>
                    <a:lnTo>
                      <a:pt x="19" y="0"/>
                    </a:lnTo>
                    <a:lnTo>
                      <a:pt x="15" y="0"/>
                    </a:lnTo>
                    <a:lnTo>
                      <a:pt x="13" y="3"/>
                    </a:lnTo>
                    <a:lnTo>
                      <a:pt x="13" y="4"/>
                    </a:lnTo>
                    <a:lnTo>
                      <a:pt x="12" y="5"/>
                    </a:lnTo>
                    <a:lnTo>
                      <a:pt x="11" y="6"/>
                    </a:lnTo>
                    <a:lnTo>
                      <a:pt x="8" y="6"/>
                    </a:lnTo>
                    <a:lnTo>
                      <a:pt x="3" y="4"/>
                    </a:lnTo>
                    <a:lnTo>
                      <a:pt x="0" y="8"/>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33" name="Freeform 107"/>
              <p:cNvSpPr>
                <a:spLocks noChangeArrowheads="1"/>
              </p:cNvSpPr>
              <p:nvPr/>
            </p:nvSpPr>
            <p:spPr bwMode="auto">
              <a:xfrm>
                <a:off x="4388" y="1535"/>
                <a:ext cx="1" cy="1"/>
              </a:xfrm>
              <a:custGeom>
                <a:avLst/>
                <a:gdLst>
                  <a:gd name="T0" fmla="*/ 0 w 5"/>
                  <a:gd name="T1" fmla="*/ 0 h 4"/>
                  <a:gd name="T2" fmla="*/ 0 w 5"/>
                  <a:gd name="T3" fmla="*/ 0 h 4"/>
                  <a:gd name="T4" fmla="*/ 0 w 5"/>
                  <a:gd name="T5" fmla="*/ 0 h 4"/>
                  <a:gd name="T6" fmla="*/ 0 w 5"/>
                  <a:gd name="T7" fmla="*/ 0 h 4"/>
                  <a:gd name="T8" fmla="*/ 0 w 5"/>
                  <a:gd name="T9" fmla="*/ 0 h 4"/>
                  <a:gd name="T10" fmla="*/ 0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5" y="0"/>
                    </a:moveTo>
                    <a:lnTo>
                      <a:pt x="3" y="0"/>
                    </a:lnTo>
                    <a:lnTo>
                      <a:pt x="2" y="1"/>
                    </a:lnTo>
                    <a:lnTo>
                      <a:pt x="0" y="3"/>
                    </a:lnTo>
                    <a:lnTo>
                      <a:pt x="2" y="4"/>
                    </a:lnTo>
                    <a:lnTo>
                      <a:pt x="5" y="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34" name="Freeform 108"/>
              <p:cNvSpPr>
                <a:spLocks noChangeArrowheads="1"/>
              </p:cNvSpPr>
              <p:nvPr/>
            </p:nvSpPr>
            <p:spPr bwMode="auto">
              <a:xfrm>
                <a:off x="4393" y="1530"/>
                <a:ext cx="2" cy="2"/>
              </a:xfrm>
              <a:custGeom>
                <a:avLst/>
                <a:gdLst>
                  <a:gd name="T0" fmla="*/ 0 w 6"/>
                  <a:gd name="T1" fmla="*/ 1 h 4"/>
                  <a:gd name="T2" fmla="*/ 0 w 6"/>
                  <a:gd name="T3" fmla="*/ 1 h 4"/>
                  <a:gd name="T4" fmla="*/ 0 w 6"/>
                  <a:gd name="T5" fmla="*/ 0 h 4"/>
                  <a:gd name="T6" fmla="*/ 0 w 6"/>
                  <a:gd name="T7" fmla="*/ 1 h 4"/>
                  <a:gd name="T8" fmla="*/ 0 w 6"/>
                  <a:gd name="T9" fmla="*/ 1 h 4"/>
                  <a:gd name="T10" fmla="*/ 0 w 6"/>
                  <a:gd name="T11" fmla="*/ 1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6" y="2"/>
                    </a:moveTo>
                    <a:lnTo>
                      <a:pt x="5" y="1"/>
                    </a:lnTo>
                    <a:lnTo>
                      <a:pt x="3" y="0"/>
                    </a:lnTo>
                    <a:lnTo>
                      <a:pt x="2" y="1"/>
                    </a:lnTo>
                    <a:lnTo>
                      <a:pt x="0" y="4"/>
                    </a:lnTo>
                    <a:lnTo>
                      <a:pt x="6" y="2"/>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35" name="Freeform 109"/>
              <p:cNvSpPr>
                <a:spLocks noChangeArrowheads="1"/>
              </p:cNvSpPr>
              <p:nvPr/>
            </p:nvSpPr>
            <p:spPr bwMode="auto">
              <a:xfrm>
                <a:off x="4388" y="1531"/>
                <a:ext cx="7" cy="4"/>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w 21"/>
                  <a:gd name="T13" fmla="*/ 0 h 13"/>
                  <a:gd name="T14" fmla="*/ 0 w 21"/>
                  <a:gd name="T15" fmla="*/ 0 h 13"/>
                  <a:gd name="T16" fmla="*/ 0 w 21"/>
                  <a:gd name="T17" fmla="*/ 0 h 13"/>
                  <a:gd name="T18" fmla="*/ 0 w 21"/>
                  <a:gd name="T19" fmla="*/ 0 h 13"/>
                  <a:gd name="T20" fmla="*/ 0 w 21"/>
                  <a:gd name="T21" fmla="*/ 0 h 13"/>
                  <a:gd name="T22" fmla="*/ 0 w 21"/>
                  <a:gd name="T23" fmla="*/ 0 h 13"/>
                  <a:gd name="T24" fmla="*/ 0 w 21"/>
                  <a:gd name="T25" fmla="*/ 0 h 13"/>
                  <a:gd name="T26" fmla="*/ 0 w 21"/>
                  <a:gd name="T27" fmla="*/ 0 h 13"/>
                  <a:gd name="T28" fmla="*/ 0 w 21"/>
                  <a:gd name="T29" fmla="*/ 0 h 13"/>
                  <a:gd name="T30" fmla="*/ 0 w 21"/>
                  <a:gd name="T31" fmla="*/ 0 h 13"/>
                  <a:gd name="T32" fmla="*/ 0 w 21"/>
                  <a:gd name="T33" fmla="*/ 0 h 13"/>
                  <a:gd name="T34" fmla="*/ 0 w 21"/>
                  <a:gd name="T35" fmla="*/ 0 h 13"/>
                  <a:gd name="T36" fmla="*/ 0 w 21"/>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13"/>
                  <a:gd name="T59" fmla="*/ 21 w 21"/>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13">
                    <a:moveTo>
                      <a:pt x="0" y="10"/>
                    </a:moveTo>
                    <a:lnTo>
                      <a:pt x="4" y="11"/>
                    </a:lnTo>
                    <a:lnTo>
                      <a:pt x="7" y="12"/>
                    </a:lnTo>
                    <a:lnTo>
                      <a:pt x="11" y="13"/>
                    </a:lnTo>
                    <a:lnTo>
                      <a:pt x="14" y="12"/>
                    </a:lnTo>
                    <a:lnTo>
                      <a:pt x="17" y="11"/>
                    </a:lnTo>
                    <a:lnTo>
                      <a:pt x="19" y="8"/>
                    </a:lnTo>
                    <a:lnTo>
                      <a:pt x="21" y="5"/>
                    </a:lnTo>
                    <a:lnTo>
                      <a:pt x="21" y="0"/>
                    </a:lnTo>
                    <a:lnTo>
                      <a:pt x="15" y="2"/>
                    </a:lnTo>
                    <a:lnTo>
                      <a:pt x="15" y="4"/>
                    </a:lnTo>
                    <a:lnTo>
                      <a:pt x="14" y="6"/>
                    </a:lnTo>
                    <a:lnTo>
                      <a:pt x="13" y="7"/>
                    </a:lnTo>
                    <a:lnTo>
                      <a:pt x="12" y="8"/>
                    </a:lnTo>
                    <a:lnTo>
                      <a:pt x="11" y="8"/>
                    </a:lnTo>
                    <a:lnTo>
                      <a:pt x="8" y="8"/>
                    </a:lnTo>
                    <a:lnTo>
                      <a:pt x="6" y="7"/>
                    </a:lnTo>
                    <a:lnTo>
                      <a:pt x="4" y="6"/>
                    </a:lnTo>
                    <a:lnTo>
                      <a:pt x="0" y="1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36" name="Freeform 110"/>
              <p:cNvSpPr>
                <a:spLocks noChangeArrowheads="1"/>
              </p:cNvSpPr>
              <p:nvPr/>
            </p:nvSpPr>
            <p:spPr bwMode="auto">
              <a:xfrm>
                <a:off x="4387" y="1534"/>
                <a:ext cx="2" cy="1"/>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4" y="0"/>
                    </a:lnTo>
                    <a:lnTo>
                      <a:pt x="1" y="1"/>
                    </a:lnTo>
                    <a:lnTo>
                      <a:pt x="0" y="3"/>
                    </a:lnTo>
                    <a:lnTo>
                      <a:pt x="1" y="5"/>
                    </a:lnTo>
                    <a:lnTo>
                      <a:pt x="5" y="1"/>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37" name="Freeform 111"/>
              <p:cNvSpPr>
                <a:spLocks noChangeArrowheads="1"/>
              </p:cNvSpPr>
              <p:nvPr/>
            </p:nvSpPr>
            <p:spPr bwMode="auto">
              <a:xfrm>
                <a:off x="4387" y="1533"/>
                <a:ext cx="2" cy="2"/>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3" y="0"/>
                    </a:lnTo>
                    <a:lnTo>
                      <a:pt x="0" y="1"/>
                    </a:lnTo>
                    <a:lnTo>
                      <a:pt x="0" y="3"/>
                    </a:lnTo>
                    <a:lnTo>
                      <a:pt x="1" y="5"/>
                    </a:lnTo>
                    <a:lnTo>
                      <a:pt x="5" y="1"/>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38" name="Freeform 112"/>
              <p:cNvSpPr>
                <a:spLocks noChangeArrowheads="1"/>
              </p:cNvSpPr>
              <p:nvPr/>
            </p:nvSpPr>
            <p:spPr bwMode="auto">
              <a:xfrm>
                <a:off x="4388" y="1530"/>
                <a:ext cx="5" cy="4"/>
              </a:xfrm>
              <a:custGeom>
                <a:avLst/>
                <a:gdLst>
                  <a:gd name="T0" fmla="*/ 0 w 20"/>
                  <a:gd name="T1" fmla="*/ 0 h 12"/>
                  <a:gd name="T2" fmla="*/ 0 w 20"/>
                  <a:gd name="T3" fmla="*/ 0 h 12"/>
                  <a:gd name="T4" fmla="*/ 0 w 20"/>
                  <a:gd name="T5" fmla="*/ 0 h 12"/>
                  <a:gd name="T6" fmla="*/ 0 w 20"/>
                  <a:gd name="T7" fmla="*/ 0 h 12"/>
                  <a:gd name="T8" fmla="*/ 0 w 20"/>
                  <a:gd name="T9" fmla="*/ 0 h 12"/>
                  <a:gd name="T10" fmla="*/ 0 w 20"/>
                  <a:gd name="T11" fmla="*/ 0 h 12"/>
                  <a:gd name="T12" fmla="*/ 0 w 20"/>
                  <a:gd name="T13" fmla="*/ 0 h 12"/>
                  <a:gd name="T14" fmla="*/ 0 w 20"/>
                  <a:gd name="T15" fmla="*/ 0 h 12"/>
                  <a:gd name="T16" fmla="*/ 0 w 20"/>
                  <a:gd name="T17" fmla="*/ 0 h 12"/>
                  <a:gd name="T18" fmla="*/ 0 w 20"/>
                  <a:gd name="T19" fmla="*/ 0 h 12"/>
                  <a:gd name="T20" fmla="*/ 0 w 20"/>
                  <a:gd name="T21" fmla="*/ 0 h 12"/>
                  <a:gd name="T22" fmla="*/ 0 w 20"/>
                  <a:gd name="T23" fmla="*/ 0 h 12"/>
                  <a:gd name="T24" fmla="*/ 0 w 20"/>
                  <a:gd name="T25" fmla="*/ 0 h 12"/>
                  <a:gd name="T26" fmla="*/ 0 w 20"/>
                  <a:gd name="T27" fmla="*/ 0 h 12"/>
                  <a:gd name="T28" fmla="*/ 0 w 20"/>
                  <a:gd name="T29" fmla="*/ 0 h 12"/>
                  <a:gd name="T30" fmla="*/ 0 w 20"/>
                  <a:gd name="T31" fmla="*/ 0 h 12"/>
                  <a:gd name="T32" fmla="*/ 0 w 20"/>
                  <a:gd name="T33" fmla="*/ 0 h 12"/>
                  <a:gd name="T34" fmla="*/ 0 w 20"/>
                  <a:gd name="T35" fmla="*/ 0 h 12"/>
                  <a:gd name="T36" fmla="*/ 0 w 20"/>
                  <a:gd name="T37" fmla="*/ 0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12"/>
                  <a:gd name="T59" fmla="*/ 20 w 20"/>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12">
                    <a:moveTo>
                      <a:pt x="14" y="0"/>
                    </a:moveTo>
                    <a:lnTo>
                      <a:pt x="14" y="4"/>
                    </a:lnTo>
                    <a:lnTo>
                      <a:pt x="14" y="6"/>
                    </a:lnTo>
                    <a:lnTo>
                      <a:pt x="13" y="7"/>
                    </a:lnTo>
                    <a:lnTo>
                      <a:pt x="11" y="7"/>
                    </a:lnTo>
                    <a:lnTo>
                      <a:pt x="10" y="8"/>
                    </a:lnTo>
                    <a:lnTo>
                      <a:pt x="7" y="7"/>
                    </a:lnTo>
                    <a:lnTo>
                      <a:pt x="5" y="7"/>
                    </a:lnTo>
                    <a:lnTo>
                      <a:pt x="4" y="6"/>
                    </a:lnTo>
                    <a:lnTo>
                      <a:pt x="0" y="10"/>
                    </a:lnTo>
                    <a:lnTo>
                      <a:pt x="3" y="11"/>
                    </a:lnTo>
                    <a:lnTo>
                      <a:pt x="6" y="12"/>
                    </a:lnTo>
                    <a:lnTo>
                      <a:pt x="10" y="12"/>
                    </a:lnTo>
                    <a:lnTo>
                      <a:pt x="13" y="12"/>
                    </a:lnTo>
                    <a:lnTo>
                      <a:pt x="15" y="11"/>
                    </a:lnTo>
                    <a:lnTo>
                      <a:pt x="19" y="8"/>
                    </a:lnTo>
                    <a:lnTo>
                      <a:pt x="20" y="5"/>
                    </a:lnTo>
                    <a:lnTo>
                      <a:pt x="20" y="0"/>
                    </a:lnTo>
                    <a:lnTo>
                      <a:pt x="14" y="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39" name="Freeform 113"/>
              <p:cNvSpPr>
                <a:spLocks noChangeArrowheads="1"/>
              </p:cNvSpPr>
              <p:nvPr/>
            </p:nvSpPr>
            <p:spPr bwMode="auto">
              <a:xfrm>
                <a:off x="4392" y="1530"/>
                <a:ext cx="2" cy="1"/>
              </a:xfrm>
              <a:custGeom>
                <a:avLst/>
                <a:gdLst>
                  <a:gd name="T0" fmla="*/ 0 w 6"/>
                  <a:gd name="T1" fmla="*/ 1 h 2"/>
                  <a:gd name="T2" fmla="*/ 0 w 6"/>
                  <a:gd name="T3" fmla="*/ 1 h 2"/>
                  <a:gd name="T4" fmla="*/ 0 w 6"/>
                  <a:gd name="T5" fmla="*/ 0 h 2"/>
                  <a:gd name="T6" fmla="*/ 0 w 6"/>
                  <a:gd name="T7" fmla="*/ 1 h 2"/>
                  <a:gd name="T8" fmla="*/ 0 w 6"/>
                  <a:gd name="T9" fmla="*/ 1 h 2"/>
                  <a:gd name="T10" fmla="*/ 0 w 6"/>
                  <a:gd name="T11" fmla="*/ 1 h 2"/>
                  <a:gd name="T12" fmla="*/ 0 60000 65536"/>
                  <a:gd name="T13" fmla="*/ 0 60000 65536"/>
                  <a:gd name="T14" fmla="*/ 0 60000 65536"/>
                  <a:gd name="T15" fmla="*/ 0 60000 65536"/>
                  <a:gd name="T16" fmla="*/ 0 60000 65536"/>
                  <a:gd name="T17" fmla="*/ 0 60000 65536"/>
                  <a:gd name="T18" fmla="*/ 0 w 6"/>
                  <a:gd name="T19" fmla="*/ 0 h 2"/>
                  <a:gd name="T20" fmla="*/ 6 w 6"/>
                  <a:gd name="T21" fmla="*/ 2 h 2"/>
                </a:gdLst>
                <a:ahLst/>
                <a:cxnLst>
                  <a:cxn ang="T12">
                    <a:pos x="T0" y="T1"/>
                  </a:cxn>
                  <a:cxn ang="T13">
                    <a:pos x="T2" y="T3"/>
                  </a:cxn>
                  <a:cxn ang="T14">
                    <a:pos x="T4" y="T5"/>
                  </a:cxn>
                  <a:cxn ang="T15">
                    <a:pos x="T6" y="T7"/>
                  </a:cxn>
                  <a:cxn ang="T16">
                    <a:pos x="T8" y="T9"/>
                  </a:cxn>
                  <a:cxn ang="T17">
                    <a:pos x="T10" y="T11"/>
                  </a:cxn>
                </a:cxnLst>
                <a:rect l="T18" t="T19" r="T20" b="T21"/>
                <a:pathLst>
                  <a:path w="6" h="2">
                    <a:moveTo>
                      <a:pt x="6" y="2"/>
                    </a:moveTo>
                    <a:lnTo>
                      <a:pt x="5" y="1"/>
                    </a:lnTo>
                    <a:lnTo>
                      <a:pt x="4" y="0"/>
                    </a:lnTo>
                    <a:lnTo>
                      <a:pt x="1" y="1"/>
                    </a:lnTo>
                    <a:lnTo>
                      <a:pt x="0" y="2"/>
                    </a:lnTo>
                    <a:lnTo>
                      <a:pt x="6" y="2"/>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40" name="Freeform 114"/>
              <p:cNvSpPr>
                <a:spLocks noChangeArrowheads="1"/>
              </p:cNvSpPr>
              <p:nvPr/>
            </p:nvSpPr>
            <p:spPr bwMode="auto">
              <a:xfrm>
                <a:off x="4387" y="1531"/>
                <a:ext cx="2" cy="2"/>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2"/>
                    </a:moveTo>
                    <a:lnTo>
                      <a:pt x="2" y="0"/>
                    </a:lnTo>
                    <a:lnTo>
                      <a:pt x="1" y="2"/>
                    </a:lnTo>
                    <a:lnTo>
                      <a:pt x="0" y="4"/>
                    </a:lnTo>
                    <a:lnTo>
                      <a:pt x="1" y="5"/>
                    </a:lnTo>
                    <a:lnTo>
                      <a:pt x="5" y="2"/>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41" name="Freeform 115"/>
              <p:cNvSpPr>
                <a:spLocks noChangeArrowheads="1"/>
              </p:cNvSpPr>
              <p:nvPr/>
            </p:nvSpPr>
            <p:spPr bwMode="auto">
              <a:xfrm>
                <a:off x="4387" y="1530"/>
                <a:ext cx="7" cy="4"/>
              </a:xfrm>
              <a:custGeom>
                <a:avLst/>
                <a:gdLst>
                  <a:gd name="T0" fmla="*/ 0 w 21"/>
                  <a:gd name="T1" fmla="*/ 0 h 12"/>
                  <a:gd name="T2" fmla="*/ 0 w 21"/>
                  <a:gd name="T3" fmla="*/ 0 h 12"/>
                  <a:gd name="T4" fmla="*/ 0 w 21"/>
                  <a:gd name="T5" fmla="*/ 0 h 12"/>
                  <a:gd name="T6" fmla="*/ 0 w 21"/>
                  <a:gd name="T7" fmla="*/ 0 h 12"/>
                  <a:gd name="T8" fmla="*/ 0 w 21"/>
                  <a:gd name="T9" fmla="*/ 0 h 12"/>
                  <a:gd name="T10" fmla="*/ 0 w 21"/>
                  <a:gd name="T11" fmla="*/ 0 h 12"/>
                  <a:gd name="T12" fmla="*/ 0 w 21"/>
                  <a:gd name="T13" fmla="*/ 0 h 12"/>
                  <a:gd name="T14" fmla="*/ 0 w 21"/>
                  <a:gd name="T15" fmla="*/ 0 h 12"/>
                  <a:gd name="T16" fmla="*/ 0 w 21"/>
                  <a:gd name="T17" fmla="*/ 0 h 12"/>
                  <a:gd name="T18" fmla="*/ 0 w 21"/>
                  <a:gd name="T19" fmla="*/ 0 h 12"/>
                  <a:gd name="T20" fmla="*/ 0 w 21"/>
                  <a:gd name="T21" fmla="*/ 0 h 12"/>
                  <a:gd name="T22" fmla="*/ 0 w 21"/>
                  <a:gd name="T23" fmla="*/ 0 h 12"/>
                  <a:gd name="T24" fmla="*/ 0 w 21"/>
                  <a:gd name="T25" fmla="*/ 0 h 12"/>
                  <a:gd name="T26" fmla="*/ 0 w 21"/>
                  <a:gd name="T27" fmla="*/ 0 h 12"/>
                  <a:gd name="T28" fmla="*/ 0 w 21"/>
                  <a:gd name="T29" fmla="*/ 0 h 12"/>
                  <a:gd name="T30" fmla="*/ 0 w 21"/>
                  <a:gd name="T31" fmla="*/ 0 h 12"/>
                  <a:gd name="T32" fmla="*/ 0 w 21"/>
                  <a:gd name="T33" fmla="*/ 0 h 12"/>
                  <a:gd name="T34" fmla="*/ 0 w 21"/>
                  <a:gd name="T35" fmla="*/ 0 h 12"/>
                  <a:gd name="T36" fmla="*/ 0 w 21"/>
                  <a:gd name="T37" fmla="*/ 0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12"/>
                  <a:gd name="T59" fmla="*/ 21 w 21"/>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12">
                    <a:moveTo>
                      <a:pt x="15" y="0"/>
                    </a:moveTo>
                    <a:lnTo>
                      <a:pt x="15" y="3"/>
                    </a:lnTo>
                    <a:lnTo>
                      <a:pt x="14" y="5"/>
                    </a:lnTo>
                    <a:lnTo>
                      <a:pt x="13" y="6"/>
                    </a:lnTo>
                    <a:lnTo>
                      <a:pt x="12" y="7"/>
                    </a:lnTo>
                    <a:lnTo>
                      <a:pt x="9" y="7"/>
                    </a:lnTo>
                    <a:lnTo>
                      <a:pt x="8" y="7"/>
                    </a:lnTo>
                    <a:lnTo>
                      <a:pt x="6" y="6"/>
                    </a:lnTo>
                    <a:lnTo>
                      <a:pt x="4" y="5"/>
                    </a:lnTo>
                    <a:lnTo>
                      <a:pt x="0" y="8"/>
                    </a:lnTo>
                    <a:lnTo>
                      <a:pt x="4" y="10"/>
                    </a:lnTo>
                    <a:lnTo>
                      <a:pt x="6" y="11"/>
                    </a:lnTo>
                    <a:lnTo>
                      <a:pt x="9" y="12"/>
                    </a:lnTo>
                    <a:lnTo>
                      <a:pt x="13" y="11"/>
                    </a:lnTo>
                    <a:lnTo>
                      <a:pt x="16" y="10"/>
                    </a:lnTo>
                    <a:lnTo>
                      <a:pt x="19" y="8"/>
                    </a:lnTo>
                    <a:lnTo>
                      <a:pt x="20" y="5"/>
                    </a:lnTo>
                    <a:lnTo>
                      <a:pt x="21" y="0"/>
                    </a:lnTo>
                    <a:lnTo>
                      <a:pt x="15" y="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42" name="Freeform 116"/>
              <p:cNvSpPr>
                <a:spLocks noChangeArrowheads="1"/>
              </p:cNvSpPr>
              <p:nvPr/>
            </p:nvSpPr>
            <p:spPr bwMode="auto">
              <a:xfrm>
                <a:off x="4392" y="1529"/>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6" y="3"/>
                    </a:moveTo>
                    <a:lnTo>
                      <a:pt x="5" y="1"/>
                    </a:lnTo>
                    <a:lnTo>
                      <a:pt x="3" y="0"/>
                    </a:lnTo>
                    <a:lnTo>
                      <a:pt x="1" y="1"/>
                    </a:lnTo>
                    <a:lnTo>
                      <a:pt x="0" y="3"/>
                    </a:lnTo>
                    <a:lnTo>
                      <a:pt x="6" y="3"/>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43" name="Freeform 117"/>
              <p:cNvSpPr>
                <a:spLocks noChangeArrowheads="1"/>
              </p:cNvSpPr>
              <p:nvPr/>
            </p:nvSpPr>
            <p:spPr bwMode="auto">
              <a:xfrm>
                <a:off x="4387" y="1530"/>
                <a:ext cx="2" cy="2"/>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2" y="0"/>
                    </a:lnTo>
                    <a:lnTo>
                      <a:pt x="1" y="1"/>
                    </a:lnTo>
                    <a:lnTo>
                      <a:pt x="0" y="2"/>
                    </a:lnTo>
                    <a:lnTo>
                      <a:pt x="1" y="5"/>
                    </a:lnTo>
                    <a:lnTo>
                      <a:pt x="5" y="1"/>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44" name="Freeform 118"/>
              <p:cNvSpPr>
                <a:spLocks noChangeArrowheads="1"/>
              </p:cNvSpPr>
              <p:nvPr/>
            </p:nvSpPr>
            <p:spPr bwMode="auto">
              <a:xfrm>
                <a:off x="4387" y="1529"/>
                <a:ext cx="7" cy="4"/>
              </a:xfrm>
              <a:custGeom>
                <a:avLst/>
                <a:gdLst>
                  <a:gd name="T0" fmla="*/ 0 w 20"/>
                  <a:gd name="T1" fmla="*/ 0 h 12"/>
                  <a:gd name="T2" fmla="*/ 0 w 20"/>
                  <a:gd name="T3" fmla="*/ 0 h 12"/>
                  <a:gd name="T4" fmla="*/ 0 w 20"/>
                  <a:gd name="T5" fmla="*/ 0 h 12"/>
                  <a:gd name="T6" fmla="*/ 0 w 20"/>
                  <a:gd name="T7" fmla="*/ 0 h 12"/>
                  <a:gd name="T8" fmla="*/ 0 w 20"/>
                  <a:gd name="T9" fmla="*/ 0 h 12"/>
                  <a:gd name="T10" fmla="*/ 0 w 20"/>
                  <a:gd name="T11" fmla="*/ 0 h 12"/>
                  <a:gd name="T12" fmla="*/ 0 w 20"/>
                  <a:gd name="T13" fmla="*/ 0 h 12"/>
                  <a:gd name="T14" fmla="*/ 0 w 20"/>
                  <a:gd name="T15" fmla="*/ 0 h 12"/>
                  <a:gd name="T16" fmla="*/ 0 w 20"/>
                  <a:gd name="T17" fmla="*/ 0 h 12"/>
                  <a:gd name="T18" fmla="*/ 0 w 20"/>
                  <a:gd name="T19" fmla="*/ 0 h 12"/>
                  <a:gd name="T20" fmla="*/ 0 w 20"/>
                  <a:gd name="T21" fmla="*/ 0 h 12"/>
                  <a:gd name="T22" fmla="*/ 0 w 20"/>
                  <a:gd name="T23" fmla="*/ 0 h 12"/>
                  <a:gd name="T24" fmla="*/ 0 w 20"/>
                  <a:gd name="T25" fmla="*/ 0 h 12"/>
                  <a:gd name="T26" fmla="*/ 0 w 20"/>
                  <a:gd name="T27" fmla="*/ 0 h 12"/>
                  <a:gd name="T28" fmla="*/ 0 w 20"/>
                  <a:gd name="T29" fmla="*/ 0 h 12"/>
                  <a:gd name="T30" fmla="*/ 0 w 20"/>
                  <a:gd name="T31" fmla="*/ 0 h 12"/>
                  <a:gd name="T32" fmla="*/ 0 w 20"/>
                  <a:gd name="T33" fmla="*/ 0 h 12"/>
                  <a:gd name="T34" fmla="*/ 0 w 20"/>
                  <a:gd name="T35" fmla="*/ 0 h 12"/>
                  <a:gd name="T36" fmla="*/ 0 w 20"/>
                  <a:gd name="T37" fmla="*/ 0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12"/>
                  <a:gd name="T59" fmla="*/ 20 w 20"/>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12">
                    <a:moveTo>
                      <a:pt x="15" y="0"/>
                    </a:moveTo>
                    <a:lnTo>
                      <a:pt x="14" y="3"/>
                    </a:lnTo>
                    <a:lnTo>
                      <a:pt x="14" y="4"/>
                    </a:lnTo>
                    <a:lnTo>
                      <a:pt x="13" y="5"/>
                    </a:lnTo>
                    <a:lnTo>
                      <a:pt x="12" y="7"/>
                    </a:lnTo>
                    <a:lnTo>
                      <a:pt x="9" y="7"/>
                    </a:lnTo>
                    <a:lnTo>
                      <a:pt x="7" y="7"/>
                    </a:lnTo>
                    <a:lnTo>
                      <a:pt x="6" y="5"/>
                    </a:lnTo>
                    <a:lnTo>
                      <a:pt x="4" y="4"/>
                    </a:lnTo>
                    <a:lnTo>
                      <a:pt x="0" y="8"/>
                    </a:lnTo>
                    <a:lnTo>
                      <a:pt x="3" y="10"/>
                    </a:lnTo>
                    <a:lnTo>
                      <a:pt x="6" y="11"/>
                    </a:lnTo>
                    <a:lnTo>
                      <a:pt x="9" y="12"/>
                    </a:lnTo>
                    <a:lnTo>
                      <a:pt x="13" y="11"/>
                    </a:lnTo>
                    <a:lnTo>
                      <a:pt x="16" y="10"/>
                    </a:lnTo>
                    <a:lnTo>
                      <a:pt x="19" y="8"/>
                    </a:lnTo>
                    <a:lnTo>
                      <a:pt x="20" y="4"/>
                    </a:lnTo>
                    <a:lnTo>
                      <a:pt x="20" y="0"/>
                    </a:lnTo>
                    <a:lnTo>
                      <a:pt x="15" y="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45" name="Freeform 119"/>
              <p:cNvSpPr>
                <a:spLocks noChangeArrowheads="1"/>
              </p:cNvSpPr>
              <p:nvPr/>
            </p:nvSpPr>
            <p:spPr bwMode="auto">
              <a:xfrm>
                <a:off x="4387" y="1530"/>
                <a:ext cx="2" cy="2"/>
              </a:xfrm>
              <a:custGeom>
                <a:avLst/>
                <a:gdLst>
                  <a:gd name="T0" fmla="*/ 0 w 5"/>
                  <a:gd name="T1" fmla="*/ 0 h 6"/>
                  <a:gd name="T2" fmla="*/ 0 w 5"/>
                  <a:gd name="T3" fmla="*/ 0 h 6"/>
                  <a:gd name="T4" fmla="*/ 0 w 5"/>
                  <a:gd name="T5" fmla="*/ 0 h 6"/>
                  <a:gd name="T6" fmla="*/ 0 w 5"/>
                  <a:gd name="T7" fmla="*/ 0 h 6"/>
                  <a:gd name="T8" fmla="*/ 0 w 5"/>
                  <a:gd name="T9" fmla="*/ 0 h 6"/>
                  <a:gd name="T10" fmla="*/ 0 w 5"/>
                  <a:gd name="T11" fmla="*/ 0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1"/>
                    </a:moveTo>
                    <a:lnTo>
                      <a:pt x="2" y="0"/>
                    </a:lnTo>
                    <a:lnTo>
                      <a:pt x="0" y="1"/>
                    </a:lnTo>
                    <a:lnTo>
                      <a:pt x="0" y="3"/>
                    </a:lnTo>
                    <a:lnTo>
                      <a:pt x="1" y="6"/>
                    </a:lnTo>
                    <a:lnTo>
                      <a:pt x="5" y="1"/>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46" name="Freeform 120"/>
              <p:cNvSpPr>
                <a:spLocks noChangeArrowheads="1"/>
              </p:cNvSpPr>
              <p:nvPr/>
            </p:nvSpPr>
            <p:spPr bwMode="auto">
              <a:xfrm>
                <a:off x="4387" y="1529"/>
                <a:ext cx="7" cy="4"/>
              </a:xfrm>
              <a:custGeom>
                <a:avLst/>
                <a:gdLst>
                  <a:gd name="T0" fmla="*/ 0 w 20"/>
                  <a:gd name="T1" fmla="*/ 0 h 11"/>
                  <a:gd name="T2" fmla="*/ 0 w 20"/>
                  <a:gd name="T3" fmla="*/ 0 h 11"/>
                  <a:gd name="T4" fmla="*/ 0 w 20"/>
                  <a:gd name="T5" fmla="*/ 0 h 11"/>
                  <a:gd name="T6" fmla="*/ 0 w 20"/>
                  <a:gd name="T7" fmla="*/ 0 h 11"/>
                  <a:gd name="T8" fmla="*/ 0 w 20"/>
                  <a:gd name="T9" fmla="*/ 0 h 11"/>
                  <a:gd name="T10" fmla="*/ 0 w 20"/>
                  <a:gd name="T11" fmla="*/ 0 h 11"/>
                  <a:gd name="T12" fmla="*/ 0 w 20"/>
                  <a:gd name="T13" fmla="*/ 0 h 11"/>
                  <a:gd name="T14" fmla="*/ 0 w 20"/>
                  <a:gd name="T15" fmla="*/ 0 h 11"/>
                  <a:gd name="T16" fmla="*/ 0 w 20"/>
                  <a:gd name="T17" fmla="*/ 0 h 11"/>
                  <a:gd name="T18" fmla="*/ 0 w 20"/>
                  <a:gd name="T19" fmla="*/ 0 h 11"/>
                  <a:gd name="T20" fmla="*/ 0 w 20"/>
                  <a:gd name="T21" fmla="*/ 0 h 11"/>
                  <a:gd name="T22" fmla="*/ 0 w 20"/>
                  <a:gd name="T23" fmla="*/ 0 h 11"/>
                  <a:gd name="T24" fmla="*/ 0 w 20"/>
                  <a:gd name="T25" fmla="*/ 0 h 11"/>
                  <a:gd name="T26" fmla="*/ 0 w 20"/>
                  <a:gd name="T27" fmla="*/ 0 h 11"/>
                  <a:gd name="T28" fmla="*/ 0 w 20"/>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1"/>
                  <a:gd name="T47" fmla="*/ 20 w 20"/>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1">
                    <a:moveTo>
                      <a:pt x="14" y="0"/>
                    </a:moveTo>
                    <a:lnTo>
                      <a:pt x="14" y="3"/>
                    </a:lnTo>
                    <a:lnTo>
                      <a:pt x="13" y="4"/>
                    </a:lnTo>
                    <a:lnTo>
                      <a:pt x="12" y="5"/>
                    </a:lnTo>
                    <a:lnTo>
                      <a:pt x="7" y="5"/>
                    </a:lnTo>
                    <a:lnTo>
                      <a:pt x="4" y="3"/>
                    </a:lnTo>
                    <a:lnTo>
                      <a:pt x="0" y="8"/>
                    </a:lnTo>
                    <a:lnTo>
                      <a:pt x="6" y="10"/>
                    </a:lnTo>
                    <a:lnTo>
                      <a:pt x="12" y="11"/>
                    </a:lnTo>
                    <a:lnTo>
                      <a:pt x="15" y="10"/>
                    </a:lnTo>
                    <a:lnTo>
                      <a:pt x="18" y="8"/>
                    </a:lnTo>
                    <a:lnTo>
                      <a:pt x="20" y="3"/>
                    </a:lnTo>
                    <a:lnTo>
                      <a:pt x="20" y="0"/>
                    </a:lnTo>
                    <a:lnTo>
                      <a:pt x="14" y="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47" name="Freeform 121"/>
              <p:cNvSpPr>
                <a:spLocks noChangeArrowheads="1"/>
              </p:cNvSpPr>
              <p:nvPr/>
            </p:nvSpPr>
            <p:spPr bwMode="auto">
              <a:xfrm>
                <a:off x="4392" y="1528"/>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6" y="3"/>
                    </a:moveTo>
                    <a:lnTo>
                      <a:pt x="5" y="1"/>
                    </a:lnTo>
                    <a:lnTo>
                      <a:pt x="2" y="0"/>
                    </a:lnTo>
                    <a:lnTo>
                      <a:pt x="1" y="1"/>
                    </a:lnTo>
                    <a:lnTo>
                      <a:pt x="0" y="3"/>
                    </a:lnTo>
                    <a:lnTo>
                      <a:pt x="6" y="3"/>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48" name="Freeform 122"/>
              <p:cNvSpPr>
                <a:spLocks noChangeArrowheads="1"/>
              </p:cNvSpPr>
              <p:nvPr/>
            </p:nvSpPr>
            <p:spPr bwMode="auto">
              <a:xfrm>
                <a:off x="4387" y="1529"/>
                <a:ext cx="2" cy="1"/>
              </a:xfrm>
              <a:custGeom>
                <a:avLst/>
                <a:gdLst>
                  <a:gd name="T0" fmla="*/ 0 w 5"/>
                  <a:gd name="T1" fmla="*/ 0 h 4"/>
                  <a:gd name="T2" fmla="*/ 0 w 5"/>
                  <a:gd name="T3" fmla="*/ 0 h 4"/>
                  <a:gd name="T4" fmla="*/ 0 w 5"/>
                  <a:gd name="T5" fmla="*/ 0 h 4"/>
                  <a:gd name="T6" fmla="*/ 0 w 5"/>
                  <a:gd name="T7" fmla="*/ 0 h 4"/>
                  <a:gd name="T8" fmla="*/ 0 w 5"/>
                  <a:gd name="T9" fmla="*/ 0 h 4"/>
                  <a:gd name="T10" fmla="*/ 0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5" y="1"/>
                    </a:moveTo>
                    <a:lnTo>
                      <a:pt x="2" y="0"/>
                    </a:lnTo>
                    <a:lnTo>
                      <a:pt x="0" y="1"/>
                    </a:lnTo>
                    <a:lnTo>
                      <a:pt x="0" y="3"/>
                    </a:lnTo>
                    <a:lnTo>
                      <a:pt x="1" y="4"/>
                    </a:lnTo>
                    <a:lnTo>
                      <a:pt x="5" y="1"/>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49" name="Freeform 123"/>
              <p:cNvSpPr>
                <a:spLocks noChangeArrowheads="1"/>
              </p:cNvSpPr>
              <p:nvPr/>
            </p:nvSpPr>
            <p:spPr bwMode="auto">
              <a:xfrm>
                <a:off x="4387" y="1528"/>
                <a:ext cx="7" cy="4"/>
              </a:xfrm>
              <a:custGeom>
                <a:avLst/>
                <a:gdLst>
                  <a:gd name="T0" fmla="*/ 0 w 19"/>
                  <a:gd name="T1" fmla="*/ 0 h 11"/>
                  <a:gd name="T2" fmla="*/ 0 w 19"/>
                  <a:gd name="T3" fmla="*/ 0 h 11"/>
                  <a:gd name="T4" fmla="*/ 0 w 19"/>
                  <a:gd name="T5" fmla="*/ 0 h 11"/>
                  <a:gd name="T6" fmla="*/ 0 w 19"/>
                  <a:gd name="T7" fmla="*/ 0 h 11"/>
                  <a:gd name="T8" fmla="*/ 0 w 19"/>
                  <a:gd name="T9" fmla="*/ 0 h 11"/>
                  <a:gd name="T10" fmla="*/ 0 w 19"/>
                  <a:gd name="T11" fmla="*/ 0 h 11"/>
                  <a:gd name="T12" fmla="*/ 0 w 19"/>
                  <a:gd name="T13" fmla="*/ 0 h 11"/>
                  <a:gd name="T14" fmla="*/ 0 w 19"/>
                  <a:gd name="T15" fmla="*/ 0 h 11"/>
                  <a:gd name="T16" fmla="*/ 0 w 19"/>
                  <a:gd name="T17" fmla="*/ 0 h 11"/>
                  <a:gd name="T18" fmla="*/ 0 w 19"/>
                  <a:gd name="T19" fmla="*/ 0 h 11"/>
                  <a:gd name="T20" fmla="*/ 0 w 19"/>
                  <a:gd name="T21" fmla="*/ 0 h 11"/>
                  <a:gd name="T22" fmla="*/ 0 w 19"/>
                  <a:gd name="T23" fmla="*/ 0 h 11"/>
                  <a:gd name="T24" fmla="*/ 0 w 19"/>
                  <a:gd name="T25" fmla="*/ 0 h 11"/>
                  <a:gd name="T26" fmla="*/ 0 w 19"/>
                  <a:gd name="T27" fmla="*/ 0 h 11"/>
                  <a:gd name="T28" fmla="*/ 0 w 19"/>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1"/>
                  <a:gd name="T47" fmla="*/ 19 w 19"/>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1">
                    <a:moveTo>
                      <a:pt x="14" y="0"/>
                    </a:moveTo>
                    <a:lnTo>
                      <a:pt x="13" y="3"/>
                    </a:lnTo>
                    <a:lnTo>
                      <a:pt x="13" y="4"/>
                    </a:lnTo>
                    <a:lnTo>
                      <a:pt x="12" y="5"/>
                    </a:lnTo>
                    <a:lnTo>
                      <a:pt x="7" y="5"/>
                    </a:lnTo>
                    <a:lnTo>
                      <a:pt x="4" y="3"/>
                    </a:lnTo>
                    <a:lnTo>
                      <a:pt x="0" y="6"/>
                    </a:lnTo>
                    <a:lnTo>
                      <a:pt x="6" y="10"/>
                    </a:lnTo>
                    <a:lnTo>
                      <a:pt x="12" y="11"/>
                    </a:lnTo>
                    <a:lnTo>
                      <a:pt x="15" y="10"/>
                    </a:lnTo>
                    <a:lnTo>
                      <a:pt x="18" y="7"/>
                    </a:lnTo>
                    <a:lnTo>
                      <a:pt x="19" y="4"/>
                    </a:lnTo>
                    <a:lnTo>
                      <a:pt x="19" y="0"/>
                    </a:lnTo>
                    <a:lnTo>
                      <a:pt x="14" y="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50" name="Freeform 124"/>
              <p:cNvSpPr>
                <a:spLocks noChangeArrowheads="1"/>
              </p:cNvSpPr>
              <p:nvPr/>
            </p:nvSpPr>
            <p:spPr bwMode="auto">
              <a:xfrm>
                <a:off x="4340" y="1516"/>
                <a:ext cx="9" cy="7"/>
              </a:xfrm>
              <a:custGeom>
                <a:avLst/>
                <a:gdLst>
                  <a:gd name="T0" fmla="*/ 0 w 32"/>
                  <a:gd name="T1" fmla="*/ 0 h 23"/>
                  <a:gd name="T2" fmla="*/ 0 w 32"/>
                  <a:gd name="T3" fmla="*/ 0 h 23"/>
                  <a:gd name="T4" fmla="*/ 0 w 32"/>
                  <a:gd name="T5" fmla="*/ 0 h 23"/>
                  <a:gd name="T6" fmla="*/ 0 w 32"/>
                  <a:gd name="T7" fmla="*/ 0 h 23"/>
                  <a:gd name="T8" fmla="*/ 0 w 32"/>
                  <a:gd name="T9" fmla="*/ 0 h 23"/>
                  <a:gd name="T10" fmla="*/ 0 w 32"/>
                  <a:gd name="T11" fmla="*/ 0 h 23"/>
                  <a:gd name="T12" fmla="*/ 0 w 32"/>
                  <a:gd name="T13" fmla="*/ 0 h 23"/>
                  <a:gd name="T14" fmla="*/ 0 w 32"/>
                  <a:gd name="T15" fmla="*/ 0 h 23"/>
                  <a:gd name="T16" fmla="*/ 0 w 32"/>
                  <a:gd name="T17" fmla="*/ 0 h 23"/>
                  <a:gd name="T18" fmla="*/ 0 w 32"/>
                  <a:gd name="T19" fmla="*/ 0 h 23"/>
                  <a:gd name="T20" fmla="*/ 0 w 32"/>
                  <a:gd name="T21" fmla="*/ 0 h 23"/>
                  <a:gd name="T22" fmla="*/ 0 w 32"/>
                  <a:gd name="T23" fmla="*/ 0 h 23"/>
                  <a:gd name="T24" fmla="*/ 0 w 32"/>
                  <a:gd name="T25" fmla="*/ 0 h 23"/>
                  <a:gd name="T26" fmla="*/ 0 w 32"/>
                  <a:gd name="T27" fmla="*/ 0 h 23"/>
                  <a:gd name="T28" fmla="*/ 0 w 32"/>
                  <a:gd name="T29" fmla="*/ 0 h 23"/>
                  <a:gd name="T30" fmla="*/ 0 w 32"/>
                  <a:gd name="T31" fmla="*/ 0 h 23"/>
                  <a:gd name="T32" fmla="*/ 0 w 32"/>
                  <a:gd name="T33" fmla="*/ 0 h 23"/>
                  <a:gd name="T34" fmla="*/ 0 w 32"/>
                  <a:gd name="T35" fmla="*/ 0 h 23"/>
                  <a:gd name="T36" fmla="*/ 0 w 32"/>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23"/>
                  <a:gd name="T59" fmla="*/ 32 w 32"/>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23">
                    <a:moveTo>
                      <a:pt x="5" y="2"/>
                    </a:moveTo>
                    <a:lnTo>
                      <a:pt x="19" y="10"/>
                    </a:lnTo>
                    <a:lnTo>
                      <a:pt x="25" y="14"/>
                    </a:lnTo>
                    <a:lnTo>
                      <a:pt x="28" y="16"/>
                    </a:lnTo>
                    <a:lnTo>
                      <a:pt x="31" y="17"/>
                    </a:lnTo>
                    <a:lnTo>
                      <a:pt x="32" y="19"/>
                    </a:lnTo>
                    <a:lnTo>
                      <a:pt x="32" y="22"/>
                    </a:lnTo>
                    <a:lnTo>
                      <a:pt x="31" y="23"/>
                    </a:lnTo>
                    <a:lnTo>
                      <a:pt x="30" y="23"/>
                    </a:lnTo>
                    <a:lnTo>
                      <a:pt x="28" y="20"/>
                    </a:lnTo>
                    <a:lnTo>
                      <a:pt x="23" y="16"/>
                    </a:lnTo>
                    <a:lnTo>
                      <a:pt x="16" y="11"/>
                    </a:lnTo>
                    <a:lnTo>
                      <a:pt x="12" y="8"/>
                    </a:lnTo>
                    <a:lnTo>
                      <a:pt x="5" y="3"/>
                    </a:lnTo>
                    <a:lnTo>
                      <a:pt x="1" y="1"/>
                    </a:lnTo>
                    <a:lnTo>
                      <a:pt x="0" y="0"/>
                    </a:lnTo>
                    <a:lnTo>
                      <a:pt x="1" y="0"/>
                    </a:lnTo>
                    <a:lnTo>
                      <a:pt x="5" y="2"/>
                    </a:lnTo>
                    <a:close/>
                  </a:path>
                </a:pathLst>
              </a:custGeom>
              <a:solidFill>
                <a:srgbClr val="DFDFDE"/>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51" name="Freeform 125"/>
              <p:cNvSpPr>
                <a:spLocks noChangeArrowheads="1"/>
              </p:cNvSpPr>
              <p:nvPr/>
            </p:nvSpPr>
            <p:spPr bwMode="auto">
              <a:xfrm>
                <a:off x="4341" y="1516"/>
                <a:ext cx="6" cy="5"/>
              </a:xfrm>
              <a:custGeom>
                <a:avLst/>
                <a:gdLst>
                  <a:gd name="T0" fmla="*/ 0 w 21"/>
                  <a:gd name="T1" fmla="*/ 0 h 14"/>
                  <a:gd name="T2" fmla="*/ 0 w 21"/>
                  <a:gd name="T3" fmla="*/ 0 h 14"/>
                  <a:gd name="T4" fmla="*/ 0 w 21"/>
                  <a:gd name="T5" fmla="*/ 0 h 14"/>
                  <a:gd name="T6" fmla="*/ 0 w 21"/>
                  <a:gd name="T7" fmla="*/ 0 h 14"/>
                  <a:gd name="T8" fmla="*/ 0 w 21"/>
                  <a:gd name="T9" fmla="*/ 0 h 14"/>
                  <a:gd name="T10" fmla="*/ 0 w 21"/>
                  <a:gd name="T11" fmla="*/ 0 h 14"/>
                  <a:gd name="T12" fmla="*/ 0 w 21"/>
                  <a:gd name="T13" fmla="*/ 0 h 14"/>
                  <a:gd name="T14" fmla="*/ 0 w 21"/>
                  <a:gd name="T15" fmla="*/ 0 h 14"/>
                  <a:gd name="T16" fmla="*/ 0 w 21"/>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4"/>
                  <a:gd name="T29" fmla="*/ 21 w 21"/>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4">
                    <a:moveTo>
                      <a:pt x="21" y="13"/>
                    </a:moveTo>
                    <a:lnTo>
                      <a:pt x="21" y="13"/>
                    </a:lnTo>
                    <a:lnTo>
                      <a:pt x="15" y="9"/>
                    </a:lnTo>
                    <a:lnTo>
                      <a:pt x="1" y="0"/>
                    </a:lnTo>
                    <a:lnTo>
                      <a:pt x="0" y="1"/>
                    </a:lnTo>
                    <a:lnTo>
                      <a:pt x="13" y="10"/>
                    </a:lnTo>
                    <a:lnTo>
                      <a:pt x="20" y="14"/>
                    </a:lnTo>
                    <a:lnTo>
                      <a:pt x="21" y="13"/>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52" name="Freeform 126"/>
              <p:cNvSpPr>
                <a:spLocks noChangeArrowheads="1"/>
              </p:cNvSpPr>
              <p:nvPr/>
            </p:nvSpPr>
            <p:spPr bwMode="auto">
              <a:xfrm>
                <a:off x="4348" y="1521"/>
                <a:ext cx="3" cy="3"/>
              </a:xfrm>
              <a:custGeom>
                <a:avLst/>
                <a:gdLst>
                  <a:gd name="T0" fmla="*/ 0 w 10"/>
                  <a:gd name="T1" fmla="*/ 0 h 8"/>
                  <a:gd name="T2" fmla="*/ 0 w 10"/>
                  <a:gd name="T3" fmla="*/ 0 h 8"/>
                  <a:gd name="T4" fmla="*/ 0 w 10"/>
                  <a:gd name="T5" fmla="*/ 0 h 8"/>
                  <a:gd name="T6" fmla="*/ 0 w 10"/>
                  <a:gd name="T7" fmla="*/ 0 h 8"/>
                  <a:gd name="T8" fmla="*/ 0 w 10"/>
                  <a:gd name="T9" fmla="*/ 0 h 8"/>
                  <a:gd name="T10" fmla="*/ 0 w 10"/>
                  <a:gd name="T11" fmla="*/ 0 h 8"/>
                  <a:gd name="T12" fmla="*/ 0 w 10"/>
                  <a:gd name="T13" fmla="*/ 0 h 8"/>
                  <a:gd name="T14" fmla="*/ 0 w 10"/>
                  <a:gd name="T15" fmla="*/ 0 h 8"/>
                  <a:gd name="T16" fmla="*/ 0 w 10"/>
                  <a:gd name="T17" fmla="*/ 0 h 8"/>
                  <a:gd name="T18" fmla="*/ 0 w 10"/>
                  <a:gd name="T19" fmla="*/ 0 h 8"/>
                  <a:gd name="T20" fmla="*/ 0 w 10"/>
                  <a:gd name="T21" fmla="*/ 0 h 8"/>
                  <a:gd name="T22" fmla="*/ 0 w 10"/>
                  <a:gd name="T23" fmla="*/ 0 h 8"/>
                  <a:gd name="T24" fmla="*/ 0 w 10"/>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8"/>
                  <a:gd name="T41" fmla="*/ 10 w 10"/>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8">
                    <a:moveTo>
                      <a:pt x="10" y="8"/>
                    </a:moveTo>
                    <a:lnTo>
                      <a:pt x="10" y="8"/>
                    </a:lnTo>
                    <a:lnTo>
                      <a:pt x="10" y="5"/>
                    </a:lnTo>
                    <a:lnTo>
                      <a:pt x="7" y="3"/>
                    </a:lnTo>
                    <a:lnTo>
                      <a:pt x="4" y="1"/>
                    </a:lnTo>
                    <a:lnTo>
                      <a:pt x="1" y="0"/>
                    </a:lnTo>
                    <a:lnTo>
                      <a:pt x="0" y="1"/>
                    </a:lnTo>
                    <a:lnTo>
                      <a:pt x="4" y="2"/>
                    </a:lnTo>
                    <a:lnTo>
                      <a:pt x="6" y="4"/>
                    </a:lnTo>
                    <a:lnTo>
                      <a:pt x="8" y="6"/>
                    </a:lnTo>
                    <a:lnTo>
                      <a:pt x="10" y="8"/>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53" name="Freeform 127"/>
              <p:cNvSpPr>
                <a:spLocks noChangeArrowheads="1"/>
              </p:cNvSpPr>
              <p:nvPr/>
            </p:nvSpPr>
            <p:spPr bwMode="auto">
              <a:xfrm>
                <a:off x="4349" y="1523"/>
                <a:ext cx="2" cy="2"/>
              </a:xfrm>
              <a:custGeom>
                <a:avLst/>
                <a:gdLst>
                  <a:gd name="T0" fmla="*/ 0 w 7"/>
                  <a:gd name="T1" fmla="*/ 0 h 5"/>
                  <a:gd name="T2" fmla="*/ 0 w 7"/>
                  <a:gd name="T3" fmla="*/ 0 h 5"/>
                  <a:gd name="T4" fmla="*/ 0 w 7"/>
                  <a:gd name="T5" fmla="*/ 0 h 5"/>
                  <a:gd name="T6" fmla="*/ 0 w 7"/>
                  <a:gd name="T7" fmla="*/ 0 h 5"/>
                  <a:gd name="T8" fmla="*/ 0 w 7"/>
                  <a:gd name="T9" fmla="*/ 0 h 5"/>
                  <a:gd name="T10" fmla="*/ 0 w 7"/>
                  <a:gd name="T11" fmla="*/ 0 h 5"/>
                  <a:gd name="T12" fmla="*/ 0 w 7"/>
                  <a:gd name="T13" fmla="*/ 0 h 5"/>
                  <a:gd name="T14" fmla="*/ 0 w 7"/>
                  <a:gd name="T15" fmla="*/ 0 h 5"/>
                  <a:gd name="T16" fmla="*/ 0 w 7"/>
                  <a:gd name="T17" fmla="*/ 0 h 5"/>
                  <a:gd name="T18" fmla="*/ 0 w 7"/>
                  <a:gd name="T19" fmla="*/ 0 h 5"/>
                  <a:gd name="T20" fmla="*/ 0 w 7"/>
                  <a:gd name="T21" fmla="*/ 0 h 5"/>
                  <a:gd name="T22" fmla="*/ 0 w 7"/>
                  <a:gd name="T23" fmla="*/ 0 h 5"/>
                  <a:gd name="T24" fmla="*/ 0 w 7"/>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5"/>
                  <a:gd name="T41" fmla="*/ 7 w 7"/>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5">
                    <a:moveTo>
                      <a:pt x="0" y="1"/>
                    </a:moveTo>
                    <a:lnTo>
                      <a:pt x="0" y="1"/>
                    </a:lnTo>
                    <a:lnTo>
                      <a:pt x="2" y="4"/>
                    </a:lnTo>
                    <a:lnTo>
                      <a:pt x="4" y="5"/>
                    </a:lnTo>
                    <a:lnTo>
                      <a:pt x="5" y="5"/>
                    </a:lnTo>
                    <a:lnTo>
                      <a:pt x="7" y="3"/>
                    </a:lnTo>
                    <a:lnTo>
                      <a:pt x="5" y="1"/>
                    </a:lnTo>
                    <a:lnTo>
                      <a:pt x="4" y="3"/>
                    </a:lnTo>
                    <a:lnTo>
                      <a:pt x="4" y="4"/>
                    </a:lnTo>
                    <a:lnTo>
                      <a:pt x="3" y="3"/>
                    </a:lnTo>
                    <a:lnTo>
                      <a:pt x="2" y="0"/>
                    </a:lnTo>
                    <a:lnTo>
                      <a:pt x="0" y="1"/>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54" name="Freeform 128"/>
              <p:cNvSpPr>
                <a:spLocks noChangeArrowheads="1"/>
              </p:cNvSpPr>
              <p:nvPr/>
            </p:nvSpPr>
            <p:spPr bwMode="auto">
              <a:xfrm>
                <a:off x="4345" y="1519"/>
                <a:ext cx="4"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0" y="1"/>
                    </a:moveTo>
                    <a:lnTo>
                      <a:pt x="0" y="1"/>
                    </a:lnTo>
                    <a:lnTo>
                      <a:pt x="6" y="5"/>
                    </a:lnTo>
                    <a:lnTo>
                      <a:pt x="11" y="9"/>
                    </a:lnTo>
                    <a:lnTo>
                      <a:pt x="13" y="8"/>
                    </a:lnTo>
                    <a:lnTo>
                      <a:pt x="7" y="4"/>
                    </a:lnTo>
                    <a:lnTo>
                      <a:pt x="1" y="0"/>
                    </a:lnTo>
                    <a:lnTo>
                      <a:pt x="0" y="1"/>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55" name="Freeform 129"/>
              <p:cNvSpPr>
                <a:spLocks noChangeArrowheads="1"/>
              </p:cNvSpPr>
              <p:nvPr/>
            </p:nvSpPr>
            <p:spPr bwMode="auto">
              <a:xfrm>
                <a:off x="4340" y="1515"/>
                <a:ext cx="5" cy="5"/>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3"/>
                  <a:gd name="T53" fmla="*/ 17 w 1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3">
                    <a:moveTo>
                      <a:pt x="5" y="2"/>
                    </a:moveTo>
                    <a:lnTo>
                      <a:pt x="5" y="2"/>
                    </a:lnTo>
                    <a:lnTo>
                      <a:pt x="1" y="0"/>
                    </a:lnTo>
                    <a:lnTo>
                      <a:pt x="0" y="1"/>
                    </a:lnTo>
                    <a:lnTo>
                      <a:pt x="1" y="2"/>
                    </a:lnTo>
                    <a:lnTo>
                      <a:pt x="4" y="4"/>
                    </a:lnTo>
                    <a:lnTo>
                      <a:pt x="10" y="9"/>
                    </a:lnTo>
                    <a:lnTo>
                      <a:pt x="16" y="13"/>
                    </a:lnTo>
                    <a:lnTo>
                      <a:pt x="17" y="12"/>
                    </a:lnTo>
                    <a:lnTo>
                      <a:pt x="12" y="8"/>
                    </a:lnTo>
                    <a:lnTo>
                      <a:pt x="5" y="3"/>
                    </a:lnTo>
                    <a:lnTo>
                      <a:pt x="2" y="1"/>
                    </a:lnTo>
                    <a:lnTo>
                      <a:pt x="1" y="0"/>
                    </a:lnTo>
                    <a:lnTo>
                      <a:pt x="1" y="1"/>
                    </a:lnTo>
                    <a:lnTo>
                      <a:pt x="4" y="3"/>
                    </a:lnTo>
                    <a:lnTo>
                      <a:pt x="5" y="2"/>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56" name="Freeform 130"/>
              <p:cNvSpPr>
                <a:spLocks noChangeArrowheads="1"/>
              </p:cNvSpPr>
              <p:nvPr/>
            </p:nvSpPr>
            <p:spPr bwMode="auto">
              <a:xfrm>
                <a:off x="4376" y="1490"/>
                <a:ext cx="2" cy="1"/>
              </a:xfrm>
              <a:custGeom>
                <a:avLst/>
                <a:gdLst>
                  <a:gd name="T0" fmla="*/ 0 w 6"/>
                  <a:gd name="T1" fmla="*/ 0 h 5"/>
                  <a:gd name="T2" fmla="*/ 0 w 6"/>
                  <a:gd name="T3" fmla="*/ 0 h 5"/>
                  <a:gd name="T4" fmla="*/ 0 w 6"/>
                  <a:gd name="T5" fmla="*/ 0 h 5"/>
                  <a:gd name="T6" fmla="*/ 0 w 6"/>
                  <a:gd name="T7" fmla="*/ 0 h 5"/>
                  <a:gd name="T8" fmla="*/ 0 w 6"/>
                  <a:gd name="T9" fmla="*/ 0 h 5"/>
                  <a:gd name="T10" fmla="*/ 0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6" y="2"/>
                    </a:moveTo>
                    <a:lnTo>
                      <a:pt x="4" y="0"/>
                    </a:lnTo>
                    <a:lnTo>
                      <a:pt x="1" y="2"/>
                    </a:lnTo>
                    <a:lnTo>
                      <a:pt x="0" y="3"/>
                    </a:lnTo>
                    <a:lnTo>
                      <a:pt x="1" y="5"/>
                    </a:lnTo>
                    <a:lnTo>
                      <a:pt x="6" y="2"/>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57" name="Freeform 131"/>
              <p:cNvSpPr>
                <a:spLocks noChangeArrowheads="1"/>
              </p:cNvSpPr>
              <p:nvPr/>
            </p:nvSpPr>
            <p:spPr bwMode="auto">
              <a:xfrm>
                <a:off x="4376" y="1490"/>
                <a:ext cx="14" cy="36"/>
              </a:xfrm>
              <a:custGeom>
                <a:avLst/>
                <a:gdLst>
                  <a:gd name="T0" fmla="*/ 0 w 45"/>
                  <a:gd name="T1" fmla="*/ 0 h 99"/>
                  <a:gd name="T2" fmla="*/ 0 w 45"/>
                  <a:gd name="T3" fmla="*/ 0 h 99"/>
                  <a:gd name="T4" fmla="*/ 0 w 45"/>
                  <a:gd name="T5" fmla="*/ 0 h 99"/>
                  <a:gd name="T6" fmla="*/ 0 w 45"/>
                  <a:gd name="T7" fmla="*/ 0 h 99"/>
                  <a:gd name="T8" fmla="*/ 0 w 45"/>
                  <a:gd name="T9" fmla="*/ 0 h 99"/>
                  <a:gd name="T10" fmla="*/ 0 w 45"/>
                  <a:gd name="T11" fmla="*/ 0 h 99"/>
                  <a:gd name="T12" fmla="*/ 0 w 45"/>
                  <a:gd name="T13" fmla="*/ 0 h 99"/>
                  <a:gd name="T14" fmla="*/ 0 w 45"/>
                  <a:gd name="T15" fmla="*/ 0 h 99"/>
                  <a:gd name="T16" fmla="*/ 0 w 45"/>
                  <a:gd name="T17" fmla="*/ 0 h 99"/>
                  <a:gd name="T18" fmla="*/ 0 w 45"/>
                  <a:gd name="T19" fmla="*/ 0 h 99"/>
                  <a:gd name="T20" fmla="*/ 0 w 45"/>
                  <a:gd name="T21" fmla="*/ 0 h 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99"/>
                  <a:gd name="T35" fmla="*/ 45 w 45"/>
                  <a:gd name="T36" fmla="*/ 99 h 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99">
                    <a:moveTo>
                      <a:pt x="45" y="98"/>
                    </a:moveTo>
                    <a:lnTo>
                      <a:pt x="35" y="71"/>
                    </a:lnTo>
                    <a:lnTo>
                      <a:pt x="23" y="41"/>
                    </a:lnTo>
                    <a:lnTo>
                      <a:pt x="12" y="15"/>
                    </a:lnTo>
                    <a:lnTo>
                      <a:pt x="5" y="0"/>
                    </a:lnTo>
                    <a:lnTo>
                      <a:pt x="0" y="3"/>
                    </a:lnTo>
                    <a:lnTo>
                      <a:pt x="7" y="17"/>
                    </a:lnTo>
                    <a:lnTo>
                      <a:pt x="19" y="42"/>
                    </a:lnTo>
                    <a:lnTo>
                      <a:pt x="30" y="73"/>
                    </a:lnTo>
                    <a:lnTo>
                      <a:pt x="41" y="99"/>
                    </a:lnTo>
                    <a:lnTo>
                      <a:pt x="45" y="98"/>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58" name="Freeform 132"/>
              <p:cNvSpPr>
                <a:spLocks noChangeArrowheads="1"/>
              </p:cNvSpPr>
              <p:nvPr/>
            </p:nvSpPr>
            <p:spPr bwMode="auto">
              <a:xfrm>
                <a:off x="4389" y="1526"/>
                <a:ext cx="1" cy="1"/>
              </a:xfrm>
              <a:custGeom>
                <a:avLst/>
                <a:gdLst>
                  <a:gd name="T0" fmla="*/ 0 w 4"/>
                  <a:gd name="T1" fmla="*/ 0 h 3"/>
                  <a:gd name="T2" fmla="*/ 0 w 4"/>
                  <a:gd name="T3" fmla="*/ 0 h 3"/>
                  <a:gd name="T4" fmla="*/ 0 w 4"/>
                  <a:gd name="T5" fmla="*/ 0 h 3"/>
                  <a:gd name="T6" fmla="*/ 0 w 4"/>
                  <a:gd name="T7" fmla="*/ 0 h 3"/>
                  <a:gd name="T8" fmla="*/ 0 w 4"/>
                  <a:gd name="T9" fmla="*/ 0 h 3"/>
                  <a:gd name="T10" fmla="*/ 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1"/>
                    </a:moveTo>
                    <a:lnTo>
                      <a:pt x="1" y="3"/>
                    </a:lnTo>
                    <a:lnTo>
                      <a:pt x="2" y="3"/>
                    </a:lnTo>
                    <a:lnTo>
                      <a:pt x="4" y="2"/>
                    </a:lnTo>
                    <a:lnTo>
                      <a:pt x="4" y="0"/>
                    </a:lnTo>
                    <a:lnTo>
                      <a:pt x="0" y="1"/>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59" name="Freeform 133"/>
              <p:cNvSpPr>
                <a:spLocks noChangeArrowheads="1"/>
              </p:cNvSpPr>
              <p:nvPr/>
            </p:nvSpPr>
            <p:spPr bwMode="auto">
              <a:xfrm>
                <a:off x="4261" y="1605"/>
                <a:ext cx="10" cy="5"/>
              </a:xfrm>
              <a:custGeom>
                <a:avLst/>
                <a:gdLst>
                  <a:gd name="T0" fmla="*/ 0 w 32"/>
                  <a:gd name="T1" fmla="*/ 0 h 17"/>
                  <a:gd name="T2" fmla="*/ 0 w 32"/>
                  <a:gd name="T3" fmla="*/ 0 h 17"/>
                  <a:gd name="T4" fmla="*/ 0 w 32"/>
                  <a:gd name="T5" fmla="*/ 0 h 17"/>
                  <a:gd name="T6" fmla="*/ 0 w 32"/>
                  <a:gd name="T7" fmla="*/ 0 h 17"/>
                  <a:gd name="T8" fmla="*/ 0 w 32"/>
                  <a:gd name="T9" fmla="*/ 0 h 17"/>
                  <a:gd name="T10" fmla="*/ 0 w 32"/>
                  <a:gd name="T11" fmla="*/ 0 h 17"/>
                  <a:gd name="T12" fmla="*/ 0 w 32"/>
                  <a:gd name="T13" fmla="*/ 0 h 17"/>
                  <a:gd name="T14" fmla="*/ 0 w 32"/>
                  <a:gd name="T15" fmla="*/ 0 h 17"/>
                  <a:gd name="T16" fmla="*/ 0 w 32"/>
                  <a:gd name="T17" fmla="*/ 0 h 17"/>
                  <a:gd name="T18" fmla="*/ 0 w 32"/>
                  <a:gd name="T19" fmla="*/ 0 h 17"/>
                  <a:gd name="T20" fmla="*/ 0 w 32"/>
                  <a:gd name="T21" fmla="*/ 0 h 17"/>
                  <a:gd name="T22" fmla="*/ 0 w 32"/>
                  <a:gd name="T23" fmla="*/ 0 h 17"/>
                  <a:gd name="T24" fmla="*/ 0 w 32"/>
                  <a:gd name="T25" fmla="*/ 0 h 17"/>
                  <a:gd name="T26" fmla="*/ 0 w 32"/>
                  <a:gd name="T27" fmla="*/ 0 h 17"/>
                  <a:gd name="T28" fmla="*/ 0 w 32"/>
                  <a:gd name="T29" fmla="*/ 0 h 17"/>
                  <a:gd name="T30" fmla="*/ 0 w 32"/>
                  <a:gd name="T31" fmla="*/ 0 h 17"/>
                  <a:gd name="T32" fmla="*/ 0 w 32"/>
                  <a:gd name="T33" fmla="*/ 0 h 17"/>
                  <a:gd name="T34" fmla="*/ 0 w 32"/>
                  <a:gd name="T35" fmla="*/ 0 h 17"/>
                  <a:gd name="T36" fmla="*/ 0 w 3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17"/>
                  <a:gd name="T59" fmla="*/ 32 w 3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17">
                    <a:moveTo>
                      <a:pt x="32" y="1"/>
                    </a:moveTo>
                    <a:lnTo>
                      <a:pt x="32" y="5"/>
                    </a:lnTo>
                    <a:lnTo>
                      <a:pt x="30" y="12"/>
                    </a:lnTo>
                    <a:lnTo>
                      <a:pt x="26" y="15"/>
                    </a:lnTo>
                    <a:lnTo>
                      <a:pt x="22" y="17"/>
                    </a:lnTo>
                    <a:lnTo>
                      <a:pt x="18" y="17"/>
                    </a:lnTo>
                    <a:lnTo>
                      <a:pt x="13" y="17"/>
                    </a:lnTo>
                    <a:lnTo>
                      <a:pt x="8" y="16"/>
                    </a:lnTo>
                    <a:lnTo>
                      <a:pt x="0" y="14"/>
                    </a:lnTo>
                    <a:lnTo>
                      <a:pt x="7" y="14"/>
                    </a:lnTo>
                    <a:lnTo>
                      <a:pt x="15" y="14"/>
                    </a:lnTo>
                    <a:lnTo>
                      <a:pt x="19" y="12"/>
                    </a:lnTo>
                    <a:lnTo>
                      <a:pt x="23" y="9"/>
                    </a:lnTo>
                    <a:lnTo>
                      <a:pt x="27" y="3"/>
                    </a:lnTo>
                    <a:lnTo>
                      <a:pt x="30" y="0"/>
                    </a:lnTo>
                    <a:lnTo>
                      <a:pt x="31" y="0"/>
                    </a:lnTo>
                    <a:lnTo>
                      <a:pt x="32" y="0"/>
                    </a:lnTo>
                    <a:lnTo>
                      <a:pt x="32" y="1"/>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60" name="Freeform 134"/>
              <p:cNvSpPr>
                <a:spLocks noChangeArrowheads="1"/>
              </p:cNvSpPr>
              <p:nvPr/>
            </p:nvSpPr>
            <p:spPr bwMode="auto">
              <a:xfrm>
                <a:off x="4270" y="1593"/>
                <a:ext cx="7" cy="13"/>
              </a:xfrm>
              <a:custGeom>
                <a:avLst/>
                <a:gdLst>
                  <a:gd name="T0" fmla="*/ 0 w 23"/>
                  <a:gd name="T1" fmla="*/ 0 h 35"/>
                  <a:gd name="T2" fmla="*/ 0 w 23"/>
                  <a:gd name="T3" fmla="*/ 0 h 35"/>
                  <a:gd name="T4" fmla="*/ 0 w 23"/>
                  <a:gd name="T5" fmla="*/ 0 h 35"/>
                  <a:gd name="T6" fmla="*/ 0 w 23"/>
                  <a:gd name="T7" fmla="*/ 0 h 35"/>
                  <a:gd name="T8" fmla="*/ 0 w 23"/>
                  <a:gd name="T9" fmla="*/ 0 h 35"/>
                  <a:gd name="T10" fmla="*/ 0 w 23"/>
                  <a:gd name="T11" fmla="*/ 0 h 35"/>
                  <a:gd name="T12" fmla="*/ 0 w 23"/>
                  <a:gd name="T13" fmla="*/ 0 h 35"/>
                  <a:gd name="T14" fmla="*/ 0 w 23"/>
                  <a:gd name="T15" fmla="*/ 0 h 35"/>
                  <a:gd name="T16" fmla="*/ 0 w 23"/>
                  <a:gd name="T17" fmla="*/ 0 h 35"/>
                  <a:gd name="T18" fmla="*/ 0 w 23"/>
                  <a:gd name="T19" fmla="*/ 0 h 35"/>
                  <a:gd name="T20" fmla="*/ 0 w 23"/>
                  <a:gd name="T21" fmla="*/ 0 h 35"/>
                  <a:gd name="T22" fmla="*/ 0 w 23"/>
                  <a:gd name="T23" fmla="*/ 0 h 35"/>
                  <a:gd name="T24" fmla="*/ 0 w 23"/>
                  <a:gd name="T25" fmla="*/ 0 h 35"/>
                  <a:gd name="T26" fmla="*/ 0 w 23"/>
                  <a:gd name="T27" fmla="*/ 0 h 35"/>
                  <a:gd name="T28" fmla="*/ 0 w 23"/>
                  <a:gd name="T29" fmla="*/ 0 h 35"/>
                  <a:gd name="T30" fmla="*/ 0 w 23"/>
                  <a:gd name="T31" fmla="*/ 0 h 35"/>
                  <a:gd name="T32" fmla="*/ 0 w 23"/>
                  <a:gd name="T33" fmla="*/ 0 h 35"/>
                  <a:gd name="T34" fmla="*/ 0 w 23"/>
                  <a:gd name="T35" fmla="*/ 0 h 35"/>
                  <a:gd name="T36" fmla="*/ 0 w 23"/>
                  <a:gd name="T37" fmla="*/ 0 h 35"/>
                  <a:gd name="T38" fmla="*/ 0 w 23"/>
                  <a:gd name="T39" fmla="*/ 0 h 35"/>
                  <a:gd name="T40" fmla="*/ 0 w 23"/>
                  <a:gd name="T41" fmla="*/ 0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35"/>
                  <a:gd name="T65" fmla="*/ 23 w 23"/>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35">
                    <a:moveTo>
                      <a:pt x="23" y="3"/>
                    </a:moveTo>
                    <a:lnTo>
                      <a:pt x="21" y="10"/>
                    </a:lnTo>
                    <a:lnTo>
                      <a:pt x="19" y="21"/>
                    </a:lnTo>
                    <a:lnTo>
                      <a:pt x="16" y="25"/>
                    </a:lnTo>
                    <a:lnTo>
                      <a:pt x="14" y="30"/>
                    </a:lnTo>
                    <a:lnTo>
                      <a:pt x="12" y="33"/>
                    </a:lnTo>
                    <a:lnTo>
                      <a:pt x="9" y="34"/>
                    </a:lnTo>
                    <a:lnTo>
                      <a:pt x="6" y="35"/>
                    </a:lnTo>
                    <a:lnTo>
                      <a:pt x="2" y="34"/>
                    </a:lnTo>
                    <a:lnTo>
                      <a:pt x="1" y="33"/>
                    </a:lnTo>
                    <a:lnTo>
                      <a:pt x="0" y="31"/>
                    </a:lnTo>
                    <a:lnTo>
                      <a:pt x="0" y="30"/>
                    </a:lnTo>
                    <a:lnTo>
                      <a:pt x="1" y="28"/>
                    </a:lnTo>
                    <a:lnTo>
                      <a:pt x="7" y="19"/>
                    </a:lnTo>
                    <a:lnTo>
                      <a:pt x="14" y="8"/>
                    </a:lnTo>
                    <a:lnTo>
                      <a:pt x="16" y="3"/>
                    </a:lnTo>
                    <a:lnTo>
                      <a:pt x="20" y="1"/>
                    </a:lnTo>
                    <a:lnTo>
                      <a:pt x="21" y="0"/>
                    </a:lnTo>
                    <a:lnTo>
                      <a:pt x="22" y="0"/>
                    </a:lnTo>
                    <a:lnTo>
                      <a:pt x="23" y="1"/>
                    </a:lnTo>
                    <a:lnTo>
                      <a:pt x="23" y="3"/>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61" name="Freeform 135"/>
              <p:cNvSpPr>
                <a:spLocks noChangeArrowheads="1"/>
              </p:cNvSpPr>
              <p:nvPr/>
            </p:nvSpPr>
            <p:spPr bwMode="auto">
              <a:xfrm>
                <a:off x="4273" y="1594"/>
                <a:ext cx="5" cy="12"/>
              </a:xfrm>
              <a:custGeom>
                <a:avLst/>
                <a:gdLst>
                  <a:gd name="T0" fmla="*/ 0 w 15"/>
                  <a:gd name="T1" fmla="*/ 0 h 32"/>
                  <a:gd name="T2" fmla="*/ 0 w 15"/>
                  <a:gd name="T3" fmla="*/ 0 h 32"/>
                  <a:gd name="T4" fmla="*/ 0 w 15"/>
                  <a:gd name="T5" fmla="*/ 0 h 32"/>
                  <a:gd name="T6" fmla="*/ 0 w 15"/>
                  <a:gd name="T7" fmla="*/ 0 h 32"/>
                  <a:gd name="T8" fmla="*/ 0 w 15"/>
                  <a:gd name="T9" fmla="*/ 0 h 32"/>
                  <a:gd name="T10" fmla="*/ 0 w 15"/>
                  <a:gd name="T11" fmla="*/ 0 h 32"/>
                  <a:gd name="T12" fmla="*/ 0 w 15"/>
                  <a:gd name="T13" fmla="*/ 0 h 32"/>
                  <a:gd name="T14" fmla="*/ 0 w 15"/>
                  <a:gd name="T15" fmla="*/ 0 h 32"/>
                  <a:gd name="T16" fmla="*/ 0 w 15"/>
                  <a:gd name="T17" fmla="*/ 0 h 32"/>
                  <a:gd name="T18" fmla="*/ 0 w 15"/>
                  <a:gd name="T19" fmla="*/ 0 h 32"/>
                  <a:gd name="T20" fmla="*/ 0 w 15"/>
                  <a:gd name="T21" fmla="*/ 0 h 32"/>
                  <a:gd name="T22" fmla="*/ 0 w 15"/>
                  <a:gd name="T23" fmla="*/ 0 h 32"/>
                  <a:gd name="T24" fmla="*/ 0 w 15"/>
                  <a:gd name="T25" fmla="*/ 0 h 32"/>
                  <a:gd name="T26" fmla="*/ 0 w 15"/>
                  <a:gd name="T27" fmla="*/ 0 h 32"/>
                  <a:gd name="T28" fmla="*/ 0 w 15"/>
                  <a:gd name="T29" fmla="*/ 0 h 32"/>
                  <a:gd name="T30" fmla="*/ 0 w 15"/>
                  <a:gd name="T31" fmla="*/ 0 h 32"/>
                  <a:gd name="T32" fmla="*/ 0 w 15"/>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32"/>
                  <a:gd name="T53" fmla="*/ 15 w 15"/>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32">
                    <a:moveTo>
                      <a:pt x="1" y="32"/>
                    </a:moveTo>
                    <a:lnTo>
                      <a:pt x="1" y="32"/>
                    </a:lnTo>
                    <a:lnTo>
                      <a:pt x="4" y="30"/>
                    </a:lnTo>
                    <a:lnTo>
                      <a:pt x="6" y="27"/>
                    </a:lnTo>
                    <a:lnTo>
                      <a:pt x="8" y="23"/>
                    </a:lnTo>
                    <a:lnTo>
                      <a:pt x="10" y="18"/>
                    </a:lnTo>
                    <a:lnTo>
                      <a:pt x="13" y="7"/>
                    </a:lnTo>
                    <a:lnTo>
                      <a:pt x="15" y="0"/>
                    </a:lnTo>
                    <a:lnTo>
                      <a:pt x="13" y="0"/>
                    </a:lnTo>
                    <a:lnTo>
                      <a:pt x="11" y="6"/>
                    </a:lnTo>
                    <a:lnTo>
                      <a:pt x="8" y="17"/>
                    </a:lnTo>
                    <a:lnTo>
                      <a:pt x="6" y="22"/>
                    </a:lnTo>
                    <a:lnTo>
                      <a:pt x="5" y="26"/>
                    </a:lnTo>
                    <a:lnTo>
                      <a:pt x="3" y="29"/>
                    </a:lnTo>
                    <a:lnTo>
                      <a:pt x="0" y="31"/>
                    </a:lnTo>
                    <a:lnTo>
                      <a:pt x="1" y="32"/>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62" name="Freeform 136"/>
              <p:cNvSpPr>
                <a:spLocks noChangeArrowheads="1"/>
              </p:cNvSpPr>
              <p:nvPr/>
            </p:nvSpPr>
            <p:spPr bwMode="auto">
              <a:xfrm>
                <a:off x="4269" y="1603"/>
                <a:ext cx="4" cy="3"/>
              </a:xfrm>
              <a:custGeom>
                <a:avLst/>
                <a:gdLst>
                  <a:gd name="T0" fmla="*/ 0 w 11"/>
                  <a:gd name="T1" fmla="*/ 0 h 7"/>
                  <a:gd name="T2" fmla="*/ 0 w 11"/>
                  <a:gd name="T3" fmla="*/ 0 h 7"/>
                  <a:gd name="T4" fmla="*/ 0 w 11"/>
                  <a:gd name="T5" fmla="*/ 0 h 7"/>
                  <a:gd name="T6" fmla="*/ 0 w 11"/>
                  <a:gd name="T7" fmla="*/ 0 h 7"/>
                  <a:gd name="T8" fmla="*/ 0 w 11"/>
                  <a:gd name="T9" fmla="*/ 0 h 7"/>
                  <a:gd name="T10" fmla="*/ 0 w 11"/>
                  <a:gd name="T11" fmla="*/ 0 h 7"/>
                  <a:gd name="T12" fmla="*/ 0 w 11"/>
                  <a:gd name="T13" fmla="*/ 0 h 7"/>
                  <a:gd name="T14" fmla="*/ 0 w 11"/>
                  <a:gd name="T15" fmla="*/ 0 h 7"/>
                  <a:gd name="T16" fmla="*/ 0 w 11"/>
                  <a:gd name="T17" fmla="*/ 0 h 7"/>
                  <a:gd name="T18" fmla="*/ 0 w 11"/>
                  <a:gd name="T19" fmla="*/ 0 h 7"/>
                  <a:gd name="T20" fmla="*/ 0 w 11"/>
                  <a:gd name="T21" fmla="*/ 0 h 7"/>
                  <a:gd name="T22" fmla="*/ 0 w 11"/>
                  <a:gd name="T23" fmla="*/ 0 h 7"/>
                  <a:gd name="T24" fmla="*/ 0 w 11"/>
                  <a:gd name="T25" fmla="*/ 0 h 7"/>
                  <a:gd name="T26" fmla="*/ 0 w 11"/>
                  <a:gd name="T27" fmla="*/ 0 h 7"/>
                  <a:gd name="T28" fmla="*/ 0 w 11"/>
                  <a:gd name="T29" fmla="*/ 0 h 7"/>
                  <a:gd name="T30" fmla="*/ 0 w 11"/>
                  <a:gd name="T31" fmla="*/ 0 h 7"/>
                  <a:gd name="T32" fmla="*/ 0 w 11"/>
                  <a:gd name="T33" fmla="*/ 0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7"/>
                  <a:gd name="T53" fmla="*/ 11 w 11"/>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7">
                    <a:moveTo>
                      <a:pt x="1" y="0"/>
                    </a:moveTo>
                    <a:lnTo>
                      <a:pt x="1" y="0"/>
                    </a:lnTo>
                    <a:lnTo>
                      <a:pt x="0" y="2"/>
                    </a:lnTo>
                    <a:lnTo>
                      <a:pt x="0" y="3"/>
                    </a:lnTo>
                    <a:lnTo>
                      <a:pt x="1" y="5"/>
                    </a:lnTo>
                    <a:lnTo>
                      <a:pt x="2" y="6"/>
                    </a:lnTo>
                    <a:lnTo>
                      <a:pt x="6" y="7"/>
                    </a:lnTo>
                    <a:lnTo>
                      <a:pt x="11" y="7"/>
                    </a:lnTo>
                    <a:lnTo>
                      <a:pt x="10" y="6"/>
                    </a:lnTo>
                    <a:lnTo>
                      <a:pt x="7" y="6"/>
                    </a:lnTo>
                    <a:lnTo>
                      <a:pt x="3" y="5"/>
                    </a:lnTo>
                    <a:lnTo>
                      <a:pt x="2" y="4"/>
                    </a:lnTo>
                    <a:lnTo>
                      <a:pt x="2" y="3"/>
                    </a:lnTo>
                    <a:lnTo>
                      <a:pt x="2" y="2"/>
                    </a:lnTo>
                    <a:lnTo>
                      <a:pt x="2" y="1"/>
                    </a:lnTo>
                    <a:lnTo>
                      <a:pt x="1"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63" name="Freeform 137"/>
              <p:cNvSpPr>
                <a:spLocks noChangeArrowheads="1"/>
              </p:cNvSpPr>
              <p:nvPr/>
            </p:nvSpPr>
            <p:spPr bwMode="auto">
              <a:xfrm>
                <a:off x="4270" y="1596"/>
                <a:ext cx="4" cy="7"/>
              </a:xfrm>
              <a:custGeom>
                <a:avLst/>
                <a:gdLst>
                  <a:gd name="T0" fmla="*/ 0 w 14"/>
                  <a:gd name="T1" fmla="*/ 0 h 21"/>
                  <a:gd name="T2" fmla="*/ 0 w 14"/>
                  <a:gd name="T3" fmla="*/ 0 h 21"/>
                  <a:gd name="T4" fmla="*/ 0 w 14"/>
                  <a:gd name="T5" fmla="*/ 0 h 21"/>
                  <a:gd name="T6" fmla="*/ 0 w 14"/>
                  <a:gd name="T7" fmla="*/ 0 h 21"/>
                  <a:gd name="T8" fmla="*/ 0 w 14"/>
                  <a:gd name="T9" fmla="*/ 0 h 21"/>
                  <a:gd name="T10" fmla="*/ 0 w 14"/>
                  <a:gd name="T11" fmla="*/ 0 h 21"/>
                  <a:gd name="T12" fmla="*/ 0 w 14"/>
                  <a:gd name="T13" fmla="*/ 0 h 21"/>
                  <a:gd name="T14" fmla="*/ 0 w 14"/>
                  <a:gd name="T15" fmla="*/ 0 h 21"/>
                  <a:gd name="T16" fmla="*/ 0 w 1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1"/>
                  <a:gd name="T29" fmla="*/ 14 w 14"/>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1">
                    <a:moveTo>
                      <a:pt x="13" y="0"/>
                    </a:moveTo>
                    <a:lnTo>
                      <a:pt x="13" y="0"/>
                    </a:lnTo>
                    <a:lnTo>
                      <a:pt x="7" y="10"/>
                    </a:lnTo>
                    <a:lnTo>
                      <a:pt x="0" y="20"/>
                    </a:lnTo>
                    <a:lnTo>
                      <a:pt x="1" y="21"/>
                    </a:lnTo>
                    <a:lnTo>
                      <a:pt x="8" y="11"/>
                    </a:lnTo>
                    <a:lnTo>
                      <a:pt x="14" y="0"/>
                    </a:lnTo>
                    <a:lnTo>
                      <a:pt x="13"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64" name="Freeform 138"/>
              <p:cNvSpPr>
                <a:spLocks noChangeArrowheads="1"/>
              </p:cNvSpPr>
              <p:nvPr/>
            </p:nvSpPr>
            <p:spPr bwMode="auto">
              <a:xfrm>
                <a:off x="4274" y="1593"/>
                <a:ext cx="4" cy="3"/>
              </a:xfrm>
              <a:custGeom>
                <a:avLst/>
                <a:gdLst>
                  <a:gd name="T0" fmla="*/ 0 w 11"/>
                  <a:gd name="T1" fmla="*/ 0 h 9"/>
                  <a:gd name="T2" fmla="*/ 0 w 11"/>
                  <a:gd name="T3" fmla="*/ 0 h 9"/>
                  <a:gd name="T4" fmla="*/ 0 w 11"/>
                  <a:gd name="T5" fmla="*/ 0 h 9"/>
                  <a:gd name="T6" fmla="*/ 0 w 11"/>
                  <a:gd name="T7" fmla="*/ 0 h 9"/>
                  <a:gd name="T8" fmla="*/ 0 w 11"/>
                  <a:gd name="T9" fmla="*/ 0 h 9"/>
                  <a:gd name="T10" fmla="*/ 0 w 11"/>
                  <a:gd name="T11" fmla="*/ 0 h 9"/>
                  <a:gd name="T12" fmla="*/ 0 w 11"/>
                  <a:gd name="T13" fmla="*/ 0 h 9"/>
                  <a:gd name="T14" fmla="*/ 0 w 11"/>
                  <a:gd name="T15" fmla="*/ 0 h 9"/>
                  <a:gd name="T16" fmla="*/ 0 w 11"/>
                  <a:gd name="T17" fmla="*/ 0 h 9"/>
                  <a:gd name="T18" fmla="*/ 0 w 11"/>
                  <a:gd name="T19" fmla="*/ 0 h 9"/>
                  <a:gd name="T20" fmla="*/ 0 w 11"/>
                  <a:gd name="T21" fmla="*/ 0 h 9"/>
                  <a:gd name="T22" fmla="*/ 0 w 11"/>
                  <a:gd name="T23" fmla="*/ 0 h 9"/>
                  <a:gd name="T24" fmla="*/ 0 w 11"/>
                  <a:gd name="T25" fmla="*/ 0 h 9"/>
                  <a:gd name="T26" fmla="*/ 0 w 11"/>
                  <a:gd name="T27" fmla="*/ 0 h 9"/>
                  <a:gd name="T28" fmla="*/ 0 w 11"/>
                  <a:gd name="T29" fmla="*/ 0 h 9"/>
                  <a:gd name="T30" fmla="*/ 0 w 11"/>
                  <a:gd name="T31" fmla="*/ 0 h 9"/>
                  <a:gd name="T32" fmla="*/ 0 w 11"/>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9"/>
                  <a:gd name="T53" fmla="*/ 11 w 11"/>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9">
                    <a:moveTo>
                      <a:pt x="11" y="4"/>
                    </a:moveTo>
                    <a:lnTo>
                      <a:pt x="11" y="4"/>
                    </a:lnTo>
                    <a:lnTo>
                      <a:pt x="11" y="2"/>
                    </a:lnTo>
                    <a:lnTo>
                      <a:pt x="10" y="1"/>
                    </a:lnTo>
                    <a:lnTo>
                      <a:pt x="8" y="0"/>
                    </a:lnTo>
                    <a:lnTo>
                      <a:pt x="7" y="1"/>
                    </a:lnTo>
                    <a:lnTo>
                      <a:pt x="2" y="4"/>
                    </a:lnTo>
                    <a:lnTo>
                      <a:pt x="0" y="9"/>
                    </a:lnTo>
                    <a:lnTo>
                      <a:pt x="1" y="9"/>
                    </a:lnTo>
                    <a:lnTo>
                      <a:pt x="4" y="5"/>
                    </a:lnTo>
                    <a:lnTo>
                      <a:pt x="7" y="2"/>
                    </a:lnTo>
                    <a:lnTo>
                      <a:pt x="8" y="2"/>
                    </a:lnTo>
                    <a:lnTo>
                      <a:pt x="9" y="2"/>
                    </a:lnTo>
                    <a:lnTo>
                      <a:pt x="9" y="4"/>
                    </a:lnTo>
                    <a:lnTo>
                      <a:pt x="11" y="4"/>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65" name="Freeform 139"/>
              <p:cNvSpPr>
                <a:spLocks noChangeArrowheads="1"/>
              </p:cNvSpPr>
              <p:nvPr/>
            </p:nvSpPr>
            <p:spPr bwMode="auto">
              <a:xfrm>
                <a:off x="4270" y="1604"/>
                <a:ext cx="4" cy="1"/>
              </a:xfrm>
              <a:custGeom>
                <a:avLst/>
                <a:gdLst>
                  <a:gd name="T0" fmla="*/ 0 w 11"/>
                  <a:gd name="T1" fmla="*/ 0 h 4"/>
                  <a:gd name="T2" fmla="*/ 0 w 11"/>
                  <a:gd name="T3" fmla="*/ 0 h 4"/>
                  <a:gd name="T4" fmla="*/ 0 w 11"/>
                  <a:gd name="T5" fmla="*/ 0 h 4"/>
                  <a:gd name="T6" fmla="*/ 0 w 11"/>
                  <a:gd name="T7" fmla="*/ 0 h 4"/>
                  <a:gd name="T8" fmla="*/ 0 w 11"/>
                  <a:gd name="T9" fmla="*/ 0 h 4"/>
                  <a:gd name="T10" fmla="*/ 0 w 11"/>
                  <a:gd name="T11" fmla="*/ 0 h 4"/>
                  <a:gd name="T12" fmla="*/ 0 w 11"/>
                  <a:gd name="T13" fmla="*/ 0 h 4"/>
                  <a:gd name="T14" fmla="*/ 0 w 11"/>
                  <a:gd name="T15" fmla="*/ 0 h 4"/>
                  <a:gd name="T16" fmla="*/ 0 w 11"/>
                  <a:gd name="T17" fmla="*/ 0 h 4"/>
                  <a:gd name="T18" fmla="*/ 0 w 11"/>
                  <a:gd name="T19" fmla="*/ 0 h 4"/>
                  <a:gd name="T20" fmla="*/ 0 w 11"/>
                  <a:gd name="T21" fmla="*/ 0 h 4"/>
                  <a:gd name="T22" fmla="*/ 0 w 11"/>
                  <a:gd name="T23" fmla="*/ 0 h 4"/>
                  <a:gd name="T24" fmla="*/ 0 w 11"/>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4"/>
                  <a:gd name="T41" fmla="*/ 11 w 11"/>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4">
                    <a:moveTo>
                      <a:pt x="5" y="4"/>
                    </a:moveTo>
                    <a:lnTo>
                      <a:pt x="7" y="4"/>
                    </a:lnTo>
                    <a:lnTo>
                      <a:pt x="8" y="4"/>
                    </a:lnTo>
                    <a:lnTo>
                      <a:pt x="9" y="3"/>
                    </a:lnTo>
                    <a:lnTo>
                      <a:pt x="11" y="2"/>
                    </a:lnTo>
                    <a:lnTo>
                      <a:pt x="9" y="0"/>
                    </a:lnTo>
                    <a:lnTo>
                      <a:pt x="6" y="1"/>
                    </a:lnTo>
                    <a:lnTo>
                      <a:pt x="5" y="0"/>
                    </a:lnTo>
                    <a:lnTo>
                      <a:pt x="3" y="0"/>
                    </a:lnTo>
                    <a:lnTo>
                      <a:pt x="1" y="0"/>
                    </a:lnTo>
                    <a:lnTo>
                      <a:pt x="0" y="2"/>
                    </a:lnTo>
                    <a:lnTo>
                      <a:pt x="1" y="3"/>
                    </a:lnTo>
                    <a:lnTo>
                      <a:pt x="5" y="4"/>
                    </a:lnTo>
                    <a:close/>
                  </a:path>
                </a:pathLst>
              </a:custGeom>
              <a:solidFill>
                <a:srgbClr val="EE9B5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66" name="Freeform 140"/>
              <p:cNvSpPr>
                <a:spLocks noChangeArrowheads="1"/>
              </p:cNvSpPr>
              <p:nvPr/>
            </p:nvSpPr>
            <p:spPr bwMode="auto">
              <a:xfrm>
                <a:off x="4275" y="1594"/>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6" y="3"/>
                    </a:moveTo>
                    <a:lnTo>
                      <a:pt x="6" y="1"/>
                    </a:lnTo>
                    <a:lnTo>
                      <a:pt x="4" y="0"/>
                    </a:lnTo>
                    <a:lnTo>
                      <a:pt x="3" y="0"/>
                    </a:lnTo>
                    <a:lnTo>
                      <a:pt x="0" y="1"/>
                    </a:lnTo>
                    <a:lnTo>
                      <a:pt x="6" y="3"/>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67" name="Freeform 141"/>
              <p:cNvSpPr>
                <a:spLocks noChangeArrowheads="1"/>
              </p:cNvSpPr>
              <p:nvPr/>
            </p:nvSpPr>
            <p:spPr bwMode="auto">
              <a:xfrm>
                <a:off x="4272" y="1594"/>
                <a:ext cx="5" cy="9"/>
              </a:xfrm>
              <a:custGeom>
                <a:avLst/>
                <a:gdLst>
                  <a:gd name="T0" fmla="*/ 0 w 15"/>
                  <a:gd name="T1" fmla="*/ 0 h 23"/>
                  <a:gd name="T2" fmla="*/ 0 w 15"/>
                  <a:gd name="T3" fmla="*/ 0 h 23"/>
                  <a:gd name="T4" fmla="*/ 0 w 15"/>
                  <a:gd name="T5" fmla="*/ 0 h 23"/>
                  <a:gd name="T6" fmla="*/ 0 w 15"/>
                  <a:gd name="T7" fmla="*/ 0 h 23"/>
                  <a:gd name="T8" fmla="*/ 0 w 15"/>
                  <a:gd name="T9" fmla="*/ 0 h 23"/>
                  <a:gd name="T10" fmla="*/ 0 w 15"/>
                  <a:gd name="T11" fmla="*/ 0 h 23"/>
                  <a:gd name="T12" fmla="*/ 0 w 15"/>
                  <a:gd name="T13" fmla="*/ 0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4" y="23"/>
                    </a:moveTo>
                    <a:lnTo>
                      <a:pt x="11" y="11"/>
                    </a:lnTo>
                    <a:lnTo>
                      <a:pt x="15" y="2"/>
                    </a:lnTo>
                    <a:lnTo>
                      <a:pt x="9" y="0"/>
                    </a:lnTo>
                    <a:lnTo>
                      <a:pt x="6" y="9"/>
                    </a:lnTo>
                    <a:lnTo>
                      <a:pt x="0" y="19"/>
                    </a:lnTo>
                    <a:lnTo>
                      <a:pt x="4" y="23"/>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68" name="Freeform 142"/>
              <p:cNvSpPr>
                <a:spLocks noChangeArrowheads="1"/>
              </p:cNvSpPr>
              <p:nvPr/>
            </p:nvSpPr>
            <p:spPr bwMode="auto">
              <a:xfrm>
                <a:off x="4272" y="1601"/>
                <a:ext cx="2" cy="2"/>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1" y="0"/>
                    </a:moveTo>
                    <a:lnTo>
                      <a:pt x="0" y="2"/>
                    </a:lnTo>
                    <a:lnTo>
                      <a:pt x="0" y="4"/>
                    </a:lnTo>
                    <a:lnTo>
                      <a:pt x="2" y="5"/>
                    </a:lnTo>
                    <a:lnTo>
                      <a:pt x="5" y="4"/>
                    </a:lnTo>
                    <a:lnTo>
                      <a:pt x="1" y="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69" name="Freeform 143"/>
              <p:cNvSpPr>
                <a:spLocks noChangeArrowheads="1"/>
              </p:cNvSpPr>
              <p:nvPr/>
            </p:nvSpPr>
            <p:spPr bwMode="auto">
              <a:xfrm>
                <a:off x="4274" y="1578"/>
                <a:ext cx="9" cy="17"/>
              </a:xfrm>
              <a:custGeom>
                <a:avLst/>
                <a:gdLst>
                  <a:gd name="T0" fmla="*/ 0 w 25"/>
                  <a:gd name="T1" fmla="*/ 0 h 48"/>
                  <a:gd name="T2" fmla="*/ 0 w 25"/>
                  <a:gd name="T3" fmla="*/ 0 h 48"/>
                  <a:gd name="T4" fmla="*/ 0 w 25"/>
                  <a:gd name="T5" fmla="*/ 0 h 48"/>
                  <a:gd name="T6" fmla="*/ 0 w 25"/>
                  <a:gd name="T7" fmla="*/ 0 h 48"/>
                  <a:gd name="T8" fmla="*/ 0 w 25"/>
                  <a:gd name="T9" fmla="*/ 0 h 48"/>
                  <a:gd name="T10" fmla="*/ 0 w 25"/>
                  <a:gd name="T11" fmla="*/ 0 h 48"/>
                  <a:gd name="T12" fmla="*/ 0 w 25"/>
                  <a:gd name="T13" fmla="*/ 0 h 48"/>
                  <a:gd name="T14" fmla="*/ 0 w 25"/>
                  <a:gd name="T15" fmla="*/ 0 h 48"/>
                  <a:gd name="T16" fmla="*/ 0 w 25"/>
                  <a:gd name="T17" fmla="*/ 0 h 48"/>
                  <a:gd name="T18" fmla="*/ 0 w 25"/>
                  <a:gd name="T19" fmla="*/ 0 h 48"/>
                  <a:gd name="T20" fmla="*/ 0 w 25"/>
                  <a:gd name="T21" fmla="*/ 0 h 48"/>
                  <a:gd name="T22" fmla="*/ 0 w 25"/>
                  <a:gd name="T23" fmla="*/ 0 h 48"/>
                  <a:gd name="T24" fmla="*/ 0 w 25"/>
                  <a:gd name="T25" fmla="*/ 0 h 48"/>
                  <a:gd name="T26" fmla="*/ 0 w 25"/>
                  <a:gd name="T27" fmla="*/ 0 h 48"/>
                  <a:gd name="T28" fmla="*/ 0 w 25"/>
                  <a:gd name="T29" fmla="*/ 0 h 48"/>
                  <a:gd name="T30" fmla="*/ 0 w 25"/>
                  <a:gd name="T31" fmla="*/ 0 h 48"/>
                  <a:gd name="T32" fmla="*/ 0 w 25"/>
                  <a:gd name="T33" fmla="*/ 0 h 48"/>
                  <a:gd name="T34" fmla="*/ 0 w 25"/>
                  <a:gd name="T35" fmla="*/ 0 h 48"/>
                  <a:gd name="T36" fmla="*/ 0 w 25"/>
                  <a:gd name="T37" fmla="*/ 0 h 48"/>
                  <a:gd name="T38" fmla="*/ 0 w 25"/>
                  <a:gd name="T39" fmla="*/ 0 h 48"/>
                  <a:gd name="T40" fmla="*/ 0 w 25"/>
                  <a:gd name="T41" fmla="*/ 0 h 48"/>
                  <a:gd name="T42" fmla="*/ 0 w 25"/>
                  <a:gd name="T43" fmla="*/ 0 h 48"/>
                  <a:gd name="T44" fmla="*/ 0 w 25"/>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
                  <a:gd name="T70" fmla="*/ 0 h 48"/>
                  <a:gd name="T71" fmla="*/ 25 w 25"/>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 h="48">
                    <a:moveTo>
                      <a:pt x="25" y="4"/>
                    </a:moveTo>
                    <a:lnTo>
                      <a:pt x="24" y="10"/>
                    </a:lnTo>
                    <a:lnTo>
                      <a:pt x="21" y="21"/>
                    </a:lnTo>
                    <a:lnTo>
                      <a:pt x="17" y="31"/>
                    </a:lnTo>
                    <a:lnTo>
                      <a:pt x="15" y="41"/>
                    </a:lnTo>
                    <a:lnTo>
                      <a:pt x="13" y="45"/>
                    </a:lnTo>
                    <a:lnTo>
                      <a:pt x="11" y="47"/>
                    </a:lnTo>
                    <a:lnTo>
                      <a:pt x="10" y="48"/>
                    </a:lnTo>
                    <a:lnTo>
                      <a:pt x="8" y="47"/>
                    </a:lnTo>
                    <a:lnTo>
                      <a:pt x="6" y="47"/>
                    </a:lnTo>
                    <a:lnTo>
                      <a:pt x="2" y="45"/>
                    </a:lnTo>
                    <a:lnTo>
                      <a:pt x="0" y="44"/>
                    </a:lnTo>
                    <a:lnTo>
                      <a:pt x="0" y="43"/>
                    </a:lnTo>
                    <a:lnTo>
                      <a:pt x="0" y="41"/>
                    </a:lnTo>
                    <a:lnTo>
                      <a:pt x="1" y="39"/>
                    </a:lnTo>
                    <a:lnTo>
                      <a:pt x="8" y="26"/>
                    </a:lnTo>
                    <a:lnTo>
                      <a:pt x="14" y="14"/>
                    </a:lnTo>
                    <a:lnTo>
                      <a:pt x="16" y="7"/>
                    </a:lnTo>
                    <a:lnTo>
                      <a:pt x="20" y="2"/>
                    </a:lnTo>
                    <a:lnTo>
                      <a:pt x="22" y="1"/>
                    </a:lnTo>
                    <a:lnTo>
                      <a:pt x="23" y="0"/>
                    </a:lnTo>
                    <a:lnTo>
                      <a:pt x="24" y="1"/>
                    </a:lnTo>
                    <a:lnTo>
                      <a:pt x="25" y="4"/>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70" name="Freeform 144"/>
              <p:cNvSpPr>
                <a:spLocks noChangeArrowheads="1"/>
              </p:cNvSpPr>
              <p:nvPr/>
            </p:nvSpPr>
            <p:spPr bwMode="auto">
              <a:xfrm>
                <a:off x="4279" y="1579"/>
                <a:ext cx="4" cy="14"/>
              </a:xfrm>
              <a:custGeom>
                <a:avLst/>
                <a:gdLst>
                  <a:gd name="T0" fmla="*/ 0 w 11"/>
                  <a:gd name="T1" fmla="*/ 0 h 37"/>
                  <a:gd name="T2" fmla="*/ 0 w 11"/>
                  <a:gd name="T3" fmla="*/ 0 h 37"/>
                  <a:gd name="T4" fmla="*/ 0 w 11"/>
                  <a:gd name="T5" fmla="*/ 0 h 37"/>
                  <a:gd name="T6" fmla="*/ 0 w 11"/>
                  <a:gd name="T7" fmla="*/ 0 h 37"/>
                  <a:gd name="T8" fmla="*/ 0 w 11"/>
                  <a:gd name="T9" fmla="*/ 0 h 37"/>
                  <a:gd name="T10" fmla="*/ 0 w 11"/>
                  <a:gd name="T11" fmla="*/ 0 h 37"/>
                  <a:gd name="T12" fmla="*/ 0 w 11"/>
                  <a:gd name="T13" fmla="*/ 0 h 37"/>
                  <a:gd name="T14" fmla="*/ 0 w 11"/>
                  <a:gd name="T15" fmla="*/ 0 h 37"/>
                  <a:gd name="T16" fmla="*/ 0 w 11"/>
                  <a:gd name="T17" fmla="*/ 0 h 37"/>
                  <a:gd name="T18" fmla="*/ 0 w 11"/>
                  <a:gd name="T19" fmla="*/ 0 h 37"/>
                  <a:gd name="T20" fmla="*/ 0 w 11"/>
                  <a:gd name="T21" fmla="*/ 0 h 37"/>
                  <a:gd name="T22" fmla="*/ 0 w 11"/>
                  <a:gd name="T23" fmla="*/ 0 h 37"/>
                  <a:gd name="T24" fmla="*/ 0 w 11"/>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37"/>
                  <a:gd name="T41" fmla="*/ 11 w 11"/>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37">
                    <a:moveTo>
                      <a:pt x="2" y="37"/>
                    </a:moveTo>
                    <a:lnTo>
                      <a:pt x="2" y="37"/>
                    </a:lnTo>
                    <a:lnTo>
                      <a:pt x="4" y="28"/>
                    </a:lnTo>
                    <a:lnTo>
                      <a:pt x="8" y="17"/>
                    </a:lnTo>
                    <a:lnTo>
                      <a:pt x="10" y="6"/>
                    </a:lnTo>
                    <a:lnTo>
                      <a:pt x="11" y="0"/>
                    </a:lnTo>
                    <a:lnTo>
                      <a:pt x="10" y="0"/>
                    </a:lnTo>
                    <a:lnTo>
                      <a:pt x="9" y="6"/>
                    </a:lnTo>
                    <a:lnTo>
                      <a:pt x="6" y="16"/>
                    </a:lnTo>
                    <a:lnTo>
                      <a:pt x="3" y="27"/>
                    </a:lnTo>
                    <a:lnTo>
                      <a:pt x="0" y="36"/>
                    </a:lnTo>
                    <a:lnTo>
                      <a:pt x="2" y="37"/>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71" name="Freeform 145"/>
              <p:cNvSpPr>
                <a:spLocks noChangeArrowheads="1"/>
              </p:cNvSpPr>
              <p:nvPr/>
            </p:nvSpPr>
            <p:spPr bwMode="auto">
              <a:xfrm>
                <a:off x="4277" y="1592"/>
                <a:ext cx="3" cy="3"/>
              </a:xfrm>
              <a:custGeom>
                <a:avLst/>
                <a:gdLst>
                  <a:gd name="T0" fmla="*/ 0 w 8"/>
                  <a:gd name="T1" fmla="*/ 0 h 9"/>
                  <a:gd name="T2" fmla="*/ 0 w 8"/>
                  <a:gd name="T3" fmla="*/ 0 h 9"/>
                  <a:gd name="T4" fmla="*/ 0 w 8"/>
                  <a:gd name="T5" fmla="*/ 0 h 9"/>
                  <a:gd name="T6" fmla="*/ 0 w 8"/>
                  <a:gd name="T7" fmla="*/ 0 h 9"/>
                  <a:gd name="T8" fmla="*/ 0 w 8"/>
                  <a:gd name="T9" fmla="*/ 0 h 9"/>
                  <a:gd name="T10" fmla="*/ 0 w 8"/>
                  <a:gd name="T11" fmla="*/ 0 h 9"/>
                  <a:gd name="T12" fmla="*/ 0 w 8"/>
                  <a:gd name="T13" fmla="*/ 0 h 9"/>
                  <a:gd name="T14" fmla="*/ 0 w 8"/>
                  <a:gd name="T15" fmla="*/ 0 h 9"/>
                  <a:gd name="T16" fmla="*/ 0 w 8"/>
                  <a:gd name="T17" fmla="*/ 0 h 9"/>
                  <a:gd name="T18" fmla="*/ 0 w 8"/>
                  <a:gd name="T19" fmla="*/ 0 h 9"/>
                  <a:gd name="T20" fmla="*/ 0 w 8"/>
                  <a:gd name="T21" fmla="*/ 0 h 9"/>
                  <a:gd name="T22" fmla="*/ 0 w 8"/>
                  <a:gd name="T23" fmla="*/ 0 h 9"/>
                  <a:gd name="T24" fmla="*/ 0 w 8"/>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9"/>
                  <a:gd name="T41" fmla="*/ 8 w 8"/>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9">
                    <a:moveTo>
                      <a:pt x="0" y="8"/>
                    </a:moveTo>
                    <a:lnTo>
                      <a:pt x="0" y="8"/>
                    </a:lnTo>
                    <a:lnTo>
                      <a:pt x="2" y="9"/>
                    </a:lnTo>
                    <a:lnTo>
                      <a:pt x="5" y="8"/>
                    </a:lnTo>
                    <a:lnTo>
                      <a:pt x="6" y="6"/>
                    </a:lnTo>
                    <a:lnTo>
                      <a:pt x="8" y="1"/>
                    </a:lnTo>
                    <a:lnTo>
                      <a:pt x="6" y="0"/>
                    </a:lnTo>
                    <a:lnTo>
                      <a:pt x="5" y="5"/>
                    </a:lnTo>
                    <a:lnTo>
                      <a:pt x="3" y="7"/>
                    </a:lnTo>
                    <a:lnTo>
                      <a:pt x="2" y="7"/>
                    </a:lnTo>
                    <a:lnTo>
                      <a:pt x="0" y="7"/>
                    </a:lnTo>
                    <a:lnTo>
                      <a:pt x="0" y="8"/>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72" name="Freeform 146"/>
              <p:cNvSpPr>
                <a:spLocks noChangeArrowheads="1"/>
              </p:cNvSpPr>
              <p:nvPr/>
            </p:nvSpPr>
            <p:spPr bwMode="auto">
              <a:xfrm>
                <a:off x="4274" y="1592"/>
                <a:ext cx="3" cy="3"/>
              </a:xfrm>
              <a:custGeom>
                <a:avLst/>
                <a:gdLst>
                  <a:gd name="T0" fmla="*/ 0 w 9"/>
                  <a:gd name="T1" fmla="*/ 0 h 10"/>
                  <a:gd name="T2" fmla="*/ 0 w 9"/>
                  <a:gd name="T3" fmla="*/ 0 h 10"/>
                  <a:gd name="T4" fmla="*/ 0 w 9"/>
                  <a:gd name="T5" fmla="*/ 0 h 10"/>
                  <a:gd name="T6" fmla="*/ 0 w 9"/>
                  <a:gd name="T7" fmla="*/ 0 h 10"/>
                  <a:gd name="T8" fmla="*/ 0 w 9"/>
                  <a:gd name="T9" fmla="*/ 0 h 10"/>
                  <a:gd name="T10" fmla="*/ 0 w 9"/>
                  <a:gd name="T11" fmla="*/ 0 h 10"/>
                  <a:gd name="T12" fmla="*/ 0 w 9"/>
                  <a:gd name="T13" fmla="*/ 0 h 10"/>
                  <a:gd name="T14" fmla="*/ 0 w 9"/>
                  <a:gd name="T15" fmla="*/ 0 h 10"/>
                  <a:gd name="T16" fmla="*/ 0 w 9"/>
                  <a:gd name="T17" fmla="*/ 0 h 10"/>
                  <a:gd name="T18" fmla="*/ 0 w 9"/>
                  <a:gd name="T19" fmla="*/ 0 h 10"/>
                  <a:gd name="T20" fmla="*/ 0 w 9"/>
                  <a:gd name="T21" fmla="*/ 0 h 10"/>
                  <a:gd name="T22" fmla="*/ 0 w 9"/>
                  <a:gd name="T23" fmla="*/ 0 h 10"/>
                  <a:gd name="T24" fmla="*/ 0 w 9"/>
                  <a:gd name="T25" fmla="*/ 0 h 10"/>
                  <a:gd name="T26" fmla="*/ 0 w 9"/>
                  <a:gd name="T27" fmla="*/ 0 h 10"/>
                  <a:gd name="T28" fmla="*/ 0 w 9"/>
                  <a:gd name="T29" fmla="*/ 0 h 10"/>
                  <a:gd name="T30" fmla="*/ 0 w 9"/>
                  <a:gd name="T31" fmla="*/ 0 h 10"/>
                  <a:gd name="T32" fmla="*/ 0 w 9"/>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0"/>
                  <a:gd name="T53" fmla="*/ 9 w 9"/>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0">
                    <a:moveTo>
                      <a:pt x="1" y="0"/>
                    </a:moveTo>
                    <a:lnTo>
                      <a:pt x="1" y="0"/>
                    </a:lnTo>
                    <a:lnTo>
                      <a:pt x="0" y="3"/>
                    </a:lnTo>
                    <a:lnTo>
                      <a:pt x="0" y="5"/>
                    </a:lnTo>
                    <a:lnTo>
                      <a:pt x="1" y="6"/>
                    </a:lnTo>
                    <a:lnTo>
                      <a:pt x="2" y="8"/>
                    </a:lnTo>
                    <a:lnTo>
                      <a:pt x="6" y="9"/>
                    </a:lnTo>
                    <a:lnTo>
                      <a:pt x="9" y="10"/>
                    </a:lnTo>
                    <a:lnTo>
                      <a:pt x="9" y="9"/>
                    </a:lnTo>
                    <a:lnTo>
                      <a:pt x="7" y="8"/>
                    </a:lnTo>
                    <a:lnTo>
                      <a:pt x="3" y="6"/>
                    </a:lnTo>
                    <a:lnTo>
                      <a:pt x="2" y="6"/>
                    </a:lnTo>
                    <a:lnTo>
                      <a:pt x="2" y="4"/>
                    </a:lnTo>
                    <a:lnTo>
                      <a:pt x="2" y="3"/>
                    </a:lnTo>
                    <a:lnTo>
                      <a:pt x="3" y="1"/>
                    </a:lnTo>
                    <a:lnTo>
                      <a:pt x="1"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73" name="Freeform 147"/>
              <p:cNvSpPr>
                <a:spLocks noChangeArrowheads="1"/>
              </p:cNvSpPr>
              <p:nvPr/>
            </p:nvSpPr>
            <p:spPr bwMode="auto">
              <a:xfrm>
                <a:off x="4274" y="1583"/>
                <a:ext cx="5" cy="9"/>
              </a:xfrm>
              <a:custGeom>
                <a:avLst/>
                <a:gdLst>
                  <a:gd name="T0" fmla="*/ 0 w 15"/>
                  <a:gd name="T1" fmla="*/ 0 h 25"/>
                  <a:gd name="T2" fmla="*/ 0 w 15"/>
                  <a:gd name="T3" fmla="*/ 0 h 25"/>
                  <a:gd name="T4" fmla="*/ 0 w 15"/>
                  <a:gd name="T5" fmla="*/ 0 h 25"/>
                  <a:gd name="T6" fmla="*/ 0 w 15"/>
                  <a:gd name="T7" fmla="*/ 0 h 25"/>
                  <a:gd name="T8" fmla="*/ 0 w 15"/>
                  <a:gd name="T9" fmla="*/ 0 h 25"/>
                  <a:gd name="T10" fmla="*/ 0 w 15"/>
                  <a:gd name="T11" fmla="*/ 0 h 25"/>
                  <a:gd name="T12" fmla="*/ 0 w 15"/>
                  <a:gd name="T13" fmla="*/ 0 h 25"/>
                  <a:gd name="T14" fmla="*/ 0 w 15"/>
                  <a:gd name="T15" fmla="*/ 0 h 25"/>
                  <a:gd name="T16" fmla="*/ 0 w 15"/>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5"/>
                  <a:gd name="T29" fmla="*/ 15 w 1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5">
                    <a:moveTo>
                      <a:pt x="13" y="0"/>
                    </a:moveTo>
                    <a:lnTo>
                      <a:pt x="13" y="0"/>
                    </a:lnTo>
                    <a:lnTo>
                      <a:pt x="7" y="12"/>
                    </a:lnTo>
                    <a:lnTo>
                      <a:pt x="0" y="24"/>
                    </a:lnTo>
                    <a:lnTo>
                      <a:pt x="2" y="25"/>
                    </a:lnTo>
                    <a:lnTo>
                      <a:pt x="9" y="13"/>
                    </a:lnTo>
                    <a:lnTo>
                      <a:pt x="15" y="0"/>
                    </a:lnTo>
                    <a:lnTo>
                      <a:pt x="13"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74" name="Freeform 148"/>
              <p:cNvSpPr>
                <a:spLocks noChangeArrowheads="1"/>
              </p:cNvSpPr>
              <p:nvPr/>
            </p:nvSpPr>
            <p:spPr bwMode="auto">
              <a:xfrm>
                <a:off x="4279" y="1578"/>
                <a:ext cx="4" cy="5"/>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w 12"/>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4"/>
                  <a:gd name="T53" fmla="*/ 12 w 12"/>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4">
                    <a:moveTo>
                      <a:pt x="12" y="4"/>
                    </a:moveTo>
                    <a:lnTo>
                      <a:pt x="12" y="4"/>
                    </a:lnTo>
                    <a:lnTo>
                      <a:pt x="12" y="1"/>
                    </a:lnTo>
                    <a:lnTo>
                      <a:pt x="11" y="0"/>
                    </a:lnTo>
                    <a:lnTo>
                      <a:pt x="9" y="0"/>
                    </a:lnTo>
                    <a:lnTo>
                      <a:pt x="7" y="2"/>
                    </a:lnTo>
                    <a:lnTo>
                      <a:pt x="3" y="7"/>
                    </a:lnTo>
                    <a:lnTo>
                      <a:pt x="0" y="14"/>
                    </a:lnTo>
                    <a:lnTo>
                      <a:pt x="2" y="14"/>
                    </a:lnTo>
                    <a:lnTo>
                      <a:pt x="4" y="7"/>
                    </a:lnTo>
                    <a:lnTo>
                      <a:pt x="8" y="3"/>
                    </a:lnTo>
                    <a:lnTo>
                      <a:pt x="9" y="1"/>
                    </a:lnTo>
                    <a:lnTo>
                      <a:pt x="10" y="1"/>
                    </a:lnTo>
                    <a:lnTo>
                      <a:pt x="11" y="2"/>
                    </a:lnTo>
                    <a:lnTo>
                      <a:pt x="11" y="4"/>
                    </a:lnTo>
                    <a:lnTo>
                      <a:pt x="12" y="4"/>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75" name="Freeform 149"/>
              <p:cNvSpPr>
                <a:spLocks noChangeArrowheads="1"/>
              </p:cNvSpPr>
              <p:nvPr/>
            </p:nvSpPr>
            <p:spPr bwMode="auto">
              <a:xfrm>
                <a:off x="4275" y="1592"/>
                <a:ext cx="3" cy="3"/>
              </a:xfrm>
              <a:custGeom>
                <a:avLst/>
                <a:gdLst>
                  <a:gd name="T0" fmla="*/ 0 w 10"/>
                  <a:gd name="T1" fmla="*/ 0 h 7"/>
                  <a:gd name="T2" fmla="*/ 0 w 10"/>
                  <a:gd name="T3" fmla="*/ 0 h 7"/>
                  <a:gd name="T4" fmla="*/ 0 w 10"/>
                  <a:gd name="T5" fmla="*/ 0 h 7"/>
                  <a:gd name="T6" fmla="*/ 0 w 10"/>
                  <a:gd name="T7" fmla="*/ 0 h 7"/>
                  <a:gd name="T8" fmla="*/ 0 w 10"/>
                  <a:gd name="T9" fmla="*/ 0 h 7"/>
                  <a:gd name="T10" fmla="*/ 0 w 10"/>
                  <a:gd name="T11" fmla="*/ 0 h 7"/>
                  <a:gd name="T12" fmla="*/ 0 w 10"/>
                  <a:gd name="T13" fmla="*/ 0 h 7"/>
                  <a:gd name="T14" fmla="*/ 0 w 10"/>
                  <a:gd name="T15" fmla="*/ 0 h 7"/>
                  <a:gd name="T16" fmla="*/ 0 w 10"/>
                  <a:gd name="T17" fmla="*/ 0 h 7"/>
                  <a:gd name="T18" fmla="*/ 0 w 10"/>
                  <a:gd name="T19" fmla="*/ 0 h 7"/>
                  <a:gd name="T20" fmla="*/ 0 w 10"/>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7"/>
                  <a:gd name="T35" fmla="*/ 10 w 10"/>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7">
                    <a:moveTo>
                      <a:pt x="6" y="6"/>
                    </a:moveTo>
                    <a:lnTo>
                      <a:pt x="8" y="7"/>
                    </a:lnTo>
                    <a:lnTo>
                      <a:pt x="10" y="6"/>
                    </a:lnTo>
                    <a:lnTo>
                      <a:pt x="9" y="2"/>
                    </a:lnTo>
                    <a:lnTo>
                      <a:pt x="7" y="0"/>
                    </a:lnTo>
                    <a:lnTo>
                      <a:pt x="5" y="0"/>
                    </a:lnTo>
                    <a:lnTo>
                      <a:pt x="1" y="1"/>
                    </a:lnTo>
                    <a:lnTo>
                      <a:pt x="0" y="2"/>
                    </a:lnTo>
                    <a:lnTo>
                      <a:pt x="0" y="4"/>
                    </a:lnTo>
                    <a:lnTo>
                      <a:pt x="4" y="6"/>
                    </a:lnTo>
                    <a:lnTo>
                      <a:pt x="6" y="6"/>
                    </a:lnTo>
                    <a:close/>
                  </a:path>
                </a:pathLst>
              </a:custGeom>
              <a:solidFill>
                <a:srgbClr val="EE9B5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76" name="Freeform 150"/>
              <p:cNvSpPr>
                <a:spLocks noChangeArrowheads="1"/>
              </p:cNvSpPr>
              <p:nvPr/>
            </p:nvSpPr>
            <p:spPr bwMode="auto">
              <a:xfrm>
                <a:off x="4280" y="1580"/>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6" y="3"/>
                    </a:moveTo>
                    <a:lnTo>
                      <a:pt x="6" y="1"/>
                    </a:lnTo>
                    <a:lnTo>
                      <a:pt x="4" y="0"/>
                    </a:lnTo>
                    <a:lnTo>
                      <a:pt x="3" y="0"/>
                    </a:lnTo>
                    <a:lnTo>
                      <a:pt x="0" y="2"/>
                    </a:lnTo>
                    <a:lnTo>
                      <a:pt x="6" y="3"/>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77" name="Freeform 151"/>
              <p:cNvSpPr>
                <a:spLocks noChangeArrowheads="1"/>
              </p:cNvSpPr>
              <p:nvPr/>
            </p:nvSpPr>
            <p:spPr bwMode="auto">
              <a:xfrm>
                <a:off x="4277" y="1581"/>
                <a:ext cx="5" cy="11"/>
              </a:xfrm>
              <a:custGeom>
                <a:avLst/>
                <a:gdLst>
                  <a:gd name="T0" fmla="*/ 0 w 16"/>
                  <a:gd name="T1" fmla="*/ 0 h 31"/>
                  <a:gd name="T2" fmla="*/ 0 w 16"/>
                  <a:gd name="T3" fmla="*/ 0 h 31"/>
                  <a:gd name="T4" fmla="*/ 0 w 16"/>
                  <a:gd name="T5" fmla="*/ 0 h 31"/>
                  <a:gd name="T6" fmla="*/ 0 w 16"/>
                  <a:gd name="T7" fmla="*/ 0 h 31"/>
                  <a:gd name="T8" fmla="*/ 0 w 16"/>
                  <a:gd name="T9" fmla="*/ 0 h 31"/>
                  <a:gd name="T10" fmla="*/ 0 w 16"/>
                  <a:gd name="T11" fmla="*/ 0 h 31"/>
                  <a:gd name="T12" fmla="*/ 0 w 16"/>
                  <a:gd name="T13" fmla="*/ 0 h 31"/>
                  <a:gd name="T14" fmla="*/ 0 60000 65536"/>
                  <a:gd name="T15" fmla="*/ 0 60000 65536"/>
                  <a:gd name="T16" fmla="*/ 0 60000 65536"/>
                  <a:gd name="T17" fmla="*/ 0 60000 65536"/>
                  <a:gd name="T18" fmla="*/ 0 60000 65536"/>
                  <a:gd name="T19" fmla="*/ 0 60000 65536"/>
                  <a:gd name="T20" fmla="*/ 0 60000 65536"/>
                  <a:gd name="T21" fmla="*/ 0 w 16"/>
                  <a:gd name="T22" fmla="*/ 0 h 31"/>
                  <a:gd name="T23" fmla="*/ 16 w 1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31">
                    <a:moveTo>
                      <a:pt x="4" y="31"/>
                    </a:moveTo>
                    <a:lnTo>
                      <a:pt x="11" y="14"/>
                    </a:lnTo>
                    <a:lnTo>
                      <a:pt x="16" y="1"/>
                    </a:lnTo>
                    <a:lnTo>
                      <a:pt x="10" y="0"/>
                    </a:lnTo>
                    <a:lnTo>
                      <a:pt x="7" y="12"/>
                    </a:lnTo>
                    <a:lnTo>
                      <a:pt x="0" y="27"/>
                    </a:lnTo>
                    <a:lnTo>
                      <a:pt x="4" y="31"/>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78" name="Freeform 152"/>
              <p:cNvSpPr>
                <a:spLocks noChangeArrowheads="1"/>
              </p:cNvSpPr>
              <p:nvPr/>
            </p:nvSpPr>
            <p:spPr bwMode="auto">
              <a:xfrm>
                <a:off x="4276" y="1591"/>
                <a:ext cx="2" cy="1"/>
              </a:xfrm>
              <a:custGeom>
                <a:avLst/>
                <a:gdLst>
                  <a:gd name="T0" fmla="*/ 0 w 5"/>
                  <a:gd name="T1" fmla="*/ 0 h 4"/>
                  <a:gd name="T2" fmla="*/ 0 w 5"/>
                  <a:gd name="T3" fmla="*/ 0 h 4"/>
                  <a:gd name="T4" fmla="*/ 0 w 5"/>
                  <a:gd name="T5" fmla="*/ 0 h 4"/>
                  <a:gd name="T6" fmla="*/ 0 w 5"/>
                  <a:gd name="T7" fmla="*/ 0 h 4"/>
                  <a:gd name="T8" fmla="*/ 0 w 5"/>
                  <a:gd name="T9" fmla="*/ 0 h 4"/>
                  <a:gd name="T10" fmla="*/ 0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1" y="0"/>
                    </a:moveTo>
                    <a:lnTo>
                      <a:pt x="0" y="2"/>
                    </a:lnTo>
                    <a:lnTo>
                      <a:pt x="1" y="4"/>
                    </a:lnTo>
                    <a:lnTo>
                      <a:pt x="3" y="4"/>
                    </a:lnTo>
                    <a:lnTo>
                      <a:pt x="5" y="4"/>
                    </a:lnTo>
                    <a:lnTo>
                      <a:pt x="1" y="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79" name="Freeform 153"/>
              <p:cNvSpPr>
                <a:spLocks noChangeArrowheads="1"/>
              </p:cNvSpPr>
              <p:nvPr/>
            </p:nvSpPr>
            <p:spPr bwMode="auto">
              <a:xfrm>
                <a:off x="4279" y="1554"/>
                <a:ext cx="7" cy="26"/>
              </a:xfrm>
              <a:custGeom>
                <a:avLst/>
                <a:gdLst>
                  <a:gd name="T0" fmla="*/ 0 w 23"/>
                  <a:gd name="T1" fmla="*/ 0 h 72"/>
                  <a:gd name="T2" fmla="*/ 0 w 23"/>
                  <a:gd name="T3" fmla="*/ 0 h 72"/>
                  <a:gd name="T4" fmla="*/ 0 w 23"/>
                  <a:gd name="T5" fmla="*/ 0 h 72"/>
                  <a:gd name="T6" fmla="*/ 0 w 23"/>
                  <a:gd name="T7" fmla="*/ 0 h 72"/>
                  <a:gd name="T8" fmla="*/ 0 w 23"/>
                  <a:gd name="T9" fmla="*/ 0 h 72"/>
                  <a:gd name="T10" fmla="*/ 0 w 23"/>
                  <a:gd name="T11" fmla="*/ 0 h 72"/>
                  <a:gd name="T12" fmla="*/ 0 w 23"/>
                  <a:gd name="T13" fmla="*/ 0 h 72"/>
                  <a:gd name="T14" fmla="*/ 0 w 23"/>
                  <a:gd name="T15" fmla="*/ 0 h 72"/>
                  <a:gd name="T16" fmla="*/ 0 w 23"/>
                  <a:gd name="T17" fmla="*/ 0 h 72"/>
                  <a:gd name="T18" fmla="*/ 0 w 23"/>
                  <a:gd name="T19" fmla="*/ 0 h 72"/>
                  <a:gd name="T20" fmla="*/ 0 w 23"/>
                  <a:gd name="T21" fmla="*/ 0 h 72"/>
                  <a:gd name="T22" fmla="*/ 0 w 23"/>
                  <a:gd name="T23" fmla="*/ 0 h 72"/>
                  <a:gd name="T24" fmla="*/ 0 w 23"/>
                  <a:gd name="T25" fmla="*/ 0 h 72"/>
                  <a:gd name="T26" fmla="*/ 0 w 23"/>
                  <a:gd name="T27" fmla="*/ 0 h 72"/>
                  <a:gd name="T28" fmla="*/ 0 w 23"/>
                  <a:gd name="T29" fmla="*/ 0 h 72"/>
                  <a:gd name="T30" fmla="*/ 0 w 23"/>
                  <a:gd name="T31" fmla="*/ 0 h 72"/>
                  <a:gd name="T32" fmla="*/ 0 w 23"/>
                  <a:gd name="T33" fmla="*/ 0 h 72"/>
                  <a:gd name="T34" fmla="*/ 0 w 23"/>
                  <a:gd name="T35" fmla="*/ 0 h 72"/>
                  <a:gd name="T36" fmla="*/ 0 w 23"/>
                  <a:gd name="T37" fmla="*/ 0 h 72"/>
                  <a:gd name="T38" fmla="*/ 0 w 23"/>
                  <a:gd name="T39" fmla="*/ 0 h 72"/>
                  <a:gd name="T40" fmla="*/ 0 w 23"/>
                  <a:gd name="T41" fmla="*/ 0 h 72"/>
                  <a:gd name="T42" fmla="*/ 0 w 23"/>
                  <a:gd name="T43" fmla="*/ 0 h 72"/>
                  <a:gd name="T44" fmla="*/ 0 w 23"/>
                  <a:gd name="T45" fmla="*/ 0 h 72"/>
                  <a:gd name="T46" fmla="*/ 0 w 23"/>
                  <a:gd name="T47" fmla="*/ 0 h 72"/>
                  <a:gd name="T48" fmla="*/ 0 w 23"/>
                  <a:gd name="T49" fmla="*/ 0 h 72"/>
                  <a:gd name="T50" fmla="*/ 0 w 23"/>
                  <a:gd name="T51" fmla="*/ 0 h 72"/>
                  <a:gd name="T52" fmla="*/ 0 w 23"/>
                  <a:gd name="T53" fmla="*/ 0 h 72"/>
                  <a:gd name="T54" fmla="*/ 0 w 23"/>
                  <a:gd name="T55" fmla="*/ 0 h 72"/>
                  <a:gd name="T56" fmla="*/ 0 w 23"/>
                  <a:gd name="T57" fmla="*/ 0 h 72"/>
                  <a:gd name="T58" fmla="*/ 0 w 23"/>
                  <a:gd name="T59" fmla="*/ 0 h 72"/>
                  <a:gd name="T60" fmla="*/ 0 w 23"/>
                  <a:gd name="T61" fmla="*/ 0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
                  <a:gd name="T94" fmla="*/ 0 h 72"/>
                  <a:gd name="T95" fmla="*/ 23 w 23"/>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 h="72">
                    <a:moveTo>
                      <a:pt x="22" y="5"/>
                    </a:moveTo>
                    <a:lnTo>
                      <a:pt x="22" y="13"/>
                    </a:lnTo>
                    <a:lnTo>
                      <a:pt x="23" y="23"/>
                    </a:lnTo>
                    <a:lnTo>
                      <a:pt x="22" y="36"/>
                    </a:lnTo>
                    <a:lnTo>
                      <a:pt x="21" y="48"/>
                    </a:lnTo>
                    <a:lnTo>
                      <a:pt x="18" y="56"/>
                    </a:lnTo>
                    <a:lnTo>
                      <a:pt x="16" y="65"/>
                    </a:lnTo>
                    <a:lnTo>
                      <a:pt x="15" y="68"/>
                    </a:lnTo>
                    <a:lnTo>
                      <a:pt x="14" y="70"/>
                    </a:lnTo>
                    <a:lnTo>
                      <a:pt x="12" y="72"/>
                    </a:lnTo>
                    <a:lnTo>
                      <a:pt x="10" y="71"/>
                    </a:lnTo>
                    <a:lnTo>
                      <a:pt x="8" y="71"/>
                    </a:lnTo>
                    <a:lnTo>
                      <a:pt x="7" y="71"/>
                    </a:lnTo>
                    <a:lnTo>
                      <a:pt x="5" y="72"/>
                    </a:lnTo>
                    <a:lnTo>
                      <a:pt x="3" y="72"/>
                    </a:lnTo>
                    <a:lnTo>
                      <a:pt x="1" y="72"/>
                    </a:lnTo>
                    <a:lnTo>
                      <a:pt x="0" y="71"/>
                    </a:lnTo>
                    <a:lnTo>
                      <a:pt x="0" y="68"/>
                    </a:lnTo>
                    <a:lnTo>
                      <a:pt x="0" y="65"/>
                    </a:lnTo>
                    <a:lnTo>
                      <a:pt x="2" y="60"/>
                    </a:lnTo>
                    <a:lnTo>
                      <a:pt x="6" y="51"/>
                    </a:lnTo>
                    <a:lnTo>
                      <a:pt x="9" y="41"/>
                    </a:lnTo>
                    <a:lnTo>
                      <a:pt x="12" y="31"/>
                    </a:lnTo>
                    <a:lnTo>
                      <a:pt x="14" y="17"/>
                    </a:lnTo>
                    <a:lnTo>
                      <a:pt x="15" y="6"/>
                    </a:lnTo>
                    <a:lnTo>
                      <a:pt x="15" y="3"/>
                    </a:lnTo>
                    <a:lnTo>
                      <a:pt x="17" y="1"/>
                    </a:lnTo>
                    <a:lnTo>
                      <a:pt x="18" y="0"/>
                    </a:lnTo>
                    <a:lnTo>
                      <a:pt x="20" y="1"/>
                    </a:lnTo>
                    <a:lnTo>
                      <a:pt x="21" y="3"/>
                    </a:lnTo>
                    <a:lnTo>
                      <a:pt x="22" y="5"/>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80" name="Freeform 154"/>
              <p:cNvSpPr>
                <a:spLocks noChangeArrowheads="1"/>
              </p:cNvSpPr>
              <p:nvPr/>
            </p:nvSpPr>
            <p:spPr bwMode="auto">
              <a:xfrm>
                <a:off x="4285" y="1555"/>
                <a:ext cx="1" cy="16"/>
              </a:xfrm>
              <a:custGeom>
                <a:avLst/>
                <a:gdLst>
                  <a:gd name="T0" fmla="*/ 0 w 3"/>
                  <a:gd name="T1" fmla="*/ 0 h 43"/>
                  <a:gd name="T2" fmla="*/ 0 w 3"/>
                  <a:gd name="T3" fmla="*/ 0 h 43"/>
                  <a:gd name="T4" fmla="*/ 0 w 3"/>
                  <a:gd name="T5" fmla="*/ 0 h 43"/>
                  <a:gd name="T6" fmla="*/ 0 w 3"/>
                  <a:gd name="T7" fmla="*/ 0 h 43"/>
                  <a:gd name="T8" fmla="*/ 0 w 3"/>
                  <a:gd name="T9" fmla="*/ 0 h 43"/>
                  <a:gd name="T10" fmla="*/ 0 w 3"/>
                  <a:gd name="T11" fmla="*/ 0 h 43"/>
                  <a:gd name="T12" fmla="*/ 0 w 3"/>
                  <a:gd name="T13" fmla="*/ 0 h 43"/>
                  <a:gd name="T14" fmla="*/ 0 w 3"/>
                  <a:gd name="T15" fmla="*/ 0 h 43"/>
                  <a:gd name="T16" fmla="*/ 0 w 3"/>
                  <a:gd name="T17" fmla="*/ 0 h 43"/>
                  <a:gd name="T18" fmla="*/ 0 w 3"/>
                  <a:gd name="T19" fmla="*/ 0 h 43"/>
                  <a:gd name="T20" fmla="*/ 0 w 3"/>
                  <a:gd name="T21" fmla="*/ 0 h 43"/>
                  <a:gd name="T22" fmla="*/ 0 w 3"/>
                  <a:gd name="T23" fmla="*/ 0 h 43"/>
                  <a:gd name="T24" fmla="*/ 0 w 3"/>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43"/>
                  <a:gd name="T41" fmla="*/ 3 w 3"/>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43">
                    <a:moveTo>
                      <a:pt x="1" y="43"/>
                    </a:moveTo>
                    <a:lnTo>
                      <a:pt x="1" y="43"/>
                    </a:lnTo>
                    <a:lnTo>
                      <a:pt x="3" y="31"/>
                    </a:lnTo>
                    <a:lnTo>
                      <a:pt x="3" y="18"/>
                    </a:lnTo>
                    <a:lnTo>
                      <a:pt x="3" y="8"/>
                    </a:lnTo>
                    <a:lnTo>
                      <a:pt x="2" y="0"/>
                    </a:lnTo>
                    <a:lnTo>
                      <a:pt x="1" y="0"/>
                    </a:lnTo>
                    <a:lnTo>
                      <a:pt x="2" y="8"/>
                    </a:lnTo>
                    <a:lnTo>
                      <a:pt x="2" y="18"/>
                    </a:lnTo>
                    <a:lnTo>
                      <a:pt x="1" y="31"/>
                    </a:lnTo>
                    <a:lnTo>
                      <a:pt x="0" y="43"/>
                    </a:lnTo>
                    <a:lnTo>
                      <a:pt x="1" y="43"/>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81" name="Freeform 155"/>
              <p:cNvSpPr>
                <a:spLocks noChangeArrowheads="1"/>
              </p:cNvSpPr>
              <p:nvPr/>
            </p:nvSpPr>
            <p:spPr bwMode="auto">
              <a:xfrm>
                <a:off x="4282" y="1571"/>
                <a:ext cx="3" cy="9"/>
              </a:xfrm>
              <a:custGeom>
                <a:avLst/>
                <a:gdLst>
                  <a:gd name="T0" fmla="*/ 0 w 11"/>
                  <a:gd name="T1" fmla="*/ 0 h 24"/>
                  <a:gd name="T2" fmla="*/ 0 w 11"/>
                  <a:gd name="T3" fmla="*/ 0 h 24"/>
                  <a:gd name="T4" fmla="*/ 0 w 11"/>
                  <a:gd name="T5" fmla="*/ 0 h 24"/>
                  <a:gd name="T6" fmla="*/ 0 w 11"/>
                  <a:gd name="T7" fmla="*/ 0 h 24"/>
                  <a:gd name="T8" fmla="*/ 0 w 11"/>
                  <a:gd name="T9" fmla="*/ 0 h 24"/>
                  <a:gd name="T10" fmla="*/ 0 w 11"/>
                  <a:gd name="T11" fmla="*/ 0 h 24"/>
                  <a:gd name="T12" fmla="*/ 0 w 11"/>
                  <a:gd name="T13" fmla="*/ 0 h 24"/>
                  <a:gd name="T14" fmla="*/ 0 w 11"/>
                  <a:gd name="T15" fmla="*/ 0 h 24"/>
                  <a:gd name="T16" fmla="*/ 0 w 11"/>
                  <a:gd name="T17" fmla="*/ 0 h 24"/>
                  <a:gd name="T18" fmla="*/ 0 w 11"/>
                  <a:gd name="T19" fmla="*/ 0 h 24"/>
                  <a:gd name="T20" fmla="*/ 0 w 11"/>
                  <a:gd name="T21" fmla="*/ 0 h 24"/>
                  <a:gd name="T22" fmla="*/ 0 w 11"/>
                  <a:gd name="T23" fmla="*/ 0 h 24"/>
                  <a:gd name="T24" fmla="*/ 0 w 11"/>
                  <a:gd name="T25" fmla="*/ 0 h 24"/>
                  <a:gd name="T26" fmla="*/ 0 w 11"/>
                  <a:gd name="T27" fmla="*/ 0 h 24"/>
                  <a:gd name="T28" fmla="*/ 0 w 11"/>
                  <a:gd name="T29" fmla="*/ 0 h 24"/>
                  <a:gd name="T30" fmla="*/ 0 w 11"/>
                  <a:gd name="T31" fmla="*/ 0 h 24"/>
                  <a:gd name="T32" fmla="*/ 0 w 11"/>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24"/>
                  <a:gd name="T53" fmla="*/ 11 w 11"/>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24">
                    <a:moveTo>
                      <a:pt x="0" y="24"/>
                    </a:moveTo>
                    <a:lnTo>
                      <a:pt x="0" y="24"/>
                    </a:lnTo>
                    <a:lnTo>
                      <a:pt x="3" y="24"/>
                    </a:lnTo>
                    <a:lnTo>
                      <a:pt x="4" y="23"/>
                    </a:lnTo>
                    <a:lnTo>
                      <a:pt x="6" y="20"/>
                    </a:lnTo>
                    <a:lnTo>
                      <a:pt x="7" y="17"/>
                    </a:lnTo>
                    <a:lnTo>
                      <a:pt x="10" y="8"/>
                    </a:lnTo>
                    <a:lnTo>
                      <a:pt x="11" y="0"/>
                    </a:lnTo>
                    <a:lnTo>
                      <a:pt x="10" y="0"/>
                    </a:lnTo>
                    <a:lnTo>
                      <a:pt x="7" y="8"/>
                    </a:lnTo>
                    <a:lnTo>
                      <a:pt x="5" y="17"/>
                    </a:lnTo>
                    <a:lnTo>
                      <a:pt x="4" y="20"/>
                    </a:lnTo>
                    <a:lnTo>
                      <a:pt x="3" y="22"/>
                    </a:lnTo>
                    <a:lnTo>
                      <a:pt x="2" y="23"/>
                    </a:lnTo>
                    <a:lnTo>
                      <a:pt x="0" y="23"/>
                    </a:lnTo>
                    <a:lnTo>
                      <a:pt x="0" y="24"/>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82" name="Freeform 156"/>
              <p:cNvSpPr>
                <a:spLocks noChangeArrowheads="1"/>
              </p:cNvSpPr>
              <p:nvPr/>
            </p:nvSpPr>
            <p:spPr bwMode="auto">
              <a:xfrm>
                <a:off x="4280" y="1579"/>
                <a:ext cx="3" cy="1"/>
              </a:xfrm>
              <a:custGeom>
                <a:avLst/>
                <a:gdLst>
                  <a:gd name="T0" fmla="*/ 0 w 8"/>
                  <a:gd name="T1" fmla="*/ 0 h 3"/>
                  <a:gd name="T2" fmla="*/ 0 w 8"/>
                  <a:gd name="T3" fmla="*/ 0 h 3"/>
                  <a:gd name="T4" fmla="*/ 0 w 8"/>
                  <a:gd name="T5" fmla="*/ 0 h 3"/>
                  <a:gd name="T6" fmla="*/ 0 w 8"/>
                  <a:gd name="T7" fmla="*/ 0 h 3"/>
                  <a:gd name="T8" fmla="*/ 0 w 8"/>
                  <a:gd name="T9" fmla="*/ 0 h 3"/>
                  <a:gd name="T10" fmla="*/ 0 w 8"/>
                  <a:gd name="T11" fmla="*/ 0 h 3"/>
                  <a:gd name="T12" fmla="*/ 0 w 8"/>
                  <a:gd name="T13" fmla="*/ 0 h 3"/>
                  <a:gd name="T14" fmla="*/ 0 w 8"/>
                  <a:gd name="T15" fmla="*/ 0 h 3"/>
                  <a:gd name="T16" fmla="*/ 0 w 8"/>
                  <a:gd name="T17" fmla="*/ 0 h 3"/>
                  <a:gd name="T18" fmla="*/ 0 w 8"/>
                  <a:gd name="T19" fmla="*/ 0 h 3"/>
                  <a:gd name="T20" fmla="*/ 0 w 8"/>
                  <a:gd name="T21" fmla="*/ 0 h 3"/>
                  <a:gd name="T22" fmla="*/ 0 w 8"/>
                  <a:gd name="T23" fmla="*/ 0 h 3"/>
                  <a:gd name="T24" fmla="*/ 0 w 8"/>
                  <a:gd name="T25" fmla="*/ 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3"/>
                  <a:gd name="T41" fmla="*/ 8 w 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3">
                    <a:moveTo>
                      <a:pt x="1" y="3"/>
                    </a:moveTo>
                    <a:lnTo>
                      <a:pt x="1" y="3"/>
                    </a:lnTo>
                    <a:lnTo>
                      <a:pt x="4" y="2"/>
                    </a:lnTo>
                    <a:lnTo>
                      <a:pt x="5" y="2"/>
                    </a:lnTo>
                    <a:lnTo>
                      <a:pt x="6" y="1"/>
                    </a:lnTo>
                    <a:lnTo>
                      <a:pt x="8" y="2"/>
                    </a:lnTo>
                    <a:lnTo>
                      <a:pt x="8" y="1"/>
                    </a:lnTo>
                    <a:lnTo>
                      <a:pt x="6" y="0"/>
                    </a:lnTo>
                    <a:lnTo>
                      <a:pt x="5" y="0"/>
                    </a:lnTo>
                    <a:lnTo>
                      <a:pt x="3" y="1"/>
                    </a:lnTo>
                    <a:lnTo>
                      <a:pt x="0" y="2"/>
                    </a:lnTo>
                    <a:lnTo>
                      <a:pt x="1" y="3"/>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83" name="Freeform 157"/>
              <p:cNvSpPr>
                <a:spLocks noChangeArrowheads="1"/>
              </p:cNvSpPr>
              <p:nvPr/>
            </p:nvSpPr>
            <p:spPr bwMode="auto">
              <a:xfrm>
                <a:off x="4279" y="1577"/>
                <a:ext cx="1" cy="3"/>
              </a:xfrm>
              <a:custGeom>
                <a:avLst/>
                <a:gdLst>
                  <a:gd name="T0" fmla="*/ 0 w 4"/>
                  <a:gd name="T1" fmla="*/ 0 h 8"/>
                  <a:gd name="T2" fmla="*/ 0 w 4"/>
                  <a:gd name="T3" fmla="*/ 0 h 8"/>
                  <a:gd name="T4" fmla="*/ 0 w 4"/>
                  <a:gd name="T5" fmla="*/ 0 h 8"/>
                  <a:gd name="T6" fmla="*/ 0 w 4"/>
                  <a:gd name="T7" fmla="*/ 0 h 8"/>
                  <a:gd name="T8" fmla="*/ 0 w 4"/>
                  <a:gd name="T9" fmla="*/ 0 h 8"/>
                  <a:gd name="T10" fmla="*/ 0 w 4"/>
                  <a:gd name="T11" fmla="*/ 0 h 8"/>
                  <a:gd name="T12" fmla="*/ 0 w 4"/>
                  <a:gd name="T13" fmla="*/ 0 h 8"/>
                  <a:gd name="T14" fmla="*/ 0 w 4"/>
                  <a:gd name="T15" fmla="*/ 0 h 8"/>
                  <a:gd name="T16" fmla="*/ 0 w 4"/>
                  <a:gd name="T17" fmla="*/ 0 h 8"/>
                  <a:gd name="T18" fmla="*/ 0 w 4"/>
                  <a:gd name="T19" fmla="*/ 0 h 8"/>
                  <a:gd name="T20" fmla="*/ 0 w 4"/>
                  <a:gd name="T21" fmla="*/ 0 h 8"/>
                  <a:gd name="T22" fmla="*/ 0 w 4"/>
                  <a:gd name="T23" fmla="*/ 0 h 8"/>
                  <a:gd name="T24" fmla="*/ 0 w 4"/>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8"/>
                  <a:gd name="T41" fmla="*/ 4 w 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8">
                    <a:moveTo>
                      <a:pt x="1" y="0"/>
                    </a:moveTo>
                    <a:lnTo>
                      <a:pt x="1" y="0"/>
                    </a:lnTo>
                    <a:lnTo>
                      <a:pt x="0" y="3"/>
                    </a:lnTo>
                    <a:lnTo>
                      <a:pt x="0" y="6"/>
                    </a:lnTo>
                    <a:lnTo>
                      <a:pt x="2" y="8"/>
                    </a:lnTo>
                    <a:lnTo>
                      <a:pt x="4" y="8"/>
                    </a:lnTo>
                    <a:lnTo>
                      <a:pt x="3" y="7"/>
                    </a:lnTo>
                    <a:lnTo>
                      <a:pt x="3" y="6"/>
                    </a:lnTo>
                    <a:lnTo>
                      <a:pt x="2" y="5"/>
                    </a:lnTo>
                    <a:lnTo>
                      <a:pt x="1" y="3"/>
                    </a:lnTo>
                    <a:lnTo>
                      <a:pt x="2" y="1"/>
                    </a:lnTo>
                    <a:lnTo>
                      <a:pt x="1"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84" name="Freeform 158"/>
              <p:cNvSpPr>
                <a:spLocks noChangeArrowheads="1"/>
              </p:cNvSpPr>
              <p:nvPr/>
            </p:nvSpPr>
            <p:spPr bwMode="auto">
              <a:xfrm>
                <a:off x="4279" y="1564"/>
                <a:ext cx="4" cy="13"/>
              </a:xfrm>
              <a:custGeom>
                <a:avLst/>
                <a:gdLst>
                  <a:gd name="T0" fmla="*/ 0 w 12"/>
                  <a:gd name="T1" fmla="*/ 0 h 35"/>
                  <a:gd name="T2" fmla="*/ 0 w 12"/>
                  <a:gd name="T3" fmla="*/ 0 h 35"/>
                  <a:gd name="T4" fmla="*/ 0 w 12"/>
                  <a:gd name="T5" fmla="*/ 0 h 35"/>
                  <a:gd name="T6" fmla="*/ 0 w 12"/>
                  <a:gd name="T7" fmla="*/ 0 h 35"/>
                  <a:gd name="T8" fmla="*/ 0 w 12"/>
                  <a:gd name="T9" fmla="*/ 0 h 35"/>
                  <a:gd name="T10" fmla="*/ 0 w 12"/>
                  <a:gd name="T11" fmla="*/ 0 h 35"/>
                  <a:gd name="T12" fmla="*/ 0 w 12"/>
                  <a:gd name="T13" fmla="*/ 0 h 35"/>
                  <a:gd name="T14" fmla="*/ 0 w 12"/>
                  <a:gd name="T15" fmla="*/ 0 h 35"/>
                  <a:gd name="T16" fmla="*/ 0 w 12"/>
                  <a:gd name="T17" fmla="*/ 0 h 35"/>
                  <a:gd name="T18" fmla="*/ 0 w 12"/>
                  <a:gd name="T19" fmla="*/ 0 h 35"/>
                  <a:gd name="T20" fmla="*/ 0 w 12"/>
                  <a:gd name="T21" fmla="*/ 0 h 35"/>
                  <a:gd name="T22" fmla="*/ 0 w 12"/>
                  <a:gd name="T23" fmla="*/ 0 h 35"/>
                  <a:gd name="T24" fmla="*/ 0 w 12"/>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35"/>
                  <a:gd name="T41" fmla="*/ 12 w 12"/>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35">
                    <a:moveTo>
                      <a:pt x="10" y="0"/>
                    </a:moveTo>
                    <a:lnTo>
                      <a:pt x="10" y="0"/>
                    </a:lnTo>
                    <a:lnTo>
                      <a:pt x="8" y="10"/>
                    </a:lnTo>
                    <a:lnTo>
                      <a:pt x="5" y="19"/>
                    </a:lnTo>
                    <a:lnTo>
                      <a:pt x="2" y="29"/>
                    </a:lnTo>
                    <a:lnTo>
                      <a:pt x="0" y="34"/>
                    </a:lnTo>
                    <a:lnTo>
                      <a:pt x="1" y="35"/>
                    </a:lnTo>
                    <a:lnTo>
                      <a:pt x="3" y="29"/>
                    </a:lnTo>
                    <a:lnTo>
                      <a:pt x="7" y="20"/>
                    </a:lnTo>
                    <a:lnTo>
                      <a:pt x="10" y="10"/>
                    </a:lnTo>
                    <a:lnTo>
                      <a:pt x="12" y="1"/>
                    </a:lnTo>
                    <a:lnTo>
                      <a:pt x="10"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85" name="Freeform 159"/>
              <p:cNvSpPr>
                <a:spLocks noChangeArrowheads="1"/>
              </p:cNvSpPr>
              <p:nvPr/>
            </p:nvSpPr>
            <p:spPr bwMode="auto">
              <a:xfrm>
                <a:off x="4282" y="1555"/>
                <a:ext cx="2" cy="9"/>
              </a:xfrm>
              <a:custGeom>
                <a:avLst/>
                <a:gdLst>
                  <a:gd name="T0" fmla="*/ 0 w 6"/>
                  <a:gd name="T1" fmla="*/ 0 h 26"/>
                  <a:gd name="T2" fmla="*/ 0 w 6"/>
                  <a:gd name="T3" fmla="*/ 0 h 26"/>
                  <a:gd name="T4" fmla="*/ 0 w 6"/>
                  <a:gd name="T5" fmla="*/ 0 h 26"/>
                  <a:gd name="T6" fmla="*/ 0 w 6"/>
                  <a:gd name="T7" fmla="*/ 0 h 26"/>
                  <a:gd name="T8" fmla="*/ 0 w 6"/>
                  <a:gd name="T9" fmla="*/ 0 h 26"/>
                  <a:gd name="T10" fmla="*/ 0 w 6"/>
                  <a:gd name="T11" fmla="*/ 0 h 26"/>
                  <a:gd name="T12" fmla="*/ 0 w 6"/>
                  <a:gd name="T13" fmla="*/ 0 h 26"/>
                  <a:gd name="T14" fmla="*/ 0 w 6"/>
                  <a:gd name="T15" fmla="*/ 0 h 26"/>
                  <a:gd name="T16" fmla="*/ 0 w 6"/>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6"/>
                  <a:gd name="T29" fmla="*/ 6 w 6"/>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6">
                    <a:moveTo>
                      <a:pt x="4" y="0"/>
                    </a:moveTo>
                    <a:lnTo>
                      <a:pt x="4" y="0"/>
                    </a:lnTo>
                    <a:lnTo>
                      <a:pt x="3" y="11"/>
                    </a:lnTo>
                    <a:lnTo>
                      <a:pt x="0" y="25"/>
                    </a:lnTo>
                    <a:lnTo>
                      <a:pt x="2" y="26"/>
                    </a:lnTo>
                    <a:lnTo>
                      <a:pt x="5" y="11"/>
                    </a:lnTo>
                    <a:lnTo>
                      <a:pt x="6" y="0"/>
                    </a:lnTo>
                    <a:lnTo>
                      <a:pt x="4"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86" name="Freeform 160"/>
              <p:cNvSpPr>
                <a:spLocks noChangeArrowheads="1"/>
              </p:cNvSpPr>
              <p:nvPr/>
            </p:nvSpPr>
            <p:spPr bwMode="auto">
              <a:xfrm>
                <a:off x="4283" y="1554"/>
                <a:ext cx="3" cy="2"/>
              </a:xfrm>
              <a:custGeom>
                <a:avLst/>
                <a:gdLst>
                  <a:gd name="T0" fmla="*/ 0 w 8"/>
                  <a:gd name="T1" fmla="*/ 0 h 6"/>
                  <a:gd name="T2" fmla="*/ 0 w 8"/>
                  <a:gd name="T3" fmla="*/ 0 h 6"/>
                  <a:gd name="T4" fmla="*/ 0 w 8"/>
                  <a:gd name="T5" fmla="*/ 0 h 6"/>
                  <a:gd name="T6" fmla="*/ 0 w 8"/>
                  <a:gd name="T7" fmla="*/ 0 h 6"/>
                  <a:gd name="T8" fmla="*/ 0 w 8"/>
                  <a:gd name="T9" fmla="*/ 0 h 6"/>
                  <a:gd name="T10" fmla="*/ 0 w 8"/>
                  <a:gd name="T11" fmla="*/ 0 h 6"/>
                  <a:gd name="T12" fmla="*/ 0 w 8"/>
                  <a:gd name="T13" fmla="*/ 0 h 6"/>
                  <a:gd name="T14" fmla="*/ 0 w 8"/>
                  <a:gd name="T15" fmla="*/ 0 h 6"/>
                  <a:gd name="T16" fmla="*/ 0 w 8"/>
                  <a:gd name="T17" fmla="*/ 0 h 6"/>
                  <a:gd name="T18" fmla="*/ 0 w 8"/>
                  <a:gd name="T19" fmla="*/ 0 h 6"/>
                  <a:gd name="T20" fmla="*/ 0 w 8"/>
                  <a:gd name="T21" fmla="*/ 0 h 6"/>
                  <a:gd name="T22" fmla="*/ 0 w 8"/>
                  <a:gd name="T23" fmla="*/ 0 h 6"/>
                  <a:gd name="T24" fmla="*/ 0 w 8"/>
                  <a:gd name="T25" fmla="*/ 0 h 6"/>
                  <a:gd name="T26" fmla="*/ 0 w 8"/>
                  <a:gd name="T27" fmla="*/ 0 h 6"/>
                  <a:gd name="T28" fmla="*/ 0 w 8"/>
                  <a:gd name="T29" fmla="*/ 0 h 6"/>
                  <a:gd name="T30" fmla="*/ 0 w 8"/>
                  <a:gd name="T31" fmla="*/ 0 h 6"/>
                  <a:gd name="T32" fmla="*/ 0 w 8"/>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6"/>
                  <a:gd name="T53" fmla="*/ 8 w 8"/>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6">
                    <a:moveTo>
                      <a:pt x="8" y="5"/>
                    </a:moveTo>
                    <a:lnTo>
                      <a:pt x="8" y="5"/>
                    </a:lnTo>
                    <a:lnTo>
                      <a:pt x="8" y="2"/>
                    </a:lnTo>
                    <a:lnTo>
                      <a:pt x="7" y="1"/>
                    </a:lnTo>
                    <a:lnTo>
                      <a:pt x="4" y="0"/>
                    </a:lnTo>
                    <a:lnTo>
                      <a:pt x="3" y="0"/>
                    </a:lnTo>
                    <a:lnTo>
                      <a:pt x="1" y="2"/>
                    </a:lnTo>
                    <a:lnTo>
                      <a:pt x="0" y="6"/>
                    </a:lnTo>
                    <a:lnTo>
                      <a:pt x="2" y="6"/>
                    </a:lnTo>
                    <a:lnTo>
                      <a:pt x="2" y="3"/>
                    </a:lnTo>
                    <a:lnTo>
                      <a:pt x="4" y="1"/>
                    </a:lnTo>
                    <a:lnTo>
                      <a:pt x="6" y="2"/>
                    </a:lnTo>
                    <a:lnTo>
                      <a:pt x="6" y="3"/>
                    </a:lnTo>
                    <a:lnTo>
                      <a:pt x="7" y="5"/>
                    </a:lnTo>
                    <a:lnTo>
                      <a:pt x="8" y="5"/>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87" name="Freeform 161"/>
              <p:cNvSpPr>
                <a:spLocks noChangeArrowheads="1"/>
              </p:cNvSpPr>
              <p:nvPr/>
            </p:nvSpPr>
            <p:spPr bwMode="auto">
              <a:xfrm>
                <a:off x="4284" y="1555"/>
                <a:ext cx="2" cy="1"/>
              </a:xfrm>
              <a:custGeom>
                <a:avLst/>
                <a:gdLst>
                  <a:gd name="T0" fmla="*/ 0 w 6"/>
                  <a:gd name="T1" fmla="*/ 1 h 2"/>
                  <a:gd name="T2" fmla="*/ 0 w 6"/>
                  <a:gd name="T3" fmla="*/ 0 h 2"/>
                  <a:gd name="T4" fmla="*/ 0 w 6"/>
                  <a:gd name="T5" fmla="*/ 0 h 2"/>
                  <a:gd name="T6" fmla="*/ 0 w 6"/>
                  <a:gd name="T7" fmla="*/ 0 h 2"/>
                  <a:gd name="T8" fmla="*/ 0 w 6"/>
                  <a:gd name="T9" fmla="*/ 1 h 2"/>
                  <a:gd name="T10" fmla="*/ 0 w 6"/>
                  <a:gd name="T11" fmla="*/ 1 h 2"/>
                  <a:gd name="T12" fmla="*/ 0 60000 65536"/>
                  <a:gd name="T13" fmla="*/ 0 60000 65536"/>
                  <a:gd name="T14" fmla="*/ 0 60000 65536"/>
                  <a:gd name="T15" fmla="*/ 0 60000 65536"/>
                  <a:gd name="T16" fmla="*/ 0 60000 65536"/>
                  <a:gd name="T17" fmla="*/ 0 60000 65536"/>
                  <a:gd name="T18" fmla="*/ 0 w 6"/>
                  <a:gd name="T19" fmla="*/ 0 h 2"/>
                  <a:gd name="T20" fmla="*/ 6 w 6"/>
                  <a:gd name="T21" fmla="*/ 2 h 2"/>
                </a:gdLst>
                <a:ahLst/>
                <a:cxnLst>
                  <a:cxn ang="T12">
                    <a:pos x="T0" y="T1"/>
                  </a:cxn>
                  <a:cxn ang="T13">
                    <a:pos x="T2" y="T3"/>
                  </a:cxn>
                  <a:cxn ang="T14">
                    <a:pos x="T4" y="T5"/>
                  </a:cxn>
                  <a:cxn ang="T15">
                    <a:pos x="T6" y="T7"/>
                  </a:cxn>
                  <a:cxn ang="T16">
                    <a:pos x="T8" y="T9"/>
                  </a:cxn>
                  <a:cxn ang="T17">
                    <a:pos x="T10" y="T11"/>
                  </a:cxn>
                </a:cxnLst>
                <a:rect l="T18" t="T19" r="T20" b="T21"/>
                <a:pathLst>
                  <a:path w="6" h="2">
                    <a:moveTo>
                      <a:pt x="6" y="2"/>
                    </a:moveTo>
                    <a:lnTo>
                      <a:pt x="5" y="0"/>
                    </a:lnTo>
                    <a:lnTo>
                      <a:pt x="2" y="0"/>
                    </a:lnTo>
                    <a:lnTo>
                      <a:pt x="1" y="0"/>
                    </a:lnTo>
                    <a:lnTo>
                      <a:pt x="0" y="2"/>
                    </a:lnTo>
                    <a:lnTo>
                      <a:pt x="6" y="2"/>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88" name="Freeform 162"/>
              <p:cNvSpPr>
                <a:spLocks noChangeArrowheads="1"/>
              </p:cNvSpPr>
              <p:nvPr/>
            </p:nvSpPr>
            <p:spPr bwMode="auto">
              <a:xfrm>
                <a:off x="4281" y="1555"/>
                <a:ext cx="5" cy="20"/>
              </a:xfrm>
              <a:custGeom>
                <a:avLst/>
                <a:gdLst>
                  <a:gd name="T0" fmla="*/ 0 w 15"/>
                  <a:gd name="T1" fmla="*/ 0 h 53"/>
                  <a:gd name="T2" fmla="*/ 0 w 15"/>
                  <a:gd name="T3" fmla="*/ 0 h 53"/>
                  <a:gd name="T4" fmla="*/ 0 w 15"/>
                  <a:gd name="T5" fmla="*/ 0 h 53"/>
                  <a:gd name="T6" fmla="*/ 0 w 15"/>
                  <a:gd name="T7" fmla="*/ 0 h 53"/>
                  <a:gd name="T8" fmla="*/ 0 w 15"/>
                  <a:gd name="T9" fmla="*/ 0 h 53"/>
                  <a:gd name="T10" fmla="*/ 0 w 15"/>
                  <a:gd name="T11" fmla="*/ 0 h 53"/>
                  <a:gd name="T12" fmla="*/ 0 w 15"/>
                  <a:gd name="T13" fmla="*/ 0 h 53"/>
                  <a:gd name="T14" fmla="*/ 0 w 15"/>
                  <a:gd name="T15" fmla="*/ 0 h 53"/>
                  <a:gd name="T16" fmla="*/ 0 w 15"/>
                  <a:gd name="T17" fmla="*/ 0 h 53"/>
                  <a:gd name="T18" fmla="*/ 0 w 15"/>
                  <a:gd name="T19" fmla="*/ 0 h 53"/>
                  <a:gd name="T20" fmla="*/ 0 w 15"/>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53"/>
                  <a:gd name="T35" fmla="*/ 15 w 15"/>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53">
                    <a:moveTo>
                      <a:pt x="6" y="53"/>
                    </a:moveTo>
                    <a:lnTo>
                      <a:pt x="9" y="42"/>
                    </a:lnTo>
                    <a:lnTo>
                      <a:pt x="11" y="27"/>
                    </a:lnTo>
                    <a:lnTo>
                      <a:pt x="14" y="12"/>
                    </a:lnTo>
                    <a:lnTo>
                      <a:pt x="15" y="0"/>
                    </a:lnTo>
                    <a:lnTo>
                      <a:pt x="9" y="0"/>
                    </a:lnTo>
                    <a:lnTo>
                      <a:pt x="8" y="12"/>
                    </a:lnTo>
                    <a:lnTo>
                      <a:pt x="7" y="27"/>
                    </a:lnTo>
                    <a:lnTo>
                      <a:pt x="3" y="41"/>
                    </a:lnTo>
                    <a:lnTo>
                      <a:pt x="0" y="52"/>
                    </a:lnTo>
                    <a:lnTo>
                      <a:pt x="6" y="53"/>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grpSp>
            <p:nvGrpSpPr>
              <p:cNvPr id="4" name="Group 163"/>
              <p:cNvGrpSpPr>
                <a:grpSpLocks/>
              </p:cNvGrpSpPr>
              <p:nvPr/>
            </p:nvGrpSpPr>
            <p:grpSpPr bwMode="auto">
              <a:xfrm>
                <a:off x="4217" y="1490"/>
                <a:ext cx="274" cy="197"/>
                <a:chOff x="4217" y="1490"/>
                <a:chExt cx="274" cy="197"/>
              </a:xfrm>
            </p:grpSpPr>
            <p:sp>
              <p:nvSpPr>
                <p:cNvPr id="59791" name="Freeform 164"/>
                <p:cNvSpPr>
                  <a:spLocks noChangeArrowheads="1"/>
                </p:cNvSpPr>
                <p:nvPr/>
              </p:nvSpPr>
              <p:spPr bwMode="auto">
                <a:xfrm>
                  <a:off x="4281" y="1575"/>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0" y="0"/>
                      </a:moveTo>
                      <a:lnTo>
                        <a:pt x="0" y="2"/>
                      </a:lnTo>
                      <a:lnTo>
                        <a:pt x="2" y="3"/>
                      </a:lnTo>
                      <a:lnTo>
                        <a:pt x="5" y="3"/>
                      </a:lnTo>
                      <a:lnTo>
                        <a:pt x="6" y="1"/>
                      </a:lnTo>
                      <a:lnTo>
                        <a:pt x="0" y="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92" name="Freeform 165"/>
                <p:cNvSpPr>
                  <a:spLocks noChangeArrowheads="1"/>
                </p:cNvSpPr>
                <p:nvPr/>
              </p:nvSpPr>
              <p:spPr bwMode="auto">
                <a:xfrm>
                  <a:off x="4279" y="1506"/>
                  <a:ext cx="8" cy="51"/>
                </a:xfrm>
                <a:custGeom>
                  <a:avLst/>
                  <a:gdLst>
                    <a:gd name="T0" fmla="*/ 0 w 27"/>
                    <a:gd name="T1" fmla="*/ 0 h 141"/>
                    <a:gd name="T2" fmla="*/ 0 w 27"/>
                    <a:gd name="T3" fmla="*/ 0 h 141"/>
                    <a:gd name="T4" fmla="*/ 0 w 27"/>
                    <a:gd name="T5" fmla="*/ 0 h 141"/>
                    <a:gd name="T6" fmla="*/ 0 w 27"/>
                    <a:gd name="T7" fmla="*/ 0 h 141"/>
                    <a:gd name="T8" fmla="*/ 0 w 27"/>
                    <a:gd name="T9" fmla="*/ 0 h 141"/>
                    <a:gd name="T10" fmla="*/ 0 w 27"/>
                    <a:gd name="T11" fmla="*/ 0 h 141"/>
                    <a:gd name="T12" fmla="*/ 0 w 27"/>
                    <a:gd name="T13" fmla="*/ 0 h 141"/>
                    <a:gd name="T14" fmla="*/ 0 w 27"/>
                    <a:gd name="T15" fmla="*/ 0 h 141"/>
                    <a:gd name="T16" fmla="*/ 0 w 27"/>
                    <a:gd name="T17" fmla="*/ 0 h 141"/>
                    <a:gd name="T18" fmla="*/ 0 w 27"/>
                    <a:gd name="T19" fmla="*/ 0 h 141"/>
                    <a:gd name="T20" fmla="*/ 0 w 27"/>
                    <a:gd name="T21" fmla="*/ 0 h 141"/>
                    <a:gd name="T22" fmla="*/ 0 w 27"/>
                    <a:gd name="T23" fmla="*/ 0 h 141"/>
                    <a:gd name="T24" fmla="*/ 0 w 27"/>
                    <a:gd name="T25" fmla="*/ 0 h 141"/>
                    <a:gd name="T26" fmla="*/ 0 w 27"/>
                    <a:gd name="T27" fmla="*/ 0 h 141"/>
                    <a:gd name="T28" fmla="*/ 0 w 27"/>
                    <a:gd name="T29" fmla="*/ 0 h 141"/>
                    <a:gd name="T30" fmla="*/ 0 w 27"/>
                    <a:gd name="T31" fmla="*/ 0 h 141"/>
                    <a:gd name="T32" fmla="*/ 0 w 27"/>
                    <a:gd name="T33" fmla="*/ 0 h 141"/>
                    <a:gd name="T34" fmla="*/ 0 w 27"/>
                    <a:gd name="T35" fmla="*/ 0 h 141"/>
                    <a:gd name="T36" fmla="*/ 0 w 27"/>
                    <a:gd name="T37" fmla="*/ 0 h 141"/>
                    <a:gd name="T38" fmla="*/ 0 w 27"/>
                    <a:gd name="T39" fmla="*/ 0 h 141"/>
                    <a:gd name="T40" fmla="*/ 0 w 27"/>
                    <a:gd name="T41" fmla="*/ 0 h 141"/>
                    <a:gd name="T42" fmla="*/ 0 w 27"/>
                    <a:gd name="T43" fmla="*/ 0 h 141"/>
                    <a:gd name="T44" fmla="*/ 0 w 27"/>
                    <a:gd name="T45" fmla="*/ 0 h 141"/>
                    <a:gd name="T46" fmla="*/ 0 w 27"/>
                    <a:gd name="T47" fmla="*/ 0 h 141"/>
                    <a:gd name="T48" fmla="*/ 0 w 27"/>
                    <a:gd name="T49" fmla="*/ 0 h 141"/>
                    <a:gd name="T50" fmla="*/ 0 w 27"/>
                    <a:gd name="T51" fmla="*/ 0 h 141"/>
                    <a:gd name="T52" fmla="*/ 0 w 27"/>
                    <a:gd name="T53" fmla="*/ 0 h 141"/>
                    <a:gd name="T54" fmla="*/ 0 w 27"/>
                    <a:gd name="T55" fmla="*/ 0 h 141"/>
                    <a:gd name="T56" fmla="*/ 0 w 27"/>
                    <a:gd name="T57" fmla="*/ 0 h 1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
                    <a:gd name="T88" fmla="*/ 0 h 141"/>
                    <a:gd name="T89" fmla="*/ 27 w 27"/>
                    <a:gd name="T90" fmla="*/ 141 h 1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 h="141">
                      <a:moveTo>
                        <a:pt x="11" y="6"/>
                      </a:moveTo>
                      <a:lnTo>
                        <a:pt x="13" y="15"/>
                      </a:lnTo>
                      <a:lnTo>
                        <a:pt x="15" y="31"/>
                      </a:lnTo>
                      <a:lnTo>
                        <a:pt x="17" y="48"/>
                      </a:lnTo>
                      <a:lnTo>
                        <a:pt x="21" y="59"/>
                      </a:lnTo>
                      <a:lnTo>
                        <a:pt x="23" y="75"/>
                      </a:lnTo>
                      <a:lnTo>
                        <a:pt x="26" y="99"/>
                      </a:lnTo>
                      <a:lnTo>
                        <a:pt x="27" y="111"/>
                      </a:lnTo>
                      <a:lnTo>
                        <a:pt x="27" y="123"/>
                      </a:lnTo>
                      <a:lnTo>
                        <a:pt x="26" y="131"/>
                      </a:lnTo>
                      <a:lnTo>
                        <a:pt x="24" y="136"/>
                      </a:lnTo>
                      <a:lnTo>
                        <a:pt x="21" y="140"/>
                      </a:lnTo>
                      <a:lnTo>
                        <a:pt x="19" y="141"/>
                      </a:lnTo>
                      <a:lnTo>
                        <a:pt x="15" y="138"/>
                      </a:lnTo>
                      <a:lnTo>
                        <a:pt x="13" y="136"/>
                      </a:lnTo>
                      <a:lnTo>
                        <a:pt x="9" y="129"/>
                      </a:lnTo>
                      <a:lnTo>
                        <a:pt x="8" y="123"/>
                      </a:lnTo>
                      <a:lnTo>
                        <a:pt x="8" y="108"/>
                      </a:lnTo>
                      <a:lnTo>
                        <a:pt x="6" y="82"/>
                      </a:lnTo>
                      <a:lnTo>
                        <a:pt x="5" y="54"/>
                      </a:lnTo>
                      <a:lnTo>
                        <a:pt x="4" y="34"/>
                      </a:lnTo>
                      <a:lnTo>
                        <a:pt x="1" y="21"/>
                      </a:lnTo>
                      <a:lnTo>
                        <a:pt x="0" y="12"/>
                      </a:lnTo>
                      <a:lnTo>
                        <a:pt x="0" y="5"/>
                      </a:lnTo>
                      <a:lnTo>
                        <a:pt x="1" y="2"/>
                      </a:lnTo>
                      <a:lnTo>
                        <a:pt x="5" y="0"/>
                      </a:lnTo>
                      <a:lnTo>
                        <a:pt x="7" y="0"/>
                      </a:lnTo>
                      <a:lnTo>
                        <a:pt x="9" y="2"/>
                      </a:lnTo>
                      <a:lnTo>
                        <a:pt x="11" y="6"/>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93" name="Freeform 166"/>
                <p:cNvSpPr>
                  <a:spLocks noChangeArrowheads="1"/>
                </p:cNvSpPr>
                <p:nvPr/>
              </p:nvSpPr>
              <p:spPr bwMode="auto">
                <a:xfrm>
                  <a:off x="4282" y="1508"/>
                  <a:ext cx="4" cy="20"/>
                </a:xfrm>
                <a:custGeom>
                  <a:avLst/>
                  <a:gdLst>
                    <a:gd name="T0" fmla="*/ 0 w 12"/>
                    <a:gd name="T1" fmla="*/ 0 h 53"/>
                    <a:gd name="T2" fmla="*/ 0 w 12"/>
                    <a:gd name="T3" fmla="*/ 0 h 53"/>
                    <a:gd name="T4" fmla="*/ 0 w 12"/>
                    <a:gd name="T5" fmla="*/ 0 h 53"/>
                    <a:gd name="T6" fmla="*/ 0 w 12"/>
                    <a:gd name="T7" fmla="*/ 0 h 53"/>
                    <a:gd name="T8" fmla="*/ 0 w 12"/>
                    <a:gd name="T9" fmla="*/ 0 h 53"/>
                    <a:gd name="T10" fmla="*/ 0 w 12"/>
                    <a:gd name="T11" fmla="*/ 0 h 53"/>
                    <a:gd name="T12" fmla="*/ 0 w 12"/>
                    <a:gd name="T13" fmla="*/ 0 h 53"/>
                    <a:gd name="T14" fmla="*/ 0 w 12"/>
                    <a:gd name="T15" fmla="*/ 0 h 53"/>
                    <a:gd name="T16" fmla="*/ 0 w 12"/>
                    <a:gd name="T17" fmla="*/ 0 h 53"/>
                    <a:gd name="T18" fmla="*/ 0 w 12"/>
                    <a:gd name="T19" fmla="*/ 0 h 53"/>
                    <a:gd name="T20" fmla="*/ 0 w 12"/>
                    <a:gd name="T21" fmla="*/ 0 h 53"/>
                    <a:gd name="T22" fmla="*/ 0 w 12"/>
                    <a:gd name="T23" fmla="*/ 0 h 53"/>
                    <a:gd name="T24" fmla="*/ 0 w 12"/>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53"/>
                    <a:gd name="T41" fmla="*/ 12 w 12"/>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53">
                      <a:moveTo>
                        <a:pt x="12" y="53"/>
                      </a:moveTo>
                      <a:lnTo>
                        <a:pt x="12" y="53"/>
                      </a:lnTo>
                      <a:lnTo>
                        <a:pt x="10" y="40"/>
                      </a:lnTo>
                      <a:lnTo>
                        <a:pt x="7" y="25"/>
                      </a:lnTo>
                      <a:lnTo>
                        <a:pt x="4" y="9"/>
                      </a:lnTo>
                      <a:lnTo>
                        <a:pt x="3" y="0"/>
                      </a:lnTo>
                      <a:lnTo>
                        <a:pt x="0" y="0"/>
                      </a:lnTo>
                      <a:lnTo>
                        <a:pt x="3" y="10"/>
                      </a:lnTo>
                      <a:lnTo>
                        <a:pt x="5" y="25"/>
                      </a:lnTo>
                      <a:lnTo>
                        <a:pt x="8" y="42"/>
                      </a:lnTo>
                      <a:lnTo>
                        <a:pt x="11" y="53"/>
                      </a:lnTo>
                      <a:lnTo>
                        <a:pt x="12" y="53"/>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94" name="Freeform 167"/>
                <p:cNvSpPr>
                  <a:spLocks noChangeArrowheads="1"/>
                </p:cNvSpPr>
                <p:nvPr/>
              </p:nvSpPr>
              <p:spPr bwMode="auto">
                <a:xfrm>
                  <a:off x="4285" y="1528"/>
                  <a:ext cx="3" cy="27"/>
                </a:xfrm>
                <a:custGeom>
                  <a:avLst/>
                  <a:gdLst>
                    <a:gd name="T0" fmla="*/ 0 w 7"/>
                    <a:gd name="T1" fmla="*/ 0 h 77"/>
                    <a:gd name="T2" fmla="*/ 0 w 7"/>
                    <a:gd name="T3" fmla="*/ 0 h 77"/>
                    <a:gd name="T4" fmla="*/ 0 w 7"/>
                    <a:gd name="T5" fmla="*/ 0 h 77"/>
                    <a:gd name="T6" fmla="*/ 0 w 7"/>
                    <a:gd name="T7" fmla="*/ 0 h 77"/>
                    <a:gd name="T8" fmla="*/ 0 w 7"/>
                    <a:gd name="T9" fmla="*/ 0 h 77"/>
                    <a:gd name="T10" fmla="*/ 0 w 7"/>
                    <a:gd name="T11" fmla="*/ 0 h 77"/>
                    <a:gd name="T12" fmla="*/ 0 w 7"/>
                    <a:gd name="T13" fmla="*/ 0 h 77"/>
                    <a:gd name="T14" fmla="*/ 0 w 7"/>
                    <a:gd name="T15" fmla="*/ 0 h 77"/>
                    <a:gd name="T16" fmla="*/ 0 w 7"/>
                    <a:gd name="T17" fmla="*/ 0 h 77"/>
                    <a:gd name="T18" fmla="*/ 0 w 7"/>
                    <a:gd name="T19" fmla="*/ 0 h 77"/>
                    <a:gd name="T20" fmla="*/ 0 w 7"/>
                    <a:gd name="T21" fmla="*/ 0 h 77"/>
                    <a:gd name="T22" fmla="*/ 0 w 7"/>
                    <a:gd name="T23" fmla="*/ 0 h 77"/>
                    <a:gd name="T24" fmla="*/ 0 w 7"/>
                    <a:gd name="T25" fmla="*/ 0 h 77"/>
                    <a:gd name="T26" fmla="*/ 0 w 7"/>
                    <a:gd name="T27" fmla="*/ 0 h 77"/>
                    <a:gd name="T28" fmla="*/ 0 w 7"/>
                    <a:gd name="T29" fmla="*/ 0 h 77"/>
                    <a:gd name="T30" fmla="*/ 0 w 7"/>
                    <a:gd name="T31" fmla="*/ 0 h 77"/>
                    <a:gd name="T32" fmla="*/ 0 w 7"/>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77"/>
                    <a:gd name="T53" fmla="*/ 7 w 7"/>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77">
                      <a:moveTo>
                        <a:pt x="6" y="77"/>
                      </a:moveTo>
                      <a:lnTo>
                        <a:pt x="6" y="77"/>
                      </a:lnTo>
                      <a:lnTo>
                        <a:pt x="7" y="72"/>
                      </a:lnTo>
                      <a:lnTo>
                        <a:pt x="7" y="64"/>
                      </a:lnTo>
                      <a:lnTo>
                        <a:pt x="7" y="52"/>
                      </a:lnTo>
                      <a:lnTo>
                        <a:pt x="7" y="40"/>
                      </a:lnTo>
                      <a:lnTo>
                        <a:pt x="4" y="16"/>
                      </a:lnTo>
                      <a:lnTo>
                        <a:pt x="1" y="0"/>
                      </a:lnTo>
                      <a:lnTo>
                        <a:pt x="0" y="0"/>
                      </a:lnTo>
                      <a:lnTo>
                        <a:pt x="2" y="16"/>
                      </a:lnTo>
                      <a:lnTo>
                        <a:pt x="4" y="40"/>
                      </a:lnTo>
                      <a:lnTo>
                        <a:pt x="6" y="52"/>
                      </a:lnTo>
                      <a:lnTo>
                        <a:pt x="6" y="64"/>
                      </a:lnTo>
                      <a:lnTo>
                        <a:pt x="4" y="72"/>
                      </a:lnTo>
                      <a:lnTo>
                        <a:pt x="3" y="76"/>
                      </a:lnTo>
                      <a:lnTo>
                        <a:pt x="6" y="77"/>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95" name="Freeform 168"/>
                <p:cNvSpPr>
                  <a:spLocks noChangeArrowheads="1"/>
                </p:cNvSpPr>
                <p:nvPr/>
              </p:nvSpPr>
              <p:spPr bwMode="auto">
                <a:xfrm>
                  <a:off x="4281" y="1551"/>
                  <a:ext cx="5" cy="6"/>
                </a:xfrm>
                <a:custGeom>
                  <a:avLst/>
                  <a:gdLst>
                    <a:gd name="T0" fmla="*/ 0 w 19"/>
                    <a:gd name="T1" fmla="*/ 0 h 18"/>
                    <a:gd name="T2" fmla="*/ 0 w 19"/>
                    <a:gd name="T3" fmla="*/ 0 h 18"/>
                    <a:gd name="T4" fmla="*/ 0 w 19"/>
                    <a:gd name="T5" fmla="*/ 0 h 18"/>
                    <a:gd name="T6" fmla="*/ 0 w 19"/>
                    <a:gd name="T7" fmla="*/ 0 h 18"/>
                    <a:gd name="T8" fmla="*/ 0 w 19"/>
                    <a:gd name="T9" fmla="*/ 0 h 18"/>
                    <a:gd name="T10" fmla="*/ 0 w 19"/>
                    <a:gd name="T11" fmla="*/ 0 h 18"/>
                    <a:gd name="T12" fmla="*/ 0 w 19"/>
                    <a:gd name="T13" fmla="*/ 0 h 18"/>
                    <a:gd name="T14" fmla="*/ 0 w 19"/>
                    <a:gd name="T15" fmla="*/ 0 h 18"/>
                    <a:gd name="T16" fmla="*/ 0 w 19"/>
                    <a:gd name="T17" fmla="*/ 0 h 18"/>
                    <a:gd name="T18" fmla="*/ 0 w 19"/>
                    <a:gd name="T19" fmla="*/ 0 h 18"/>
                    <a:gd name="T20" fmla="*/ 0 w 19"/>
                    <a:gd name="T21" fmla="*/ 0 h 18"/>
                    <a:gd name="T22" fmla="*/ 0 w 19"/>
                    <a:gd name="T23" fmla="*/ 0 h 18"/>
                    <a:gd name="T24" fmla="*/ 0 w 19"/>
                    <a:gd name="T25" fmla="*/ 0 h 18"/>
                    <a:gd name="T26" fmla="*/ 0 w 19"/>
                    <a:gd name="T27" fmla="*/ 0 h 18"/>
                    <a:gd name="T28" fmla="*/ 0 w 19"/>
                    <a:gd name="T29" fmla="*/ 0 h 18"/>
                    <a:gd name="T30" fmla="*/ 0 w 19"/>
                    <a:gd name="T31" fmla="*/ 0 h 18"/>
                    <a:gd name="T32" fmla="*/ 0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0" y="0"/>
                      </a:moveTo>
                      <a:lnTo>
                        <a:pt x="0" y="0"/>
                      </a:lnTo>
                      <a:lnTo>
                        <a:pt x="2" y="6"/>
                      </a:lnTo>
                      <a:lnTo>
                        <a:pt x="6" y="13"/>
                      </a:lnTo>
                      <a:lnTo>
                        <a:pt x="8" y="17"/>
                      </a:lnTo>
                      <a:lnTo>
                        <a:pt x="12" y="18"/>
                      </a:lnTo>
                      <a:lnTo>
                        <a:pt x="15" y="17"/>
                      </a:lnTo>
                      <a:lnTo>
                        <a:pt x="19" y="13"/>
                      </a:lnTo>
                      <a:lnTo>
                        <a:pt x="16" y="12"/>
                      </a:lnTo>
                      <a:lnTo>
                        <a:pt x="14" y="15"/>
                      </a:lnTo>
                      <a:lnTo>
                        <a:pt x="12" y="17"/>
                      </a:lnTo>
                      <a:lnTo>
                        <a:pt x="9" y="15"/>
                      </a:lnTo>
                      <a:lnTo>
                        <a:pt x="7" y="13"/>
                      </a:lnTo>
                      <a:lnTo>
                        <a:pt x="4" y="6"/>
                      </a:lnTo>
                      <a:lnTo>
                        <a:pt x="2" y="0"/>
                      </a:lnTo>
                      <a:lnTo>
                        <a:pt x="0"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96" name="Freeform 169"/>
                <p:cNvSpPr>
                  <a:spLocks noChangeArrowheads="1"/>
                </p:cNvSpPr>
                <p:nvPr/>
              </p:nvSpPr>
              <p:spPr bwMode="auto">
                <a:xfrm>
                  <a:off x="4279" y="1518"/>
                  <a:ext cx="3" cy="33"/>
                </a:xfrm>
                <a:custGeom>
                  <a:avLst/>
                  <a:gdLst>
                    <a:gd name="T0" fmla="*/ 0 w 7"/>
                    <a:gd name="T1" fmla="*/ 0 h 89"/>
                    <a:gd name="T2" fmla="*/ 0 w 7"/>
                    <a:gd name="T3" fmla="*/ 0 h 89"/>
                    <a:gd name="T4" fmla="*/ 0 w 7"/>
                    <a:gd name="T5" fmla="*/ 0 h 89"/>
                    <a:gd name="T6" fmla="*/ 0 w 7"/>
                    <a:gd name="T7" fmla="*/ 0 h 89"/>
                    <a:gd name="T8" fmla="*/ 0 w 7"/>
                    <a:gd name="T9" fmla="*/ 0 h 89"/>
                    <a:gd name="T10" fmla="*/ 0 w 7"/>
                    <a:gd name="T11" fmla="*/ 0 h 89"/>
                    <a:gd name="T12" fmla="*/ 0 w 7"/>
                    <a:gd name="T13" fmla="*/ 0 h 89"/>
                    <a:gd name="T14" fmla="*/ 0 w 7"/>
                    <a:gd name="T15" fmla="*/ 0 h 89"/>
                    <a:gd name="T16" fmla="*/ 0 w 7"/>
                    <a:gd name="T17" fmla="*/ 0 h 89"/>
                    <a:gd name="T18" fmla="*/ 0 w 7"/>
                    <a:gd name="T19" fmla="*/ 0 h 89"/>
                    <a:gd name="T20" fmla="*/ 0 w 7"/>
                    <a:gd name="T21" fmla="*/ 0 h 89"/>
                    <a:gd name="T22" fmla="*/ 0 w 7"/>
                    <a:gd name="T23" fmla="*/ 0 h 89"/>
                    <a:gd name="T24" fmla="*/ 0 w 7"/>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89"/>
                    <a:gd name="T41" fmla="*/ 7 w 7"/>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89">
                      <a:moveTo>
                        <a:pt x="0" y="0"/>
                      </a:moveTo>
                      <a:lnTo>
                        <a:pt x="0" y="0"/>
                      </a:lnTo>
                      <a:lnTo>
                        <a:pt x="2" y="20"/>
                      </a:lnTo>
                      <a:lnTo>
                        <a:pt x="4" y="48"/>
                      </a:lnTo>
                      <a:lnTo>
                        <a:pt x="5" y="74"/>
                      </a:lnTo>
                      <a:lnTo>
                        <a:pt x="5" y="89"/>
                      </a:lnTo>
                      <a:lnTo>
                        <a:pt x="7" y="89"/>
                      </a:lnTo>
                      <a:lnTo>
                        <a:pt x="6" y="74"/>
                      </a:lnTo>
                      <a:lnTo>
                        <a:pt x="5" y="48"/>
                      </a:lnTo>
                      <a:lnTo>
                        <a:pt x="4" y="20"/>
                      </a:lnTo>
                      <a:lnTo>
                        <a:pt x="2" y="0"/>
                      </a:lnTo>
                      <a:lnTo>
                        <a:pt x="0"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97" name="Freeform 170"/>
                <p:cNvSpPr>
                  <a:spLocks noChangeArrowheads="1"/>
                </p:cNvSpPr>
                <p:nvPr/>
              </p:nvSpPr>
              <p:spPr bwMode="auto">
                <a:xfrm>
                  <a:off x="4279" y="1506"/>
                  <a:ext cx="1" cy="12"/>
                </a:xfrm>
                <a:custGeom>
                  <a:avLst/>
                  <a:gdLst>
                    <a:gd name="T0" fmla="*/ 0 w 4"/>
                    <a:gd name="T1" fmla="*/ 0 h 34"/>
                    <a:gd name="T2" fmla="*/ 0 w 4"/>
                    <a:gd name="T3" fmla="*/ 0 h 34"/>
                    <a:gd name="T4" fmla="*/ 0 w 4"/>
                    <a:gd name="T5" fmla="*/ 0 h 34"/>
                    <a:gd name="T6" fmla="*/ 0 w 4"/>
                    <a:gd name="T7" fmla="*/ 0 h 34"/>
                    <a:gd name="T8" fmla="*/ 0 w 4"/>
                    <a:gd name="T9" fmla="*/ 0 h 34"/>
                    <a:gd name="T10" fmla="*/ 0 w 4"/>
                    <a:gd name="T11" fmla="*/ 0 h 34"/>
                    <a:gd name="T12" fmla="*/ 0 w 4"/>
                    <a:gd name="T13" fmla="*/ 0 h 34"/>
                    <a:gd name="T14" fmla="*/ 0 w 4"/>
                    <a:gd name="T15" fmla="*/ 0 h 34"/>
                    <a:gd name="T16" fmla="*/ 0 w 4"/>
                    <a:gd name="T17" fmla="*/ 0 h 34"/>
                    <a:gd name="T18" fmla="*/ 0 w 4"/>
                    <a:gd name="T19" fmla="*/ 0 h 34"/>
                    <a:gd name="T20" fmla="*/ 0 w 4"/>
                    <a:gd name="T21" fmla="*/ 0 h 34"/>
                    <a:gd name="T22" fmla="*/ 0 w 4"/>
                    <a:gd name="T23" fmla="*/ 0 h 34"/>
                    <a:gd name="T24" fmla="*/ 0 w 4"/>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34"/>
                    <a:gd name="T41" fmla="*/ 4 w 4"/>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34">
                      <a:moveTo>
                        <a:pt x="1" y="0"/>
                      </a:moveTo>
                      <a:lnTo>
                        <a:pt x="1" y="0"/>
                      </a:lnTo>
                      <a:lnTo>
                        <a:pt x="0" y="5"/>
                      </a:lnTo>
                      <a:lnTo>
                        <a:pt x="0" y="12"/>
                      </a:lnTo>
                      <a:lnTo>
                        <a:pt x="1" y="21"/>
                      </a:lnTo>
                      <a:lnTo>
                        <a:pt x="2" y="34"/>
                      </a:lnTo>
                      <a:lnTo>
                        <a:pt x="4" y="34"/>
                      </a:lnTo>
                      <a:lnTo>
                        <a:pt x="2" y="21"/>
                      </a:lnTo>
                      <a:lnTo>
                        <a:pt x="1" y="12"/>
                      </a:lnTo>
                      <a:lnTo>
                        <a:pt x="1" y="5"/>
                      </a:lnTo>
                      <a:lnTo>
                        <a:pt x="2" y="3"/>
                      </a:lnTo>
                      <a:lnTo>
                        <a:pt x="1"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98" name="Freeform 171"/>
                <p:cNvSpPr>
                  <a:spLocks noChangeArrowheads="1"/>
                </p:cNvSpPr>
                <p:nvPr/>
              </p:nvSpPr>
              <p:spPr bwMode="auto">
                <a:xfrm>
                  <a:off x="4279" y="1506"/>
                  <a:ext cx="4" cy="2"/>
                </a:xfrm>
                <a:custGeom>
                  <a:avLst/>
                  <a:gdLst>
                    <a:gd name="T0" fmla="*/ 0 w 11"/>
                    <a:gd name="T1" fmla="*/ 0 h 7"/>
                    <a:gd name="T2" fmla="*/ 0 w 11"/>
                    <a:gd name="T3" fmla="*/ 0 h 7"/>
                    <a:gd name="T4" fmla="*/ 0 w 11"/>
                    <a:gd name="T5" fmla="*/ 0 h 7"/>
                    <a:gd name="T6" fmla="*/ 0 w 11"/>
                    <a:gd name="T7" fmla="*/ 0 h 7"/>
                    <a:gd name="T8" fmla="*/ 0 w 11"/>
                    <a:gd name="T9" fmla="*/ 0 h 7"/>
                    <a:gd name="T10" fmla="*/ 0 w 11"/>
                    <a:gd name="T11" fmla="*/ 0 h 7"/>
                    <a:gd name="T12" fmla="*/ 0 w 11"/>
                    <a:gd name="T13" fmla="*/ 0 h 7"/>
                    <a:gd name="T14" fmla="*/ 0 w 11"/>
                    <a:gd name="T15" fmla="*/ 0 h 7"/>
                    <a:gd name="T16" fmla="*/ 0 w 11"/>
                    <a:gd name="T17" fmla="*/ 0 h 7"/>
                    <a:gd name="T18" fmla="*/ 0 w 11"/>
                    <a:gd name="T19" fmla="*/ 0 h 7"/>
                    <a:gd name="T20" fmla="*/ 0 w 11"/>
                    <a:gd name="T21" fmla="*/ 0 h 7"/>
                    <a:gd name="T22" fmla="*/ 0 w 11"/>
                    <a:gd name="T23" fmla="*/ 0 h 7"/>
                    <a:gd name="T24" fmla="*/ 0 w 11"/>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7"/>
                    <a:gd name="T41" fmla="*/ 11 w 11"/>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7">
                      <a:moveTo>
                        <a:pt x="11" y="7"/>
                      </a:moveTo>
                      <a:lnTo>
                        <a:pt x="11" y="7"/>
                      </a:lnTo>
                      <a:lnTo>
                        <a:pt x="8" y="3"/>
                      </a:lnTo>
                      <a:lnTo>
                        <a:pt x="6" y="0"/>
                      </a:lnTo>
                      <a:lnTo>
                        <a:pt x="3" y="0"/>
                      </a:lnTo>
                      <a:lnTo>
                        <a:pt x="0" y="1"/>
                      </a:lnTo>
                      <a:lnTo>
                        <a:pt x="1" y="4"/>
                      </a:lnTo>
                      <a:lnTo>
                        <a:pt x="4" y="3"/>
                      </a:lnTo>
                      <a:lnTo>
                        <a:pt x="5" y="3"/>
                      </a:lnTo>
                      <a:lnTo>
                        <a:pt x="7" y="4"/>
                      </a:lnTo>
                      <a:lnTo>
                        <a:pt x="8" y="7"/>
                      </a:lnTo>
                      <a:lnTo>
                        <a:pt x="11" y="7"/>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99" name="Freeform 172"/>
                <p:cNvSpPr>
                  <a:spLocks noChangeArrowheads="1"/>
                </p:cNvSpPr>
                <p:nvPr/>
              </p:nvSpPr>
              <p:spPr bwMode="auto">
                <a:xfrm>
                  <a:off x="4279" y="1507"/>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6" y="3"/>
                      </a:moveTo>
                      <a:lnTo>
                        <a:pt x="5" y="1"/>
                      </a:lnTo>
                      <a:lnTo>
                        <a:pt x="3" y="0"/>
                      </a:lnTo>
                      <a:lnTo>
                        <a:pt x="2" y="1"/>
                      </a:lnTo>
                      <a:lnTo>
                        <a:pt x="0" y="3"/>
                      </a:lnTo>
                      <a:lnTo>
                        <a:pt x="6" y="3"/>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00" name="Freeform 173"/>
                <p:cNvSpPr>
                  <a:spLocks noChangeArrowheads="1"/>
                </p:cNvSpPr>
                <p:nvPr/>
              </p:nvSpPr>
              <p:spPr bwMode="auto">
                <a:xfrm>
                  <a:off x="4279" y="1508"/>
                  <a:ext cx="4" cy="15"/>
                </a:xfrm>
                <a:custGeom>
                  <a:avLst/>
                  <a:gdLst>
                    <a:gd name="T0" fmla="*/ 0 w 12"/>
                    <a:gd name="T1" fmla="*/ 0 h 42"/>
                    <a:gd name="T2" fmla="*/ 0 w 12"/>
                    <a:gd name="T3" fmla="*/ 0 h 42"/>
                    <a:gd name="T4" fmla="*/ 0 w 12"/>
                    <a:gd name="T5" fmla="*/ 0 h 42"/>
                    <a:gd name="T6" fmla="*/ 0 w 12"/>
                    <a:gd name="T7" fmla="*/ 0 h 42"/>
                    <a:gd name="T8" fmla="*/ 0 w 12"/>
                    <a:gd name="T9" fmla="*/ 0 h 42"/>
                    <a:gd name="T10" fmla="*/ 0 w 12"/>
                    <a:gd name="T11" fmla="*/ 0 h 42"/>
                    <a:gd name="T12" fmla="*/ 0 w 12"/>
                    <a:gd name="T13" fmla="*/ 0 h 42"/>
                    <a:gd name="T14" fmla="*/ 0 w 12"/>
                    <a:gd name="T15" fmla="*/ 0 h 42"/>
                    <a:gd name="T16" fmla="*/ 0 w 12"/>
                    <a:gd name="T17" fmla="*/ 0 h 42"/>
                    <a:gd name="T18" fmla="*/ 0 w 12"/>
                    <a:gd name="T19" fmla="*/ 0 h 42"/>
                    <a:gd name="T20" fmla="*/ 0 w 12"/>
                    <a:gd name="T21" fmla="*/ 0 h 42"/>
                    <a:gd name="T22" fmla="*/ 0 w 12"/>
                    <a:gd name="T23" fmla="*/ 0 h 42"/>
                    <a:gd name="T24" fmla="*/ 0 w 12"/>
                    <a:gd name="T25" fmla="*/ 0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0"/>
                      </a:moveTo>
                      <a:lnTo>
                        <a:pt x="12" y="40"/>
                      </a:lnTo>
                      <a:lnTo>
                        <a:pt x="10" y="30"/>
                      </a:lnTo>
                      <a:lnTo>
                        <a:pt x="9" y="17"/>
                      </a:lnTo>
                      <a:lnTo>
                        <a:pt x="6" y="6"/>
                      </a:lnTo>
                      <a:lnTo>
                        <a:pt x="6" y="0"/>
                      </a:lnTo>
                      <a:lnTo>
                        <a:pt x="0" y="0"/>
                      </a:lnTo>
                      <a:lnTo>
                        <a:pt x="2" y="7"/>
                      </a:lnTo>
                      <a:lnTo>
                        <a:pt x="3" y="17"/>
                      </a:lnTo>
                      <a:lnTo>
                        <a:pt x="5" y="31"/>
                      </a:lnTo>
                      <a:lnTo>
                        <a:pt x="6" y="42"/>
                      </a:lnTo>
                      <a:lnTo>
                        <a:pt x="12" y="4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01" name="Freeform 174"/>
                <p:cNvSpPr>
                  <a:spLocks noChangeArrowheads="1"/>
                </p:cNvSpPr>
                <p:nvPr/>
              </p:nvSpPr>
              <p:spPr bwMode="auto">
                <a:xfrm>
                  <a:off x="4281" y="1523"/>
                  <a:ext cx="4" cy="26"/>
                </a:xfrm>
                <a:custGeom>
                  <a:avLst/>
                  <a:gdLst>
                    <a:gd name="T0" fmla="*/ 0 w 11"/>
                    <a:gd name="T1" fmla="*/ 0 h 72"/>
                    <a:gd name="T2" fmla="*/ 0 w 11"/>
                    <a:gd name="T3" fmla="*/ 0 h 72"/>
                    <a:gd name="T4" fmla="*/ 0 w 11"/>
                    <a:gd name="T5" fmla="*/ 0 h 72"/>
                    <a:gd name="T6" fmla="*/ 0 w 11"/>
                    <a:gd name="T7" fmla="*/ 0 h 72"/>
                    <a:gd name="T8" fmla="*/ 0 w 11"/>
                    <a:gd name="T9" fmla="*/ 0 h 72"/>
                    <a:gd name="T10" fmla="*/ 0 w 11"/>
                    <a:gd name="T11" fmla="*/ 0 h 72"/>
                    <a:gd name="T12" fmla="*/ 0 w 11"/>
                    <a:gd name="T13" fmla="*/ 0 h 72"/>
                    <a:gd name="T14" fmla="*/ 0 w 11"/>
                    <a:gd name="T15" fmla="*/ 0 h 72"/>
                    <a:gd name="T16" fmla="*/ 0 w 11"/>
                    <a:gd name="T17" fmla="*/ 0 h 72"/>
                    <a:gd name="T18" fmla="*/ 0 w 11"/>
                    <a:gd name="T19" fmla="*/ 0 h 72"/>
                    <a:gd name="T20" fmla="*/ 0 w 11"/>
                    <a:gd name="T21" fmla="*/ 0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72"/>
                    <a:gd name="T35" fmla="*/ 11 w 11"/>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72">
                      <a:moveTo>
                        <a:pt x="11" y="72"/>
                      </a:moveTo>
                      <a:lnTo>
                        <a:pt x="11" y="59"/>
                      </a:lnTo>
                      <a:lnTo>
                        <a:pt x="8" y="38"/>
                      </a:lnTo>
                      <a:lnTo>
                        <a:pt x="7" y="16"/>
                      </a:lnTo>
                      <a:lnTo>
                        <a:pt x="6" y="0"/>
                      </a:lnTo>
                      <a:lnTo>
                        <a:pt x="0" y="2"/>
                      </a:lnTo>
                      <a:lnTo>
                        <a:pt x="1" y="16"/>
                      </a:lnTo>
                      <a:lnTo>
                        <a:pt x="3" y="38"/>
                      </a:lnTo>
                      <a:lnTo>
                        <a:pt x="5" y="60"/>
                      </a:lnTo>
                      <a:lnTo>
                        <a:pt x="6" y="72"/>
                      </a:lnTo>
                      <a:lnTo>
                        <a:pt x="11" y="72"/>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02" name="Freeform 175"/>
                <p:cNvSpPr>
                  <a:spLocks noChangeArrowheads="1"/>
                </p:cNvSpPr>
                <p:nvPr/>
              </p:nvSpPr>
              <p:spPr bwMode="auto">
                <a:xfrm>
                  <a:off x="4283" y="1549"/>
                  <a:ext cx="2" cy="1"/>
                </a:xfrm>
                <a:custGeom>
                  <a:avLst/>
                  <a:gdLst>
                    <a:gd name="T0" fmla="*/ 0 w 5"/>
                    <a:gd name="T1" fmla="*/ 0 h 2"/>
                    <a:gd name="T2" fmla="*/ 0 w 5"/>
                    <a:gd name="T3" fmla="*/ 1 h 2"/>
                    <a:gd name="T4" fmla="*/ 0 w 5"/>
                    <a:gd name="T5" fmla="*/ 1 h 2"/>
                    <a:gd name="T6" fmla="*/ 0 w 5"/>
                    <a:gd name="T7" fmla="*/ 1 h 2"/>
                    <a:gd name="T8" fmla="*/ 0 w 5"/>
                    <a:gd name="T9" fmla="*/ 0 h 2"/>
                    <a:gd name="T10" fmla="*/ 0 w 5"/>
                    <a:gd name="T11" fmla="*/ 0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0" y="0"/>
                      </a:moveTo>
                      <a:lnTo>
                        <a:pt x="0" y="2"/>
                      </a:lnTo>
                      <a:lnTo>
                        <a:pt x="2" y="2"/>
                      </a:lnTo>
                      <a:lnTo>
                        <a:pt x="5" y="2"/>
                      </a:lnTo>
                      <a:lnTo>
                        <a:pt x="5" y="0"/>
                      </a:lnTo>
                      <a:lnTo>
                        <a:pt x="0" y="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03" name="Freeform 176"/>
                <p:cNvSpPr>
                  <a:spLocks noChangeArrowheads="1"/>
                </p:cNvSpPr>
                <p:nvPr/>
              </p:nvSpPr>
              <p:spPr bwMode="auto">
                <a:xfrm>
                  <a:off x="4217" y="1606"/>
                  <a:ext cx="11" cy="9"/>
                </a:xfrm>
                <a:custGeom>
                  <a:avLst/>
                  <a:gdLst>
                    <a:gd name="T0" fmla="*/ 0 w 37"/>
                    <a:gd name="T1" fmla="*/ 0 h 22"/>
                    <a:gd name="T2" fmla="*/ 0 w 37"/>
                    <a:gd name="T3" fmla="*/ 0 h 22"/>
                    <a:gd name="T4" fmla="*/ 0 w 37"/>
                    <a:gd name="T5" fmla="*/ 0 h 22"/>
                    <a:gd name="T6" fmla="*/ 0 w 37"/>
                    <a:gd name="T7" fmla="*/ 0 h 22"/>
                    <a:gd name="T8" fmla="*/ 0 w 37"/>
                    <a:gd name="T9" fmla="*/ 0 h 22"/>
                    <a:gd name="T10" fmla="*/ 0 w 37"/>
                    <a:gd name="T11" fmla="*/ 0 h 22"/>
                    <a:gd name="T12" fmla="*/ 0 w 37"/>
                    <a:gd name="T13" fmla="*/ 0 h 22"/>
                    <a:gd name="T14" fmla="*/ 0 w 37"/>
                    <a:gd name="T15" fmla="*/ 0 h 22"/>
                    <a:gd name="T16" fmla="*/ 0 w 37"/>
                    <a:gd name="T17" fmla="*/ 0 h 22"/>
                    <a:gd name="T18" fmla="*/ 0 w 37"/>
                    <a:gd name="T19" fmla="*/ 0 h 22"/>
                    <a:gd name="T20" fmla="*/ 0 w 37"/>
                    <a:gd name="T21" fmla="*/ 0 h 22"/>
                    <a:gd name="T22" fmla="*/ 0 w 37"/>
                    <a:gd name="T23" fmla="*/ 0 h 22"/>
                    <a:gd name="T24" fmla="*/ 0 w 37"/>
                    <a:gd name="T25" fmla="*/ 0 h 22"/>
                    <a:gd name="T26" fmla="*/ 0 w 37"/>
                    <a:gd name="T27" fmla="*/ 0 h 22"/>
                    <a:gd name="T28" fmla="*/ 0 w 37"/>
                    <a:gd name="T29" fmla="*/ 0 h 22"/>
                    <a:gd name="T30" fmla="*/ 0 w 37"/>
                    <a:gd name="T31" fmla="*/ 0 h 22"/>
                    <a:gd name="T32" fmla="*/ 0 w 37"/>
                    <a:gd name="T33" fmla="*/ 0 h 22"/>
                    <a:gd name="T34" fmla="*/ 0 w 37"/>
                    <a:gd name="T35" fmla="*/ 0 h 22"/>
                    <a:gd name="T36" fmla="*/ 0 w 37"/>
                    <a:gd name="T37" fmla="*/ 0 h 22"/>
                    <a:gd name="T38" fmla="*/ 0 w 37"/>
                    <a:gd name="T39" fmla="*/ 0 h 22"/>
                    <a:gd name="T40" fmla="*/ 0 w 37"/>
                    <a:gd name="T41" fmla="*/ 0 h 22"/>
                    <a:gd name="T42" fmla="*/ 0 w 37"/>
                    <a:gd name="T43" fmla="*/ 0 h 22"/>
                    <a:gd name="T44" fmla="*/ 0 w 37"/>
                    <a:gd name="T45" fmla="*/ 0 h 22"/>
                    <a:gd name="T46" fmla="*/ 0 w 37"/>
                    <a:gd name="T47" fmla="*/ 0 h 22"/>
                    <a:gd name="T48" fmla="*/ 0 w 37"/>
                    <a:gd name="T49" fmla="*/ 0 h 22"/>
                    <a:gd name="T50" fmla="*/ 0 w 37"/>
                    <a:gd name="T51" fmla="*/ 0 h 22"/>
                    <a:gd name="T52" fmla="*/ 0 w 37"/>
                    <a:gd name="T53" fmla="*/ 0 h 22"/>
                    <a:gd name="T54" fmla="*/ 0 w 37"/>
                    <a:gd name="T55" fmla="*/ 0 h 22"/>
                    <a:gd name="T56" fmla="*/ 0 w 37"/>
                    <a:gd name="T57" fmla="*/ 0 h 22"/>
                    <a:gd name="T58" fmla="*/ 0 w 37"/>
                    <a:gd name="T59" fmla="*/ 0 h 22"/>
                    <a:gd name="T60" fmla="*/ 0 w 37"/>
                    <a:gd name="T61" fmla="*/ 0 h 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
                    <a:gd name="T94" fmla="*/ 0 h 22"/>
                    <a:gd name="T95" fmla="*/ 37 w 37"/>
                    <a:gd name="T96" fmla="*/ 22 h 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 h="22">
                      <a:moveTo>
                        <a:pt x="37" y="1"/>
                      </a:moveTo>
                      <a:lnTo>
                        <a:pt x="32" y="10"/>
                      </a:lnTo>
                      <a:lnTo>
                        <a:pt x="27" y="16"/>
                      </a:lnTo>
                      <a:lnTo>
                        <a:pt x="26" y="18"/>
                      </a:lnTo>
                      <a:lnTo>
                        <a:pt x="24" y="19"/>
                      </a:lnTo>
                      <a:lnTo>
                        <a:pt x="20" y="21"/>
                      </a:lnTo>
                      <a:lnTo>
                        <a:pt x="17" y="22"/>
                      </a:lnTo>
                      <a:lnTo>
                        <a:pt x="5" y="22"/>
                      </a:lnTo>
                      <a:lnTo>
                        <a:pt x="0" y="21"/>
                      </a:lnTo>
                      <a:lnTo>
                        <a:pt x="10" y="19"/>
                      </a:lnTo>
                      <a:lnTo>
                        <a:pt x="19" y="17"/>
                      </a:lnTo>
                      <a:lnTo>
                        <a:pt x="22" y="15"/>
                      </a:lnTo>
                      <a:lnTo>
                        <a:pt x="20" y="15"/>
                      </a:lnTo>
                      <a:lnTo>
                        <a:pt x="19" y="16"/>
                      </a:lnTo>
                      <a:lnTo>
                        <a:pt x="16" y="17"/>
                      </a:lnTo>
                      <a:lnTo>
                        <a:pt x="8" y="18"/>
                      </a:lnTo>
                      <a:lnTo>
                        <a:pt x="5" y="17"/>
                      </a:lnTo>
                      <a:lnTo>
                        <a:pt x="4" y="17"/>
                      </a:lnTo>
                      <a:lnTo>
                        <a:pt x="3" y="16"/>
                      </a:lnTo>
                      <a:lnTo>
                        <a:pt x="7" y="16"/>
                      </a:lnTo>
                      <a:lnTo>
                        <a:pt x="14" y="15"/>
                      </a:lnTo>
                      <a:lnTo>
                        <a:pt x="20" y="12"/>
                      </a:lnTo>
                      <a:lnTo>
                        <a:pt x="26" y="9"/>
                      </a:lnTo>
                      <a:lnTo>
                        <a:pt x="30" y="5"/>
                      </a:lnTo>
                      <a:lnTo>
                        <a:pt x="33" y="2"/>
                      </a:lnTo>
                      <a:lnTo>
                        <a:pt x="36" y="0"/>
                      </a:lnTo>
                      <a:lnTo>
                        <a:pt x="37" y="0"/>
                      </a:lnTo>
                      <a:lnTo>
                        <a:pt x="37" y="1"/>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04" name="Freeform 177"/>
                <p:cNvSpPr>
                  <a:spLocks noChangeArrowheads="1"/>
                </p:cNvSpPr>
                <p:nvPr/>
              </p:nvSpPr>
              <p:spPr bwMode="auto">
                <a:xfrm>
                  <a:off x="4227" y="1596"/>
                  <a:ext cx="8" cy="12"/>
                </a:xfrm>
                <a:custGeom>
                  <a:avLst/>
                  <a:gdLst>
                    <a:gd name="T0" fmla="*/ 0 w 26"/>
                    <a:gd name="T1" fmla="*/ 0 h 34"/>
                    <a:gd name="T2" fmla="*/ 0 w 26"/>
                    <a:gd name="T3" fmla="*/ 0 h 34"/>
                    <a:gd name="T4" fmla="*/ 0 w 26"/>
                    <a:gd name="T5" fmla="*/ 0 h 34"/>
                    <a:gd name="T6" fmla="*/ 0 w 26"/>
                    <a:gd name="T7" fmla="*/ 0 h 34"/>
                    <a:gd name="T8" fmla="*/ 0 w 26"/>
                    <a:gd name="T9" fmla="*/ 0 h 34"/>
                    <a:gd name="T10" fmla="*/ 0 w 26"/>
                    <a:gd name="T11" fmla="*/ 0 h 34"/>
                    <a:gd name="T12" fmla="*/ 0 w 26"/>
                    <a:gd name="T13" fmla="*/ 0 h 34"/>
                    <a:gd name="T14" fmla="*/ 0 w 26"/>
                    <a:gd name="T15" fmla="*/ 0 h 34"/>
                    <a:gd name="T16" fmla="*/ 0 w 26"/>
                    <a:gd name="T17" fmla="*/ 0 h 34"/>
                    <a:gd name="T18" fmla="*/ 0 w 26"/>
                    <a:gd name="T19" fmla="*/ 0 h 34"/>
                    <a:gd name="T20" fmla="*/ 0 w 26"/>
                    <a:gd name="T21" fmla="*/ 0 h 34"/>
                    <a:gd name="T22" fmla="*/ 0 w 26"/>
                    <a:gd name="T23" fmla="*/ 0 h 34"/>
                    <a:gd name="T24" fmla="*/ 0 w 26"/>
                    <a:gd name="T25" fmla="*/ 0 h 34"/>
                    <a:gd name="T26" fmla="*/ 0 w 26"/>
                    <a:gd name="T27" fmla="*/ 0 h 34"/>
                    <a:gd name="T28" fmla="*/ 0 w 26"/>
                    <a:gd name="T29" fmla="*/ 0 h 34"/>
                    <a:gd name="T30" fmla="*/ 0 w 26"/>
                    <a:gd name="T31" fmla="*/ 0 h 34"/>
                    <a:gd name="T32" fmla="*/ 0 w 26"/>
                    <a:gd name="T33" fmla="*/ 0 h 34"/>
                    <a:gd name="T34" fmla="*/ 0 w 26"/>
                    <a:gd name="T35" fmla="*/ 0 h 34"/>
                    <a:gd name="T36" fmla="*/ 0 w 26"/>
                    <a:gd name="T37" fmla="*/ 0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34"/>
                    <a:gd name="T59" fmla="*/ 26 w 26"/>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34">
                      <a:moveTo>
                        <a:pt x="26" y="4"/>
                      </a:moveTo>
                      <a:lnTo>
                        <a:pt x="21" y="15"/>
                      </a:lnTo>
                      <a:lnTo>
                        <a:pt x="15" y="24"/>
                      </a:lnTo>
                      <a:lnTo>
                        <a:pt x="13" y="28"/>
                      </a:lnTo>
                      <a:lnTo>
                        <a:pt x="9" y="31"/>
                      </a:lnTo>
                      <a:lnTo>
                        <a:pt x="7" y="34"/>
                      </a:lnTo>
                      <a:lnTo>
                        <a:pt x="5" y="34"/>
                      </a:lnTo>
                      <a:lnTo>
                        <a:pt x="1" y="33"/>
                      </a:lnTo>
                      <a:lnTo>
                        <a:pt x="0" y="30"/>
                      </a:lnTo>
                      <a:lnTo>
                        <a:pt x="0" y="28"/>
                      </a:lnTo>
                      <a:lnTo>
                        <a:pt x="2" y="25"/>
                      </a:lnTo>
                      <a:lnTo>
                        <a:pt x="13" y="12"/>
                      </a:lnTo>
                      <a:lnTo>
                        <a:pt x="21" y="1"/>
                      </a:lnTo>
                      <a:lnTo>
                        <a:pt x="22" y="1"/>
                      </a:lnTo>
                      <a:lnTo>
                        <a:pt x="25" y="0"/>
                      </a:lnTo>
                      <a:lnTo>
                        <a:pt x="26" y="0"/>
                      </a:lnTo>
                      <a:lnTo>
                        <a:pt x="26" y="1"/>
                      </a:lnTo>
                      <a:lnTo>
                        <a:pt x="26" y="4"/>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05" name="Freeform 178"/>
                <p:cNvSpPr>
                  <a:spLocks noChangeArrowheads="1"/>
                </p:cNvSpPr>
                <p:nvPr/>
              </p:nvSpPr>
              <p:spPr bwMode="auto">
                <a:xfrm>
                  <a:off x="4229" y="1597"/>
                  <a:ext cx="7" cy="11"/>
                </a:xfrm>
                <a:custGeom>
                  <a:avLst/>
                  <a:gdLst>
                    <a:gd name="T0" fmla="*/ 0 w 21"/>
                    <a:gd name="T1" fmla="*/ 0 h 31"/>
                    <a:gd name="T2" fmla="*/ 0 w 21"/>
                    <a:gd name="T3" fmla="*/ 0 h 31"/>
                    <a:gd name="T4" fmla="*/ 0 w 21"/>
                    <a:gd name="T5" fmla="*/ 0 h 31"/>
                    <a:gd name="T6" fmla="*/ 0 w 21"/>
                    <a:gd name="T7" fmla="*/ 0 h 31"/>
                    <a:gd name="T8" fmla="*/ 0 w 21"/>
                    <a:gd name="T9" fmla="*/ 0 h 31"/>
                    <a:gd name="T10" fmla="*/ 0 w 21"/>
                    <a:gd name="T11" fmla="*/ 0 h 31"/>
                    <a:gd name="T12" fmla="*/ 0 w 21"/>
                    <a:gd name="T13" fmla="*/ 0 h 31"/>
                    <a:gd name="T14" fmla="*/ 0 w 21"/>
                    <a:gd name="T15" fmla="*/ 0 h 31"/>
                    <a:gd name="T16" fmla="*/ 0 w 21"/>
                    <a:gd name="T17" fmla="*/ 0 h 31"/>
                    <a:gd name="T18" fmla="*/ 0 w 21"/>
                    <a:gd name="T19" fmla="*/ 0 h 31"/>
                    <a:gd name="T20" fmla="*/ 0 w 21"/>
                    <a:gd name="T21" fmla="*/ 0 h 31"/>
                    <a:gd name="T22" fmla="*/ 0 w 21"/>
                    <a:gd name="T23" fmla="*/ 0 h 31"/>
                    <a:gd name="T24" fmla="*/ 0 w 21"/>
                    <a:gd name="T25" fmla="*/ 0 h 31"/>
                    <a:gd name="T26" fmla="*/ 0 w 21"/>
                    <a:gd name="T27" fmla="*/ 0 h 31"/>
                    <a:gd name="T28" fmla="*/ 0 w 21"/>
                    <a:gd name="T29" fmla="*/ 0 h 31"/>
                    <a:gd name="T30" fmla="*/ 0 w 21"/>
                    <a:gd name="T31" fmla="*/ 0 h 31"/>
                    <a:gd name="T32" fmla="*/ 0 w 21"/>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1"/>
                    <a:gd name="T53" fmla="*/ 21 w 21"/>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1">
                      <a:moveTo>
                        <a:pt x="0" y="31"/>
                      </a:moveTo>
                      <a:lnTo>
                        <a:pt x="0" y="31"/>
                      </a:lnTo>
                      <a:lnTo>
                        <a:pt x="2" y="30"/>
                      </a:lnTo>
                      <a:lnTo>
                        <a:pt x="5" y="27"/>
                      </a:lnTo>
                      <a:lnTo>
                        <a:pt x="8" y="24"/>
                      </a:lnTo>
                      <a:lnTo>
                        <a:pt x="11" y="20"/>
                      </a:lnTo>
                      <a:lnTo>
                        <a:pt x="17" y="11"/>
                      </a:lnTo>
                      <a:lnTo>
                        <a:pt x="21" y="0"/>
                      </a:lnTo>
                      <a:lnTo>
                        <a:pt x="20" y="0"/>
                      </a:lnTo>
                      <a:lnTo>
                        <a:pt x="16" y="10"/>
                      </a:lnTo>
                      <a:lnTo>
                        <a:pt x="10" y="20"/>
                      </a:lnTo>
                      <a:lnTo>
                        <a:pt x="6" y="23"/>
                      </a:lnTo>
                      <a:lnTo>
                        <a:pt x="4" y="26"/>
                      </a:lnTo>
                      <a:lnTo>
                        <a:pt x="1" y="29"/>
                      </a:lnTo>
                      <a:lnTo>
                        <a:pt x="0" y="29"/>
                      </a:lnTo>
                      <a:lnTo>
                        <a:pt x="0" y="31"/>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06" name="Freeform 179"/>
                <p:cNvSpPr>
                  <a:spLocks noChangeArrowheads="1"/>
                </p:cNvSpPr>
                <p:nvPr/>
              </p:nvSpPr>
              <p:spPr bwMode="auto">
                <a:xfrm>
                  <a:off x="4227" y="1605"/>
                  <a:ext cx="2" cy="3"/>
                </a:xfrm>
                <a:custGeom>
                  <a:avLst/>
                  <a:gdLst>
                    <a:gd name="T0" fmla="*/ 0 w 6"/>
                    <a:gd name="T1" fmla="*/ 0 h 10"/>
                    <a:gd name="T2" fmla="*/ 0 w 6"/>
                    <a:gd name="T3" fmla="*/ 0 h 10"/>
                    <a:gd name="T4" fmla="*/ 0 w 6"/>
                    <a:gd name="T5" fmla="*/ 0 h 10"/>
                    <a:gd name="T6" fmla="*/ 0 w 6"/>
                    <a:gd name="T7" fmla="*/ 0 h 10"/>
                    <a:gd name="T8" fmla="*/ 0 w 6"/>
                    <a:gd name="T9" fmla="*/ 0 h 10"/>
                    <a:gd name="T10" fmla="*/ 0 w 6"/>
                    <a:gd name="T11" fmla="*/ 0 h 10"/>
                    <a:gd name="T12" fmla="*/ 0 w 6"/>
                    <a:gd name="T13" fmla="*/ 0 h 10"/>
                    <a:gd name="T14" fmla="*/ 0 w 6"/>
                    <a:gd name="T15" fmla="*/ 0 h 10"/>
                    <a:gd name="T16" fmla="*/ 0 w 6"/>
                    <a:gd name="T17" fmla="*/ 0 h 10"/>
                    <a:gd name="T18" fmla="*/ 0 w 6"/>
                    <a:gd name="T19" fmla="*/ 0 h 10"/>
                    <a:gd name="T20" fmla="*/ 0 w 6"/>
                    <a:gd name="T21" fmla="*/ 0 h 10"/>
                    <a:gd name="T22" fmla="*/ 0 w 6"/>
                    <a:gd name="T23" fmla="*/ 0 h 10"/>
                    <a:gd name="T24" fmla="*/ 0 w 6"/>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0"/>
                    <a:gd name="T41" fmla="*/ 6 w 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0">
                      <a:moveTo>
                        <a:pt x="2" y="0"/>
                      </a:moveTo>
                      <a:lnTo>
                        <a:pt x="2" y="0"/>
                      </a:lnTo>
                      <a:lnTo>
                        <a:pt x="1" y="3"/>
                      </a:lnTo>
                      <a:lnTo>
                        <a:pt x="0" y="5"/>
                      </a:lnTo>
                      <a:lnTo>
                        <a:pt x="2" y="8"/>
                      </a:lnTo>
                      <a:lnTo>
                        <a:pt x="6" y="10"/>
                      </a:lnTo>
                      <a:lnTo>
                        <a:pt x="6" y="8"/>
                      </a:lnTo>
                      <a:lnTo>
                        <a:pt x="2" y="6"/>
                      </a:lnTo>
                      <a:lnTo>
                        <a:pt x="2" y="5"/>
                      </a:lnTo>
                      <a:lnTo>
                        <a:pt x="2" y="3"/>
                      </a:lnTo>
                      <a:lnTo>
                        <a:pt x="4" y="1"/>
                      </a:lnTo>
                      <a:lnTo>
                        <a:pt x="4" y="0"/>
                      </a:lnTo>
                      <a:lnTo>
                        <a:pt x="2"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07" name="Freeform 180"/>
                <p:cNvSpPr>
                  <a:spLocks noChangeArrowheads="1"/>
                </p:cNvSpPr>
                <p:nvPr/>
              </p:nvSpPr>
              <p:spPr bwMode="auto">
                <a:xfrm>
                  <a:off x="4227" y="1596"/>
                  <a:ext cx="6" cy="9"/>
                </a:xfrm>
                <a:custGeom>
                  <a:avLst/>
                  <a:gdLst>
                    <a:gd name="T0" fmla="*/ 0 w 21"/>
                    <a:gd name="T1" fmla="*/ 0 h 24"/>
                    <a:gd name="T2" fmla="*/ 0 w 21"/>
                    <a:gd name="T3" fmla="*/ 0 h 24"/>
                    <a:gd name="T4" fmla="*/ 0 w 21"/>
                    <a:gd name="T5" fmla="*/ 0 h 24"/>
                    <a:gd name="T6" fmla="*/ 0 w 21"/>
                    <a:gd name="T7" fmla="*/ 0 h 24"/>
                    <a:gd name="T8" fmla="*/ 0 w 21"/>
                    <a:gd name="T9" fmla="*/ 0 h 24"/>
                    <a:gd name="T10" fmla="*/ 0 w 21"/>
                    <a:gd name="T11" fmla="*/ 0 h 24"/>
                    <a:gd name="T12" fmla="*/ 0 w 21"/>
                    <a:gd name="T13" fmla="*/ 0 h 24"/>
                    <a:gd name="T14" fmla="*/ 0 w 21"/>
                    <a:gd name="T15" fmla="*/ 0 h 24"/>
                    <a:gd name="T16" fmla="*/ 0 w 2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4"/>
                    <a:gd name="T29" fmla="*/ 21 w 21"/>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4">
                      <a:moveTo>
                        <a:pt x="20" y="0"/>
                      </a:moveTo>
                      <a:lnTo>
                        <a:pt x="20" y="0"/>
                      </a:lnTo>
                      <a:lnTo>
                        <a:pt x="12" y="11"/>
                      </a:lnTo>
                      <a:lnTo>
                        <a:pt x="0" y="24"/>
                      </a:lnTo>
                      <a:lnTo>
                        <a:pt x="2" y="24"/>
                      </a:lnTo>
                      <a:lnTo>
                        <a:pt x="13" y="12"/>
                      </a:lnTo>
                      <a:lnTo>
                        <a:pt x="21" y="1"/>
                      </a:lnTo>
                      <a:lnTo>
                        <a:pt x="20"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08" name="Freeform 181"/>
                <p:cNvSpPr>
                  <a:spLocks noChangeArrowheads="1"/>
                </p:cNvSpPr>
                <p:nvPr/>
              </p:nvSpPr>
              <p:spPr bwMode="auto">
                <a:xfrm>
                  <a:off x="4234" y="1595"/>
                  <a:ext cx="2" cy="2"/>
                </a:xfrm>
                <a:custGeom>
                  <a:avLst/>
                  <a:gdLst>
                    <a:gd name="T0" fmla="*/ 0 w 7"/>
                    <a:gd name="T1" fmla="*/ 0 h 5"/>
                    <a:gd name="T2" fmla="*/ 0 w 7"/>
                    <a:gd name="T3" fmla="*/ 0 h 5"/>
                    <a:gd name="T4" fmla="*/ 0 w 7"/>
                    <a:gd name="T5" fmla="*/ 0 h 5"/>
                    <a:gd name="T6" fmla="*/ 0 w 7"/>
                    <a:gd name="T7" fmla="*/ 0 h 5"/>
                    <a:gd name="T8" fmla="*/ 0 w 7"/>
                    <a:gd name="T9" fmla="*/ 0 h 5"/>
                    <a:gd name="T10" fmla="*/ 0 w 7"/>
                    <a:gd name="T11" fmla="*/ 0 h 5"/>
                    <a:gd name="T12" fmla="*/ 0 w 7"/>
                    <a:gd name="T13" fmla="*/ 0 h 5"/>
                    <a:gd name="T14" fmla="*/ 0 w 7"/>
                    <a:gd name="T15" fmla="*/ 0 h 5"/>
                    <a:gd name="T16" fmla="*/ 0 w 7"/>
                    <a:gd name="T17" fmla="*/ 0 h 5"/>
                    <a:gd name="T18" fmla="*/ 0 w 7"/>
                    <a:gd name="T19" fmla="*/ 0 h 5"/>
                    <a:gd name="T20" fmla="*/ 0 w 7"/>
                    <a:gd name="T21" fmla="*/ 0 h 5"/>
                    <a:gd name="T22" fmla="*/ 0 w 7"/>
                    <a:gd name="T23" fmla="*/ 0 h 5"/>
                    <a:gd name="T24" fmla="*/ 0 w 7"/>
                    <a:gd name="T25" fmla="*/ 0 h 5"/>
                    <a:gd name="T26" fmla="*/ 0 w 7"/>
                    <a:gd name="T27" fmla="*/ 0 h 5"/>
                    <a:gd name="T28" fmla="*/ 0 w 7"/>
                    <a:gd name="T29" fmla="*/ 0 h 5"/>
                    <a:gd name="T30" fmla="*/ 0 w 7"/>
                    <a:gd name="T31" fmla="*/ 0 h 5"/>
                    <a:gd name="T32" fmla="*/ 0 w 7"/>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5"/>
                    <a:gd name="T53" fmla="*/ 7 w 7"/>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5">
                      <a:moveTo>
                        <a:pt x="5" y="5"/>
                      </a:moveTo>
                      <a:lnTo>
                        <a:pt x="5" y="5"/>
                      </a:lnTo>
                      <a:lnTo>
                        <a:pt x="7" y="3"/>
                      </a:lnTo>
                      <a:lnTo>
                        <a:pt x="7" y="1"/>
                      </a:lnTo>
                      <a:lnTo>
                        <a:pt x="5" y="0"/>
                      </a:lnTo>
                      <a:lnTo>
                        <a:pt x="3" y="0"/>
                      </a:lnTo>
                      <a:lnTo>
                        <a:pt x="1" y="1"/>
                      </a:lnTo>
                      <a:lnTo>
                        <a:pt x="0" y="2"/>
                      </a:lnTo>
                      <a:lnTo>
                        <a:pt x="1" y="3"/>
                      </a:lnTo>
                      <a:lnTo>
                        <a:pt x="2" y="2"/>
                      </a:lnTo>
                      <a:lnTo>
                        <a:pt x="4" y="1"/>
                      </a:lnTo>
                      <a:lnTo>
                        <a:pt x="5" y="1"/>
                      </a:lnTo>
                      <a:lnTo>
                        <a:pt x="5" y="2"/>
                      </a:lnTo>
                      <a:lnTo>
                        <a:pt x="4" y="5"/>
                      </a:lnTo>
                      <a:lnTo>
                        <a:pt x="5" y="5"/>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09" name="Freeform 182"/>
                <p:cNvSpPr>
                  <a:spLocks noChangeArrowheads="1"/>
                </p:cNvSpPr>
                <p:nvPr/>
              </p:nvSpPr>
              <p:spPr bwMode="auto">
                <a:xfrm>
                  <a:off x="4234" y="1596"/>
                  <a:ext cx="1" cy="1"/>
                </a:xfrm>
                <a:custGeom>
                  <a:avLst/>
                  <a:gdLst>
                    <a:gd name="T0" fmla="*/ 0 w 5"/>
                    <a:gd name="T1" fmla="*/ 0 h 3"/>
                    <a:gd name="T2" fmla="*/ 0 w 5"/>
                    <a:gd name="T3" fmla="*/ 0 h 3"/>
                    <a:gd name="T4" fmla="*/ 0 w 5"/>
                    <a:gd name="T5" fmla="*/ 0 h 3"/>
                    <a:gd name="T6" fmla="*/ 0 w 5"/>
                    <a:gd name="T7" fmla="*/ 0 h 3"/>
                    <a:gd name="T8" fmla="*/ 0 w 5"/>
                    <a:gd name="T9" fmla="*/ 0 h 3"/>
                    <a:gd name="T10" fmla="*/ 0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5" y="2"/>
                      </a:lnTo>
                      <a:lnTo>
                        <a:pt x="4" y="0"/>
                      </a:lnTo>
                      <a:lnTo>
                        <a:pt x="2" y="0"/>
                      </a:lnTo>
                      <a:lnTo>
                        <a:pt x="0" y="1"/>
                      </a:lnTo>
                      <a:lnTo>
                        <a:pt x="5" y="3"/>
                      </a:lnTo>
                      <a:close/>
                    </a:path>
                  </a:pathLst>
                </a:custGeom>
                <a:solidFill>
                  <a:srgbClr val="FCED9B"/>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10" name="Freeform 183"/>
                <p:cNvSpPr>
                  <a:spLocks noChangeArrowheads="1"/>
                </p:cNvSpPr>
                <p:nvPr/>
              </p:nvSpPr>
              <p:spPr bwMode="auto">
                <a:xfrm>
                  <a:off x="4228" y="1596"/>
                  <a:ext cx="7" cy="11"/>
                </a:xfrm>
                <a:custGeom>
                  <a:avLst/>
                  <a:gdLst>
                    <a:gd name="T0" fmla="*/ 0 w 22"/>
                    <a:gd name="T1" fmla="*/ 0 h 28"/>
                    <a:gd name="T2" fmla="*/ 0 w 22"/>
                    <a:gd name="T3" fmla="*/ 0 h 28"/>
                    <a:gd name="T4" fmla="*/ 0 w 22"/>
                    <a:gd name="T5" fmla="*/ 0 h 28"/>
                    <a:gd name="T6" fmla="*/ 0 w 22"/>
                    <a:gd name="T7" fmla="*/ 0 h 28"/>
                    <a:gd name="T8" fmla="*/ 0 w 22"/>
                    <a:gd name="T9" fmla="*/ 0 h 28"/>
                    <a:gd name="T10" fmla="*/ 0 w 22"/>
                    <a:gd name="T11" fmla="*/ 0 h 28"/>
                    <a:gd name="T12" fmla="*/ 0 w 22"/>
                    <a:gd name="T13" fmla="*/ 0 h 28"/>
                    <a:gd name="T14" fmla="*/ 0 60000 65536"/>
                    <a:gd name="T15" fmla="*/ 0 60000 65536"/>
                    <a:gd name="T16" fmla="*/ 0 60000 65536"/>
                    <a:gd name="T17" fmla="*/ 0 60000 65536"/>
                    <a:gd name="T18" fmla="*/ 0 60000 65536"/>
                    <a:gd name="T19" fmla="*/ 0 60000 65536"/>
                    <a:gd name="T20" fmla="*/ 0 60000 65536"/>
                    <a:gd name="T21" fmla="*/ 0 w 22"/>
                    <a:gd name="T22" fmla="*/ 0 h 28"/>
                    <a:gd name="T23" fmla="*/ 22 w 2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8">
                      <a:moveTo>
                        <a:pt x="4" y="28"/>
                      </a:moveTo>
                      <a:lnTo>
                        <a:pt x="14" y="14"/>
                      </a:lnTo>
                      <a:lnTo>
                        <a:pt x="22" y="2"/>
                      </a:lnTo>
                      <a:lnTo>
                        <a:pt x="17" y="0"/>
                      </a:lnTo>
                      <a:lnTo>
                        <a:pt x="10" y="12"/>
                      </a:lnTo>
                      <a:lnTo>
                        <a:pt x="0" y="24"/>
                      </a:lnTo>
                      <a:lnTo>
                        <a:pt x="4" y="28"/>
                      </a:lnTo>
                      <a:close/>
                    </a:path>
                  </a:pathLst>
                </a:custGeom>
                <a:solidFill>
                  <a:srgbClr val="FCED9B"/>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11" name="Freeform 184"/>
                <p:cNvSpPr>
                  <a:spLocks noChangeArrowheads="1"/>
                </p:cNvSpPr>
                <p:nvPr/>
              </p:nvSpPr>
              <p:spPr bwMode="auto">
                <a:xfrm>
                  <a:off x="4228" y="1605"/>
                  <a:ext cx="1" cy="2"/>
                </a:xfrm>
                <a:custGeom>
                  <a:avLst/>
                  <a:gdLst>
                    <a:gd name="T0" fmla="*/ 0 w 5"/>
                    <a:gd name="T1" fmla="*/ 0 h 4"/>
                    <a:gd name="T2" fmla="*/ 0 w 5"/>
                    <a:gd name="T3" fmla="*/ 1 h 4"/>
                    <a:gd name="T4" fmla="*/ 0 w 5"/>
                    <a:gd name="T5" fmla="*/ 1 h 4"/>
                    <a:gd name="T6" fmla="*/ 0 w 5"/>
                    <a:gd name="T7" fmla="*/ 1 h 4"/>
                    <a:gd name="T8" fmla="*/ 0 w 5"/>
                    <a:gd name="T9" fmla="*/ 1 h 4"/>
                    <a:gd name="T10" fmla="*/ 0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1" y="0"/>
                      </a:moveTo>
                      <a:lnTo>
                        <a:pt x="0" y="2"/>
                      </a:lnTo>
                      <a:lnTo>
                        <a:pt x="1" y="4"/>
                      </a:lnTo>
                      <a:lnTo>
                        <a:pt x="3" y="4"/>
                      </a:lnTo>
                      <a:lnTo>
                        <a:pt x="5" y="4"/>
                      </a:lnTo>
                      <a:lnTo>
                        <a:pt x="1" y="0"/>
                      </a:lnTo>
                      <a:close/>
                    </a:path>
                  </a:pathLst>
                </a:custGeom>
                <a:solidFill>
                  <a:srgbClr val="FCED9B"/>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12" name="Freeform 185"/>
                <p:cNvSpPr>
                  <a:spLocks noChangeArrowheads="1"/>
                </p:cNvSpPr>
                <p:nvPr/>
              </p:nvSpPr>
              <p:spPr bwMode="auto">
                <a:xfrm>
                  <a:off x="4234" y="1584"/>
                  <a:ext cx="7" cy="13"/>
                </a:xfrm>
                <a:custGeom>
                  <a:avLst/>
                  <a:gdLst>
                    <a:gd name="T0" fmla="*/ 0 w 22"/>
                    <a:gd name="T1" fmla="*/ 0 h 36"/>
                    <a:gd name="T2" fmla="*/ 0 w 22"/>
                    <a:gd name="T3" fmla="*/ 0 h 36"/>
                    <a:gd name="T4" fmla="*/ 0 w 22"/>
                    <a:gd name="T5" fmla="*/ 0 h 36"/>
                    <a:gd name="T6" fmla="*/ 0 w 22"/>
                    <a:gd name="T7" fmla="*/ 0 h 36"/>
                    <a:gd name="T8" fmla="*/ 0 w 22"/>
                    <a:gd name="T9" fmla="*/ 0 h 36"/>
                    <a:gd name="T10" fmla="*/ 0 w 22"/>
                    <a:gd name="T11" fmla="*/ 0 h 36"/>
                    <a:gd name="T12" fmla="*/ 0 w 22"/>
                    <a:gd name="T13" fmla="*/ 0 h 36"/>
                    <a:gd name="T14" fmla="*/ 0 w 22"/>
                    <a:gd name="T15" fmla="*/ 0 h 36"/>
                    <a:gd name="T16" fmla="*/ 0 w 22"/>
                    <a:gd name="T17" fmla="*/ 0 h 36"/>
                    <a:gd name="T18" fmla="*/ 0 w 22"/>
                    <a:gd name="T19" fmla="*/ 0 h 36"/>
                    <a:gd name="T20" fmla="*/ 0 w 22"/>
                    <a:gd name="T21" fmla="*/ 0 h 36"/>
                    <a:gd name="T22" fmla="*/ 0 w 22"/>
                    <a:gd name="T23" fmla="*/ 0 h 36"/>
                    <a:gd name="T24" fmla="*/ 0 w 22"/>
                    <a:gd name="T25" fmla="*/ 0 h 36"/>
                    <a:gd name="T26" fmla="*/ 0 w 22"/>
                    <a:gd name="T27" fmla="*/ 0 h 36"/>
                    <a:gd name="T28" fmla="*/ 0 w 22"/>
                    <a:gd name="T29" fmla="*/ 0 h 36"/>
                    <a:gd name="T30" fmla="*/ 0 w 22"/>
                    <a:gd name="T31" fmla="*/ 0 h 36"/>
                    <a:gd name="T32" fmla="*/ 0 w 22"/>
                    <a:gd name="T33" fmla="*/ 0 h 36"/>
                    <a:gd name="T34" fmla="*/ 0 w 22"/>
                    <a:gd name="T35" fmla="*/ 0 h 36"/>
                    <a:gd name="T36" fmla="*/ 0 w 22"/>
                    <a:gd name="T37" fmla="*/ 0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36"/>
                    <a:gd name="T59" fmla="*/ 22 w 22"/>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36">
                      <a:moveTo>
                        <a:pt x="22" y="5"/>
                      </a:moveTo>
                      <a:lnTo>
                        <a:pt x="18" y="15"/>
                      </a:lnTo>
                      <a:lnTo>
                        <a:pt x="14" y="26"/>
                      </a:lnTo>
                      <a:lnTo>
                        <a:pt x="11" y="30"/>
                      </a:lnTo>
                      <a:lnTo>
                        <a:pt x="9" y="33"/>
                      </a:lnTo>
                      <a:lnTo>
                        <a:pt x="7" y="35"/>
                      </a:lnTo>
                      <a:lnTo>
                        <a:pt x="4" y="36"/>
                      </a:lnTo>
                      <a:lnTo>
                        <a:pt x="1" y="35"/>
                      </a:lnTo>
                      <a:lnTo>
                        <a:pt x="0" y="34"/>
                      </a:lnTo>
                      <a:lnTo>
                        <a:pt x="0" y="32"/>
                      </a:lnTo>
                      <a:lnTo>
                        <a:pt x="1" y="29"/>
                      </a:lnTo>
                      <a:lnTo>
                        <a:pt x="9" y="13"/>
                      </a:lnTo>
                      <a:lnTo>
                        <a:pt x="16" y="3"/>
                      </a:lnTo>
                      <a:lnTo>
                        <a:pt x="17" y="2"/>
                      </a:lnTo>
                      <a:lnTo>
                        <a:pt x="19" y="0"/>
                      </a:lnTo>
                      <a:lnTo>
                        <a:pt x="21" y="0"/>
                      </a:lnTo>
                      <a:lnTo>
                        <a:pt x="22" y="1"/>
                      </a:lnTo>
                      <a:lnTo>
                        <a:pt x="22" y="2"/>
                      </a:lnTo>
                      <a:lnTo>
                        <a:pt x="22" y="5"/>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13" name="Freeform 186"/>
                <p:cNvSpPr>
                  <a:spLocks noChangeArrowheads="1"/>
                </p:cNvSpPr>
                <p:nvPr/>
              </p:nvSpPr>
              <p:spPr bwMode="auto">
                <a:xfrm>
                  <a:off x="4235" y="1585"/>
                  <a:ext cx="5" cy="12"/>
                </a:xfrm>
                <a:custGeom>
                  <a:avLst/>
                  <a:gdLst>
                    <a:gd name="T0" fmla="*/ 0 w 18"/>
                    <a:gd name="T1" fmla="*/ 0 h 33"/>
                    <a:gd name="T2" fmla="*/ 0 w 18"/>
                    <a:gd name="T3" fmla="*/ 0 h 33"/>
                    <a:gd name="T4" fmla="*/ 0 w 18"/>
                    <a:gd name="T5" fmla="*/ 0 h 33"/>
                    <a:gd name="T6" fmla="*/ 0 w 18"/>
                    <a:gd name="T7" fmla="*/ 0 h 33"/>
                    <a:gd name="T8" fmla="*/ 0 w 18"/>
                    <a:gd name="T9" fmla="*/ 0 h 33"/>
                    <a:gd name="T10" fmla="*/ 0 w 18"/>
                    <a:gd name="T11" fmla="*/ 0 h 33"/>
                    <a:gd name="T12" fmla="*/ 0 w 18"/>
                    <a:gd name="T13" fmla="*/ 0 h 33"/>
                    <a:gd name="T14" fmla="*/ 0 w 18"/>
                    <a:gd name="T15" fmla="*/ 0 h 33"/>
                    <a:gd name="T16" fmla="*/ 0 w 18"/>
                    <a:gd name="T17" fmla="*/ 0 h 33"/>
                    <a:gd name="T18" fmla="*/ 0 w 18"/>
                    <a:gd name="T19" fmla="*/ 0 h 33"/>
                    <a:gd name="T20" fmla="*/ 0 w 18"/>
                    <a:gd name="T21" fmla="*/ 0 h 33"/>
                    <a:gd name="T22" fmla="*/ 0 w 18"/>
                    <a:gd name="T23" fmla="*/ 0 h 33"/>
                    <a:gd name="T24" fmla="*/ 0 w 18"/>
                    <a:gd name="T25" fmla="*/ 0 h 33"/>
                    <a:gd name="T26" fmla="*/ 0 w 18"/>
                    <a:gd name="T27" fmla="*/ 0 h 33"/>
                    <a:gd name="T28" fmla="*/ 0 w 18"/>
                    <a:gd name="T29" fmla="*/ 0 h 33"/>
                    <a:gd name="T30" fmla="*/ 0 w 18"/>
                    <a:gd name="T31" fmla="*/ 0 h 33"/>
                    <a:gd name="T32" fmla="*/ 0 w 18"/>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3"/>
                    <a:gd name="T53" fmla="*/ 18 w 18"/>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3">
                      <a:moveTo>
                        <a:pt x="0" y="33"/>
                      </a:moveTo>
                      <a:lnTo>
                        <a:pt x="0" y="33"/>
                      </a:lnTo>
                      <a:lnTo>
                        <a:pt x="4" y="32"/>
                      </a:lnTo>
                      <a:lnTo>
                        <a:pt x="6" y="30"/>
                      </a:lnTo>
                      <a:lnTo>
                        <a:pt x="8" y="26"/>
                      </a:lnTo>
                      <a:lnTo>
                        <a:pt x="11" y="22"/>
                      </a:lnTo>
                      <a:lnTo>
                        <a:pt x="15" y="11"/>
                      </a:lnTo>
                      <a:lnTo>
                        <a:pt x="18" y="1"/>
                      </a:lnTo>
                      <a:lnTo>
                        <a:pt x="17" y="0"/>
                      </a:lnTo>
                      <a:lnTo>
                        <a:pt x="13" y="11"/>
                      </a:lnTo>
                      <a:lnTo>
                        <a:pt x="8" y="22"/>
                      </a:lnTo>
                      <a:lnTo>
                        <a:pt x="7" y="26"/>
                      </a:lnTo>
                      <a:lnTo>
                        <a:pt x="5" y="29"/>
                      </a:lnTo>
                      <a:lnTo>
                        <a:pt x="3" y="31"/>
                      </a:lnTo>
                      <a:lnTo>
                        <a:pt x="1" y="31"/>
                      </a:lnTo>
                      <a:lnTo>
                        <a:pt x="0" y="31"/>
                      </a:lnTo>
                      <a:lnTo>
                        <a:pt x="0" y="33"/>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14" name="Freeform 187"/>
                <p:cNvSpPr>
                  <a:spLocks noChangeArrowheads="1"/>
                </p:cNvSpPr>
                <p:nvPr/>
              </p:nvSpPr>
              <p:spPr bwMode="auto">
                <a:xfrm>
                  <a:off x="4234" y="1594"/>
                  <a:ext cx="1" cy="3"/>
                </a:xfrm>
                <a:custGeom>
                  <a:avLst/>
                  <a:gdLst>
                    <a:gd name="T0" fmla="*/ 0 w 5"/>
                    <a:gd name="T1" fmla="*/ 0 h 9"/>
                    <a:gd name="T2" fmla="*/ 0 w 5"/>
                    <a:gd name="T3" fmla="*/ 0 h 9"/>
                    <a:gd name="T4" fmla="*/ 0 w 5"/>
                    <a:gd name="T5" fmla="*/ 0 h 9"/>
                    <a:gd name="T6" fmla="*/ 0 w 5"/>
                    <a:gd name="T7" fmla="*/ 0 h 9"/>
                    <a:gd name="T8" fmla="*/ 0 w 5"/>
                    <a:gd name="T9" fmla="*/ 0 h 9"/>
                    <a:gd name="T10" fmla="*/ 0 w 5"/>
                    <a:gd name="T11" fmla="*/ 0 h 9"/>
                    <a:gd name="T12" fmla="*/ 0 w 5"/>
                    <a:gd name="T13" fmla="*/ 0 h 9"/>
                    <a:gd name="T14" fmla="*/ 0 w 5"/>
                    <a:gd name="T15" fmla="*/ 0 h 9"/>
                    <a:gd name="T16" fmla="*/ 0 w 5"/>
                    <a:gd name="T17" fmla="*/ 0 h 9"/>
                    <a:gd name="T18" fmla="*/ 0 w 5"/>
                    <a:gd name="T19" fmla="*/ 0 h 9"/>
                    <a:gd name="T20" fmla="*/ 0 w 5"/>
                    <a:gd name="T21" fmla="*/ 0 h 9"/>
                    <a:gd name="T22" fmla="*/ 0 w 5"/>
                    <a:gd name="T23" fmla="*/ 0 h 9"/>
                    <a:gd name="T24" fmla="*/ 0 w 5"/>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9"/>
                    <a:gd name="T41" fmla="*/ 5 w 5"/>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9">
                      <a:moveTo>
                        <a:pt x="1" y="0"/>
                      </a:moveTo>
                      <a:lnTo>
                        <a:pt x="2" y="0"/>
                      </a:lnTo>
                      <a:lnTo>
                        <a:pt x="0" y="3"/>
                      </a:lnTo>
                      <a:lnTo>
                        <a:pt x="0" y="6"/>
                      </a:lnTo>
                      <a:lnTo>
                        <a:pt x="2" y="8"/>
                      </a:lnTo>
                      <a:lnTo>
                        <a:pt x="5" y="9"/>
                      </a:lnTo>
                      <a:lnTo>
                        <a:pt x="5" y="7"/>
                      </a:lnTo>
                      <a:lnTo>
                        <a:pt x="3" y="7"/>
                      </a:lnTo>
                      <a:lnTo>
                        <a:pt x="2" y="6"/>
                      </a:lnTo>
                      <a:lnTo>
                        <a:pt x="2" y="4"/>
                      </a:lnTo>
                      <a:lnTo>
                        <a:pt x="3" y="1"/>
                      </a:lnTo>
                      <a:lnTo>
                        <a:pt x="1"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15" name="Freeform 188"/>
                <p:cNvSpPr>
                  <a:spLocks noChangeArrowheads="1"/>
                </p:cNvSpPr>
                <p:nvPr/>
              </p:nvSpPr>
              <p:spPr bwMode="auto">
                <a:xfrm>
                  <a:off x="4234" y="1585"/>
                  <a:ext cx="5" cy="10"/>
                </a:xfrm>
                <a:custGeom>
                  <a:avLst/>
                  <a:gdLst>
                    <a:gd name="T0" fmla="*/ 0 w 16"/>
                    <a:gd name="T1" fmla="*/ 0 h 27"/>
                    <a:gd name="T2" fmla="*/ 0 w 16"/>
                    <a:gd name="T3" fmla="*/ 0 h 27"/>
                    <a:gd name="T4" fmla="*/ 0 w 16"/>
                    <a:gd name="T5" fmla="*/ 0 h 27"/>
                    <a:gd name="T6" fmla="*/ 0 w 16"/>
                    <a:gd name="T7" fmla="*/ 0 h 27"/>
                    <a:gd name="T8" fmla="*/ 0 w 16"/>
                    <a:gd name="T9" fmla="*/ 0 h 27"/>
                    <a:gd name="T10" fmla="*/ 0 w 16"/>
                    <a:gd name="T11" fmla="*/ 0 h 27"/>
                    <a:gd name="T12" fmla="*/ 0 w 16"/>
                    <a:gd name="T13" fmla="*/ 0 h 27"/>
                    <a:gd name="T14" fmla="*/ 0 w 16"/>
                    <a:gd name="T15" fmla="*/ 0 h 27"/>
                    <a:gd name="T16" fmla="*/ 0 w 16"/>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27"/>
                    <a:gd name="T29" fmla="*/ 16 w 16"/>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27">
                      <a:moveTo>
                        <a:pt x="15" y="0"/>
                      </a:moveTo>
                      <a:lnTo>
                        <a:pt x="15" y="0"/>
                      </a:lnTo>
                      <a:lnTo>
                        <a:pt x="9" y="11"/>
                      </a:lnTo>
                      <a:lnTo>
                        <a:pt x="0" y="26"/>
                      </a:lnTo>
                      <a:lnTo>
                        <a:pt x="2" y="27"/>
                      </a:lnTo>
                      <a:lnTo>
                        <a:pt x="10" y="12"/>
                      </a:lnTo>
                      <a:lnTo>
                        <a:pt x="16" y="1"/>
                      </a:lnTo>
                      <a:lnTo>
                        <a:pt x="15"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16" name="Freeform 189"/>
                <p:cNvSpPr>
                  <a:spLocks noChangeArrowheads="1"/>
                </p:cNvSpPr>
                <p:nvPr/>
              </p:nvSpPr>
              <p:spPr bwMode="auto">
                <a:xfrm>
                  <a:off x="4238" y="1584"/>
                  <a:ext cx="3" cy="2"/>
                </a:xfrm>
                <a:custGeom>
                  <a:avLst/>
                  <a:gdLst>
                    <a:gd name="T0" fmla="*/ 0 w 8"/>
                    <a:gd name="T1" fmla="*/ 0 h 6"/>
                    <a:gd name="T2" fmla="*/ 0 w 8"/>
                    <a:gd name="T3" fmla="*/ 0 h 6"/>
                    <a:gd name="T4" fmla="*/ 0 w 8"/>
                    <a:gd name="T5" fmla="*/ 0 h 6"/>
                    <a:gd name="T6" fmla="*/ 0 w 8"/>
                    <a:gd name="T7" fmla="*/ 0 h 6"/>
                    <a:gd name="T8" fmla="*/ 0 w 8"/>
                    <a:gd name="T9" fmla="*/ 0 h 6"/>
                    <a:gd name="T10" fmla="*/ 0 w 8"/>
                    <a:gd name="T11" fmla="*/ 0 h 6"/>
                    <a:gd name="T12" fmla="*/ 0 w 8"/>
                    <a:gd name="T13" fmla="*/ 0 h 6"/>
                    <a:gd name="T14" fmla="*/ 0 w 8"/>
                    <a:gd name="T15" fmla="*/ 0 h 6"/>
                    <a:gd name="T16" fmla="*/ 0 w 8"/>
                    <a:gd name="T17" fmla="*/ 0 h 6"/>
                    <a:gd name="T18" fmla="*/ 0 w 8"/>
                    <a:gd name="T19" fmla="*/ 0 h 6"/>
                    <a:gd name="T20" fmla="*/ 0 w 8"/>
                    <a:gd name="T21" fmla="*/ 0 h 6"/>
                    <a:gd name="T22" fmla="*/ 0 w 8"/>
                    <a:gd name="T23" fmla="*/ 0 h 6"/>
                    <a:gd name="T24" fmla="*/ 0 w 8"/>
                    <a:gd name="T25" fmla="*/ 0 h 6"/>
                    <a:gd name="T26" fmla="*/ 0 w 8"/>
                    <a:gd name="T27" fmla="*/ 0 h 6"/>
                    <a:gd name="T28" fmla="*/ 0 w 8"/>
                    <a:gd name="T29" fmla="*/ 0 h 6"/>
                    <a:gd name="T30" fmla="*/ 0 w 8"/>
                    <a:gd name="T31" fmla="*/ 0 h 6"/>
                    <a:gd name="T32" fmla="*/ 0 w 8"/>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6"/>
                    <a:gd name="T53" fmla="*/ 8 w 8"/>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6">
                      <a:moveTo>
                        <a:pt x="7" y="6"/>
                      </a:moveTo>
                      <a:lnTo>
                        <a:pt x="7" y="6"/>
                      </a:lnTo>
                      <a:lnTo>
                        <a:pt x="8" y="3"/>
                      </a:lnTo>
                      <a:lnTo>
                        <a:pt x="7" y="1"/>
                      </a:lnTo>
                      <a:lnTo>
                        <a:pt x="6" y="0"/>
                      </a:lnTo>
                      <a:lnTo>
                        <a:pt x="4" y="1"/>
                      </a:lnTo>
                      <a:lnTo>
                        <a:pt x="1" y="2"/>
                      </a:lnTo>
                      <a:lnTo>
                        <a:pt x="0" y="3"/>
                      </a:lnTo>
                      <a:lnTo>
                        <a:pt x="1" y="4"/>
                      </a:lnTo>
                      <a:lnTo>
                        <a:pt x="2" y="3"/>
                      </a:lnTo>
                      <a:lnTo>
                        <a:pt x="4" y="2"/>
                      </a:lnTo>
                      <a:lnTo>
                        <a:pt x="6" y="2"/>
                      </a:lnTo>
                      <a:lnTo>
                        <a:pt x="6" y="3"/>
                      </a:lnTo>
                      <a:lnTo>
                        <a:pt x="6" y="5"/>
                      </a:lnTo>
                      <a:lnTo>
                        <a:pt x="7" y="6"/>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17" name="Freeform 190"/>
                <p:cNvSpPr>
                  <a:spLocks noChangeArrowheads="1"/>
                </p:cNvSpPr>
                <p:nvPr/>
              </p:nvSpPr>
              <p:spPr bwMode="auto">
                <a:xfrm>
                  <a:off x="4238" y="1585"/>
                  <a:ext cx="2" cy="1"/>
                </a:xfrm>
                <a:custGeom>
                  <a:avLst/>
                  <a:gdLst>
                    <a:gd name="T0" fmla="*/ 0 w 5"/>
                    <a:gd name="T1" fmla="*/ 0 h 3"/>
                    <a:gd name="T2" fmla="*/ 0 w 5"/>
                    <a:gd name="T3" fmla="*/ 0 h 3"/>
                    <a:gd name="T4" fmla="*/ 0 w 5"/>
                    <a:gd name="T5" fmla="*/ 0 h 3"/>
                    <a:gd name="T6" fmla="*/ 0 w 5"/>
                    <a:gd name="T7" fmla="*/ 0 h 3"/>
                    <a:gd name="T8" fmla="*/ 0 w 5"/>
                    <a:gd name="T9" fmla="*/ 0 h 3"/>
                    <a:gd name="T10" fmla="*/ 0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5" y="1"/>
                      </a:lnTo>
                      <a:lnTo>
                        <a:pt x="3" y="0"/>
                      </a:lnTo>
                      <a:lnTo>
                        <a:pt x="1" y="0"/>
                      </a:lnTo>
                      <a:lnTo>
                        <a:pt x="0" y="2"/>
                      </a:lnTo>
                      <a:lnTo>
                        <a:pt x="5" y="3"/>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18" name="Freeform 191"/>
                <p:cNvSpPr>
                  <a:spLocks noChangeArrowheads="1"/>
                </p:cNvSpPr>
                <p:nvPr/>
              </p:nvSpPr>
              <p:spPr bwMode="auto">
                <a:xfrm>
                  <a:off x="4235" y="1585"/>
                  <a:ext cx="5" cy="10"/>
                </a:xfrm>
                <a:custGeom>
                  <a:avLst/>
                  <a:gdLst>
                    <a:gd name="T0" fmla="*/ 0 w 17"/>
                    <a:gd name="T1" fmla="*/ 0 h 26"/>
                    <a:gd name="T2" fmla="*/ 0 w 17"/>
                    <a:gd name="T3" fmla="*/ 0 h 26"/>
                    <a:gd name="T4" fmla="*/ 0 w 17"/>
                    <a:gd name="T5" fmla="*/ 0 h 26"/>
                    <a:gd name="T6" fmla="*/ 0 w 17"/>
                    <a:gd name="T7" fmla="*/ 0 h 26"/>
                    <a:gd name="T8" fmla="*/ 0 w 17"/>
                    <a:gd name="T9" fmla="*/ 0 h 26"/>
                    <a:gd name="T10" fmla="*/ 0 w 17"/>
                    <a:gd name="T11" fmla="*/ 0 h 26"/>
                    <a:gd name="T12" fmla="*/ 0 w 17"/>
                    <a:gd name="T13" fmla="*/ 0 h 26"/>
                    <a:gd name="T14" fmla="*/ 0 60000 65536"/>
                    <a:gd name="T15" fmla="*/ 0 60000 65536"/>
                    <a:gd name="T16" fmla="*/ 0 60000 65536"/>
                    <a:gd name="T17" fmla="*/ 0 60000 65536"/>
                    <a:gd name="T18" fmla="*/ 0 60000 65536"/>
                    <a:gd name="T19" fmla="*/ 0 60000 65536"/>
                    <a:gd name="T20" fmla="*/ 0 60000 65536"/>
                    <a:gd name="T21" fmla="*/ 0 w 17"/>
                    <a:gd name="T22" fmla="*/ 0 h 26"/>
                    <a:gd name="T23" fmla="*/ 17 w 17"/>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6">
                      <a:moveTo>
                        <a:pt x="5" y="26"/>
                      </a:moveTo>
                      <a:lnTo>
                        <a:pt x="12" y="12"/>
                      </a:lnTo>
                      <a:lnTo>
                        <a:pt x="17" y="1"/>
                      </a:lnTo>
                      <a:lnTo>
                        <a:pt x="12" y="0"/>
                      </a:lnTo>
                      <a:lnTo>
                        <a:pt x="7" y="10"/>
                      </a:lnTo>
                      <a:lnTo>
                        <a:pt x="0" y="23"/>
                      </a:lnTo>
                      <a:lnTo>
                        <a:pt x="5" y="26"/>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19" name="Freeform 192"/>
                <p:cNvSpPr>
                  <a:spLocks noChangeArrowheads="1"/>
                </p:cNvSpPr>
                <p:nvPr/>
              </p:nvSpPr>
              <p:spPr bwMode="auto">
                <a:xfrm>
                  <a:off x="4235" y="1594"/>
                  <a:ext cx="2" cy="1"/>
                </a:xfrm>
                <a:custGeom>
                  <a:avLst/>
                  <a:gdLst>
                    <a:gd name="T0" fmla="*/ 0 w 5"/>
                    <a:gd name="T1" fmla="*/ 0 h 4"/>
                    <a:gd name="T2" fmla="*/ 0 w 5"/>
                    <a:gd name="T3" fmla="*/ 0 h 4"/>
                    <a:gd name="T4" fmla="*/ 0 w 5"/>
                    <a:gd name="T5" fmla="*/ 0 h 4"/>
                    <a:gd name="T6" fmla="*/ 0 w 5"/>
                    <a:gd name="T7" fmla="*/ 0 h 4"/>
                    <a:gd name="T8" fmla="*/ 0 w 5"/>
                    <a:gd name="T9" fmla="*/ 0 h 4"/>
                    <a:gd name="T10" fmla="*/ 0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0"/>
                      </a:moveTo>
                      <a:lnTo>
                        <a:pt x="0" y="2"/>
                      </a:lnTo>
                      <a:lnTo>
                        <a:pt x="1" y="4"/>
                      </a:lnTo>
                      <a:lnTo>
                        <a:pt x="3" y="4"/>
                      </a:lnTo>
                      <a:lnTo>
                        <a:pt x="5" y="3"/>
                      </a:lnTo>
                      <a:lnTo>
                        <a:pt x="0" y="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20" name="Freeform 193"/>
                <p:cNvSpPr>
                  <a:spLocks noChangeArrowheads="1"/>
                </p:cNvSpPr>
                <p:nvPr/>
              </p:nvSpPr>
              <p:spPr bwMode="auto">
                <a:xfrm>
                  <a:off x="4238" y="1572"/>
                  <a:ext cx="6" cy="14"/>
                </a:xfrm>
                <a:custGeom>
                  <a:avLst/>
                  <a:gdLst>
                    <a:gd name="T0" fmla="*/ 0 w 18"/>
                    <a:gd name="T1" fmla="*/ 0 h 38"/>
                    <a:gd name="T2" fmla="*/ 0 w 18"/>
                    <a:gd name="T3" fmla="*/ 0 h 38"/>
                    <a:gd name="T4" fmla="*/ 0 w 18"/>
                    <a:gd name="T5" fmla="*/ 0 h 38"/>
                    <a:gd name="T6" fmla="*/ 0 w 18"/>
                    <a:gd name="T7" fmla="*/ 0 h 38"/>
                    <a:gd name="T8" fmla="*/ 0 w 18"/>
                    <a:gd name="T9" fmla="*/ 0 h 38"/>
                    <a:gd name="T10" fmla="*/ 0 w 18"/>
                    <a:gd name="T11" fmla="*/ 0 h 38"/>
                    <a:gd name="T12" fmla="*/ 0 w 18"/>
                    <a:gd name="T13" fmla="*/ 0 h 38"/>
                    <a:gd name="T14" fmla="*/ 0 w 18"/>
                    <a:gd name="T15" fmla="*/ 0 h 38"/>
                    <a:gd name="T16" fmla="*/ 0 w 18"/>
                    <a:gd name="T17" fmla="*/ 0 h 38"/>
                    <a:gd name="T18" fmla="*/ 0 w 18"/>
                    <a:gd name="T19" fmla="*/ 0 h 38"/>
                    <a:gd name="T20" fmla="*/ 0 w 18"/>
                    <a:gd name="T21" fmla="*/ 0 h 38"/>
                    <a:gd name="T22" fmla="*/ 0 w 18"/>
                    <a:gd name="T23" fmla="*/ 0 h 38"/>
                    <a:gd name="T24" fmla="*/ 0 w 18"/>
                    <a:gd name="T25" fmla="*/ 0 h 38"/>
                    <a:gd name="T26" fmla="*/ 0 w 18"/>
                    <a:gd name="T27" fmla="*/ 0 h 38"/>
                    <a:gd name="T28" fmla="*/ 0 w 18"/>
                    <a:gd name="T29" fmla="*/ 0 h 38"/>
                    <a:gd name="T30" fmla="*/ 0 w 18"/>
                    <a:gd name="T31" fmla="*/ 0 h 38"/>
                    <a:gd name="T32" fmla="*/ 0 w 18"/>
                    <a:gd name="T33" fmla="*/ 0 h 38"/>
                    <a:gd name="T34" fmla="*/ 0 w 18"/>
                    <a:gd name="T35" fmla="*/ 0 h 38"/>
                    <a:gd name="T36" fmla="*/ 0 w 18"/>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8"/>
                    <a:gd name="T59" fmla="*/ 18 w 18"/>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8">
                      <a:moveTo>
                        <a:pt x="18" y="5"/>
                      </a:moveTo>
                      <a:lnTo>
                        <a:pt x="16" y="16"/>
                      </a:lnTo>
                      <a:lnTo>
                        <a:pt x="12" y="26"/>
                      </a:lnTo>
                      <a:lnTo>
                        <a:pt x="11" y="31"/>
                      </a:lnTo>
                      <a:lnTo>
                        <a:pt x="9" y="35"/>
                      </a:lnTo>
                      <a:lnTo>
                        <a:pt x="7" y="37"/>
                      </a:lnTo>
                      <a:lnTo>
                        <a:pt x="4" y="38"/>
                      </a:lnTo>
                      <a:lnTo>
                        <a:pt x="1" y="37"/>
                      </a:lnTo>
                      <a:lnTo>
                        <a:pt x="0" y="36"/>
                      </a:lnTo>
                      <a:lnTo>
                        <a:pt x="0" y="34"/>
                      </a:lnTo>
                      <a:lnTo>
                        <a:pt x="0" y="31"/>
                      </a:lnTo>
                      <a:lnTo>
                        <a:pt x="7" y="15"/>
                      </a:lnTo>
                      <a:lnTo>
                        <a:pt x="12" y="3"/>
                      </a:lnTo>
                      <a:lnTo>
                        <a:pt x="14" y="2"/>
                      </a:lnTo>
                      <a:lnTo>
                        <a:pt x="16" y="0"/>
                      </a:lnTo>
                      <a:lnTo>
                        <a:pt x="17" y="0"/>
                      </a:lnTo>
                      <a:lnTo>
                        <a:pt x="18" y="2"/>
                      </a:lnTo>
                      <a:lnTo>
                        <a:pt x="18" y="5"/>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21" name="Freeform 194"/>
                <p:cNvSpPr>
                  <a:spLocks noChangeArrowheads="1"/>
                </p:cNvSpPr>
                <p:nvPr/>
              </p:nvSpPr>
              <p:spPr bwMode="auto">
                <a:xfrm>
                  <a:off x="4239" y="1574"/>
                  <a:ext cx="5" cy="12"/>
                </a:xfrm>
                <a:custGeom>
                  <a:avLst/>
                  <a:gdLst>
                    <a:gd name="T0" fmla="*/ 0 w 14"/>
                    <a:gd name="T1" fmla="*/ 0 h 33"/>
                    <a:gd name="T2" fmla="*/ 0 w 14"/>
                    <a:gd name="T3" fmla="*/ 0 h 33"/>
                    <a:gd name="T4" fmla="*/ 0 w 14"/>
                    <a:gd name="T5" fmla="*/ 0 h 33"/>
                    <a:gd name="T6" fmla="*/ 0 w 14"/>
                    <a:gd name="T7" fmla="*/ 0 h 33"/>
                    <a:gd name="T8" fmla="*/ 0 w 14"/>
                    <a:gd name="T9" fmla="*/ 0 h 33"/>
                    <a:gd name="T10" fmla="*/ 0 w 14"/>
                    <a:gd name="T11" fmla="*/ 0 h 33"/>
                    <a:gd name="T12" fmla="*/ 0 w 14"/>
                    <a:gd name="T13" fmla="*/ 0 h 33"/>
                    <a:gd name="T14" fmla="*/ 0 w 14"/>
                    <a:gd name="T15" fmla="*/ 0 h 33"/>
                    <a:gd name="T16" fmla="*/ 0 w 14"/>
                    <a:gd name="T17" fmla="*/ 0 h 33"/>
                    <a:gd name="T18" fmla="*/ 0 w 14"/>
                    <a:gd name="T19" fmla="*/ 0 h 33"/>
                    <a:gd name="T20" fmla="*/ 0 w 14"/>
                    <a:gd name="T21" fmla="*/ 0 h 33"/>
                    <a:gd name="T22" fmla="*/ 0 w 14"/>
                    <a:gd name="T23" fmla="*/ 0 h 33"/>
                    <a:gd name="T24" fmla="*/ 0 w 14"/>
                    <a:gd name="T25" fmla="*/ 0 h 33"/>
                    <a:gd name="T26" fmla="*/ 0 w 14"/>
                    <a:gd name="T27" fmla="*/ 0 h 33"/>
                    <a:gd name="T28" fmla="*/ 0 w 14"/>
                    <a:gd name="T29" fmla="*/ 0 h 33"/>
                    <a:gd name="T30" fmla="*/ 0 w 14"/>
                    <a:gd name="T31" fmla="*/ 0 h 33"/>
                    <a:gd name="T32" fmla="*/ 0 w 14"/>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33"/>
                    <a:gd name="T53" fmla="*/ 14 w 1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33">
                      <a:moveTo>
                        <a:pt x="0" y="33"/>
                      </a:moveTo>
                      <a:lnTo>
                        <a:pt x="0" y="33"/>
                      </a:lnTo>
                      <a:lnTo>
                        <a:pt x="4" y="32"/>
                      </a:lnTo>
                      <a:lnTo>
                        <a:pt x="6" y="30"/>
                      </a:lnTo>
                      <a:lnTo>
                        <a:pt x="7" y="27"/>
                      </a:lnTo>
                      <a:lnTo>
                        <a:pt x="10" y="21"/>
                      </a:lnTo>
                      <a:lnTo>
                        <a:pt x="13" y="11"/>
                      </a:lnTo>
                      <a:lnTo>
                        <a:pt x="14" y="0"/>
                      </a:lnTo>
                      <a:lnTo>
                        <a:pt x="13" y="0"/>
                      </a:lnTo>
                      <a:lnTo>
                        <a:pt x="11" y="11"/>
                      </a:lnTo>
                      <a:lnTo>
                        <a:pt x="7" y="21"/>
                      </a:lnTo>
                      <a:lnTo>
                        <a:pt x="6" y="26"/>
                      </a:lnTo>
                      <a:lnTo>
                        <a:pt x="4" y="29"/>
                      </a:lnTo>
                      <a:lnTo>
                        <a:pt x="3" y="31"/>
                      </a:lnTo>
                      <a:lnTo>
                        <a:pt x="0" y="32"/>
                      </a:lnTo>
                      <a:lnTo>
                        <a:pt x="0" y="33"/>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22" name="Freeform 195"/>
                <p:cNvSpPr>
                  <a:spLocks noChangeArrowheads="1"/>
                </p:cNvSpPr>
                <p:nvPr/>
              </p:nvSpPr>
              <p:spPr bwMode="auto">
                <a:xfrm>
                  <a:off x="4238" y="1584"/>
                  <a:ext cx="1" cy="2"/>
                </a:xfrm>
                <a:custGeom>
                  <a:avLst/>
                  <a:gdLst>
                    <a:gd name="T0" fmla="*/ 0 w 5"/>
                    <a:gd name="T1" fmla="*/ 0 h 7"/>
                    <a:gd name="T2" fmla="*/ 0 w 5"/>
                    <a:gd name="T3" fmla="*/ 0 h 7"/>
                    <a:gd name="T4" fmla="*/ 0 w 5"/>
                    <a:gd name="T5" fmla="*/ 0 h 7"/>
                    <a:gd name="T6" fmla="*/ 0 w 5"/>
                    <a:gd name="T7" fmla="*/ 0 h 7"/>
                    <a:gd name="T8" fmla="*/ 0 w 5"/>
                    <a:gd name="T9" fmla="*/ 0 h 7"/>
                    <a:gd name="T10" fmla="*/ 0 w 5"/>
                    <a:gd name="T11" fmla="*/ 0 h 7"/>
                    <a:gd name="T12" fmla="*/ 0 w 5"/>
                    <a:gd name="T13" fmla="*/ 0 h 7"/>
                    <a:gd name="T14" fmla="*/ 0 w 5"/>
                    <a:gd name="T15" fmla="*/ 0 h 7"/>
                    <a:gd name="T16" fmla="*/ 0 w 5"/>
                    <a:gd name="T17" fmla="*/ 0 h 7"/>
                    <a:gd name="T18" fmla="*/ 0 w 5"/>
                    <a:gd name="T19" fmla="*/ 0 h 7"/>
                    <a:gd name="T20" fmla="*/ 0 w 5"/>
                    <a:gd name="T21" fmla="*/ 0 h 7"/>
                    <a:gd name="T22" fmla="*/ 0 w 5"/>
                    <a:gd name="T23" fmla="*/ 0 h 7"/>
                    <a:gd name="T24" fmla="*/ 0 w 5"/>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7"/>
                    <a:gd name="T41" fmla="*/ 5 w 5"/>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7">
                      <a:moveTo>
                        <a:pt x="1" y="0"/>
                      </a:moveTo>
                      <a:lnTo>
                        <a:pt x="1" y="0"/>
                      </a:lnTo>
                      <a:lnTo>
                        <a:pt x="0" y="3"/>
                      </a:lnTo>
                      <a:lnTo>
                        <a:pt x="0" y="5"/>
                      </a:lnTo>
                      <a:lnTo>
                        <a:pt x="2" y="7"/>
                      </a:lnTo>
                      <a:lnTo>
                        <a:pt x="5" y="7"/>
                      </a:lnTo>
                      <a:lnTo>
                        <a:pt x="5" y="6"/>
                      </a:lnTo>
                      <a:lnTo>
                        <a:pt x="3" y="6"/>
                      </a:lnTo>
                      <a:lnTo>
                        <a:pt x="1" y="5"/>
                      </a:lnTo>
                      <a:lnTo>
                        <a:pt x="1" y="3"/>
                      </a:lnTo>
                      <a:lnTo>
                        <a:pt x="2" y="0"/>
                      </a:lnTo>
                      <a:lnTo>
                        <a:pt x="1"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23" name="Freeform 196"/>
                <p:cNvSpPr>
                  <a:spLocks noChangeArrowheads="1"/>
                </p:cNvSpPr>
                <p:nvPr/>
              </p:nvSpPr>
              <p:spPr bwMode="auto">
                <a:xfrm>
                  <a:off x="4238" y="1573"/>
                  <a:ext cx="4" cy="11"/>
                </a:xfrm>
                <a:custGeom>
                  <a:avLst/>
                  <a:gdLst>
                    <a:gd name="T0" fmla="*/ 0 w 12"/>
                    <a:gd name="T1" fmla="*/ 0 h 29"/>
                    <a:gd name="T2" fmla="*/ 0 w 12"/>
                    <a:gd name="T3" fmla="*/ 0 h 29"/>
                    <a:gd name="T4" fmla="*/ 0 w 12"/>
                    <a:gd name="T5" fmla="*/ 0 h 29"/>
                    <a:gd name="T6" fmla="*/ 0 w 12"/>
                    <a:gd name="T7" fmla="*/ 0 h 29"/>
                    <a:gd name="T8" fmla="*/ 0 w 12"/>
                    <a:gd name="T9" fmla="*/ 0 h 29"/>
                    <a:gd name="T10" fmla="*/ 0 w 12"/>
                    <a:gd name="T11" fmla="*/ 0 h 29"/>
                    <a:gd name="T12" fmla="*/ 0 w 12"/>
                    <a:gd name="T13" fmla="*/ 0 h 29"/>
                    <a:gd name="T14" fmla="*/ 0 w 12"/>
                    <a:gd name="T15" fmla="*/ 0 h 29"/>
                    <a:gd name="T16" fmla="*/ 0 w 1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9"/>
                    <a:gd name="T29" fmla="*/ 12 w 12"/>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9">
                      <a:moveTo>
                        <a:pt x="11" y="0"/>
                      </a:moveTo>
                      <a:lnTo>
                        <a:pt x="11" y="0"/>
                      </a:lnTo>
                      <a:lnTo>
                        <a:pt x="7" y="13"/>
                      </a:lnTo>
                      <a:lnTo>
                        <a:pt x="0" y="29"/>
                      </a:lnTo>
                      <a:lnTo>
                        <a:pt x="1" y="29"/>
                      </a:lnTo>
                      <a:lnTo>
                        <a:pt x="8" y="13"/>
                      </a:lnTo>
                      <a:lnTo>
                        <a:pt x="12" y="1"/>
                      </a:lnTo>
                      <a:lnTo>
                        <a:pt x="11"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24" name="Freeform 197"/>
                <p:cNvSpPr>
                  <a:spLocks noChangeArrowheads="1"/>
                </p:cNvSpPr>
                <p:nvPr/>
              </p:nvSpPr>
              <p:spPr bwMode="auto">
                <a:xfrm>
                  <a:off x="4242" y="1572"/>
                  <a:ext cx="2" cy="2"/>
                </a:xfrm>
                <a:custGeom>
                  <a:avLst/>
                  <a:gdLst>
                    <a:gd name="T0" fmla="*/ 0 w 7"/>
                    <a:gd name="T1" fmla="*/ 0 h 6"/>
                    <a:gd name="T2" fmla="*/ 0 w 7"/>
                    <a:gd name="T3" fmla="*/ 0 h 6"/>
                    <a:gd name="T4" fmla="*/ 0 w 7"/>
                    <a:gd name="T5" fmla="*/ 0 h 6"/>
                    <a:gd name="T6" fmla="*/ 0 w 7"/>
                    <a:gd name="T7" fmla="*/ 0 h 6"/>
                    <a:gd name="T8" fmla="*/ 0 w 7"/>
                    <a:gd name="T9" fmla="*/ 0 h 6"/>
                    <a:gd name="T10" fmla="*/ 0 w 7"/>
                    <a:gd name="T11" fmla="*/ 0 h 6"/>
                    <a:gd name="T12" fmla="*/ 0 w 7"/>
                    <a:gd name="T13" fmla="*/ 0 h 6"/>
                    <a:gd name="T14" fmla="*/ 0 w 7"/>
                    <a:gd name="T15" fmla="*/ 0 h 6"/>
                    <a:gd name="T16" fmla="*/ 0 w 7"/>
                    <a:gd name="T17" fmla="*/ 0 h 6"/>
                    <a:gd name="T18" fmla="*/ 0 w 7"/>
                    <a:gd name="T19" fmla="*/ 0 h 6"/>
                    <a:gd name="T20" fmla="*/ 0 w 7"/>
                    <a:gd name="T21" fmla="*/ 0 h 6"/>
                    <a:gd name="T22" fmla="*/ 0 w 7"/>
                    <a:gd name="T23" fmla="*/ 0 h 6"/>
                    <a:gd name="T24" fmla="*/ 0 w 7"/>
                    <a:gd name="T25" fmla="*/ 0 h 6"/>
                    <a:gd name="T26" fmla="*/ 0 w 7"/>
                    <a:gd name="T27" fmla="*/ 0 h 6"/>
                    <a:gd name="T28" fmla="*/ 0 w 7"/>
                    <a:gd name="T29" fmla="*/ 0 h 6"/>
                    <a:gd name="T30" fmla="*/ 0 w 7"/>
                    <a:gd name="T31" fmla="*/ 0 h 6"/>
                    <a:gd name="T32" fmla="*/ 0 w 7"/>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6"/>
                    <a:gd name="T53" fmla="*/ 7 w 7"/>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6">
                      <a:moveTo>
                        <a:pt x="7" y="6"/>
                      </a:moveTo>
                      <a:lnTo>
                        <a:pt x="7" y="6"/>
                      </a:lnTo>
                      <a:lnTo>
                        <a:pt x="7" y="3"/>
                      </a:lnTo>
                      <a:lnTo>
                        <a:pt x="7" y="1"/>
                      </a:lnTo>
                      <a:lnTo>
                        <a:pt x="6" y="0"/>
                      </a:lnTo>
                      <a:lnTo>
                        <a:pt x="4" y="1"/>
                      </a:lnTo>
                      <a:lnTo>
                        <a:pt x="1" y="2"/>
                      </a:lnTo>
                      <a:lnTo>
                        <a:pt x="0" y="3"/>
                      </a:lnTo>
                      <a:lnTo>
                        <a:pt x="1" y="4"/>
                      </a:lnTo>
                      <a:lnTo>
                        <a:pt x="3" y="3"/>
                      </a:lnTo>
                      <a:lnTo>
                        <a:pt x="5" y="2"/>
                      </a:lnTo>
                      <a:lnTo>
                        <a:pt x="6" y="2"/>
                      </a:lnTo>
                      <a:lnTo>
                        <a:pt x="6" y="3"/>
                      </a:lnTo>
                      <a:lnTo>
                        <a:pt x="6" y="6"/>
                      </a:lnTo>
                      <a:lnTo>
                        <a:pt x="7" y="6"/>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25" name="Freeform 198"/>
                <p:cNvSpPr>
                  <a:spLocks noChangeArrowheads="1"/>
                </p:cNvSpPr>
                <p:nvPr/>
              </p:nvSpPr>
              <p:spPr bwMode="auto">
                <a:xfrm>
                  <a:off x="4242" y="1548"/>
                  <a:ext cx="7" cy="27"/>
                </a:xfrm>
                <a:custGeom>
                  <a:avLst/>
                  <a:gdLst>
                    <a:gd name="T0" fmla="*/ 0 w 26"/>
                    <a:gd name="T1" fmla="*/ 0 h 76"/>
                    <a:gd name="T2" fmla="*/ 0 w 26"/>
                    <a:gd name="T3" fmla="*/ 0 h 76"/>
                    <a:gd name="T4" fmla="*/ 0 w 26"/>
                    <a:gd name="T5" fmla="*/ 0 h 76"/>
                    <a:gd name="T6" fmla="*/ 0 w 26"/>
                    <a:gd name="T7" fmla="*/ 0 h 76"/>
                    <a:gd name="T8" fmla="*/ 0 w 26"/>
                    <a:gd name="T9" fmla="*/ 0 h 76"/>
                    <a:gd name="T10" fmla="*/ 0 w 26"/>
                    <a:gd name="T11" fmla="*/ 0 h 76"/>
                    <a:gd name="T12" fmla="*/ 0 w 26"/>
                    <a:gd name="T13" fmla="*/ 0 h 76"/>
                    <a:gd name="T14" fmla="*/ 0 w 26"/>
                    <a:gd name="T15" fmla="*/ 0 h 76"/>
                    <a:gd name="T16" fmla="*/ 0 w 26"/>
                    <a:gd name="T17" fmla="*/ 0 h 76"/>
                    <a:gd name="T18" fmla="*/ 0 w 26"/>
                    <a:gd name="T19" fmla="*/ 0 h 76"/>
                    <a:gd name="T20" fmla="*/ 0 w 26"/>
                    <a:gd name="T21" fmla="*/ 0 h 76"/>
                    <a:gd name="T22" fmla="*/ 0 w 26"/>
                    <a:gd name="T23" fmla="*/ 0 h 76"/>
                    <a:gd name="T24" fmla="*/ 0 w 26"/>
                    <a:gd name="T25" fmla="*/ 0 h 76"/>
                    <a:gd name="T26" fmla="*/ 0 w 26"/>
                    <a:gd name="T27" fmla="*/ 0 h 76"/>
                    <a:gd name="T28" fmla="*/ 0 w 26"/>
                    <a:gd name="T29" fmla="*/ 0 h 76"/>
                    <a:gd name="T30" fmla="*/ 0 w 26"/>
                    <a:gd name="T31" fmla="*/ 0 h 76"/>
                    <a:gd name="T32" fmla="*/ 0 w 26"/>
                    <a:gd name="T33" fmla="*/ 0 h 76"/>
                    <a:gd name="T34" fmla="*/ 0 w 26"/>
                    <a:gd name="T35" fmla="*/ 0 h 76"/>
                    <a:gd name="T36" fmla="*/ 0 w 26"/>
                    <a:gd name="T37" fmla="*/ 0 h 76"/>
                    <a:gd name="T38" fmla="*/ 0 w 26"/>
                    <a:gd name="T39" fmla="*/ 0 h 76"/>
                    <a:gd name="T40" fmla="*/ 0 w 26"/>
                    <a:gd name="T41" fmla="*/ 0 h 76"/>
                    <a:gd name="T42" fmla="*/ 0 w 26"/>
                    <a:gd name="T43" fmla="*/ 0 h 76"/>
                    <a:gd name="T44" fmla="*/ 0 w 26"/>
                    <a:gd name="T45" fmla="*/ 0 h 76"/>
                    <a:gd name="T46" fmla="*/ 0 w 26"/>
                    <a:gd name="T47" fmla="*/ 0 h 76"/>
                    <a:gd name="T48" fmla="*/ 0 w 26"/>
                    <a:gd name="T49" fmla="*/ 0 h 76"/>
                    <a:gd name="T50" fmla="*/ 0 w 26"/>
                    <a:gd name="T51" fmla="*/ 0 h 76"/>
                    <a:gd name="T52" fmla="*/ 0 w 26"/>
                    <a:gd name="T53" fmla="*/ 0 h 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
                    <a:gd name="T82" fmla="*/ 0 h 76"/>
                    <a:gd name="T83" fmla="*/ 26 w 26"/>
                    <a:gd name="T84" fmla="*/ 76 h 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 h="76">
                      <a:moveTo>
                        <a:pt x="25" y="5"/>
                      </a:moveTo>
                      <a:lnTo>
                        <a:pt x="25" y="12"/>
                      </a:lnTo>
                      <a:lnTo>
                        <a:pt x="22" y="29"/>
                      </a:lnTo>
                      <a:lnTo>
                        <a:pt x="20" y="39"/>
                      </a:lnTo>
                      <a:lnTo>
                        <a:pt x="18" y="51"/>
                      </a:lnTo>
                      <a:lnTo>
                        <a:pt x="14" y="61"/>
                      </a:lnTo>
                      <a:lnTo>
                        <a:pt x="10" y="70"/>
                      </a:lnTo>
                      <a:lnTo>
                        <a:pt x="7" y="74"/>
                      </a:lnTo>
                      <a:lnTo>
                        <a:pt x="5" y="75"/>
                      </a:lnTo>
                      <a:lnTo>
                        <a:pt x="4" y="76"/>
                      </a:lnTo>
                      <a:lnTo>
                        <a:pt x="1" y="75"/>
                      </a:lnTo>
                      <a:lnTo>
                        <a:pt x="0" y="74"/>
                      </a:lnTo>
                      <a:lnTo>
                        <a:pt x="0" y="73"/>
                      </a:lnTo>
                      <a:lnTo>
                        <a:pt x="0" y="70"/>
                      </a:lnTo>
                      <a:lnTo>
                        <a:pt x="1" y="67"/>
                      </a:lnTo>
                      <a:lnTo>
                        <a:pt x="4" y="57"/>
                      </a:lnTo>
                      <a:lnTo>
                        <a:pt x="8" y="37"/>
                      </a:lnTo>
                      <a:lnTo>
                        <a:pt x="13" y="16"/>
                      </a:lnTo>
                      <a:lnTo>
                        <a:pt x="15" y="5"/>
                      </a:lnTo>
                      <a:lnTo>
                        <a:pt x="16" y="2"/>
                      </a:lnTo>
                      <a:lnTo>
                        <a:pt x="18" y="1"/>
                      </a:lnTo>
                      <a:lnTo>
                        <a:pt x="20" y="0"/>
                      </a:lnTo>
                      <a:lnTo>
                        <a:pt x="21" y="0"/>
                      </a:lnTo>
                      <a:lnTo>
                        <a:pt x="23" y="1"/>
                      </a:lnTo>
                      <a:lnTo>
                        <a:pt x="25" y="2"/>
                      </a:lnTo>
                      <a:lnTo>
                        <a:pt x="26" y="4"/>
                      </a:lnTo>
                      <a:lnTo>
                        <a:pt x="25" y="5"/>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26" name="Freeform 199"/>
                <p:cNvSpPr>
                  <a:spLocks noChangeArrowheads="1"/>
                </p:cNvSpPr>
                <p:nvPr/>
              </p:nvSpPr>
              <p:spPr bwMode="auto">
                <a:xfrm>
                  <a:off x="4244" y="1549"/>
                  <a:ext cx="5" cy="24"/>
                </a:xfrm>
                <a:custGeom>
                  <a:avLst/>
                  <a:gdLst>
                    <a:gd name="T0" fmla="*/ 0 w 18"/>
                    <a:gd name="T1" fmla="*/ 0 h 65"/>
                    <a:gd name="T2" fmla="*/ 0 w 18"/>
                    <a:gd name="T3" fmla="*/ 0 h 65"/>
                    <a:gd name="T4" fmla="*/ 0 w 18"/>
                    <a:gd name="T5" fmla="*/ 0 h 65"/>
                    <a:gd name="T6" fmla="*/ 0 w 18"/>
                    <a:gd name="T7" fmla="*/ 0 h 65"/>
                    <a:gd name="T8" fmla="*/ 0 w 18"/>
                    <a:gd name="T9" fmla="*/ 0 h 65"/>
                    <a:gd name="T10" fmla="*/ 0 w 18"/>
                    <a:gd name="T11" fmla="*/ 0 h 65"/>
                    <a:gd name="T12" fmla="*/ 0 w 18"/>
                    <a:gd name="T13" fmla="*/ 0 h 65"/>
                    <a:gd name="T14" fmla="*/ 0 w 18"/>
                    <a:gd name="T15" fmla="*/ 0 h 65"/>
                    <a:gd name="T16" fmla="*/ 0 w 18"/>
                    <a:gd name="T17" fmla="*/ 0 h 65"/>
                    <a:gd name="T18" fmla="*/ 0 w 18"/>
                    <a:gd name="T19" fmla="*/ 0 h 65"/>
                    <a:gd name="T20" fmla="*/ 0 w 18"/>
                    <a:gd name="T21" fmla="*/ 0 h 65"/>
                    <a:gd name="T22" fmla="*/ 0 w 18"/>
                    <a:gd name="T23" fmla="*/ 0 h 65"/>
                    <a:gd name="T24" fmla="*/ 0 w 18"/>
                    <a:gd name="T25" fmla="*/ 0 h 65"/>
                    <a:gd name="T26" fmla="*/ 0 w 18"/>
                    <a:gd name="T27" fmla="*/ 0 h 65"/>
                    <a:gd name="T28" fmla="*/ 0 w 18"/>
                    <a:gd name="T29" fmla="*/ 0 h 65"/>
                    <a:gd name="T30" fmla="*/ 0 w 18"/>
                    <a:gd name="T31" fmla="*/ 0 h 65"/>
                    <a:gd name="T32" fmla="*/ 0 w 18"/>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65"/>
                    <a:gd name="T53" fmla="*/ 18 w 18"/>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65">
                      <a:moveTo>
                        <a:pt x="3" y="65"/>
                      </a:moveTo>
                      <a:lnTo>
                        <a:pt x="3" y="65"/>
                      </a:lnTo>
                      <a:lnTo>
                        <a:pt x="6" y="56"/>
                      </a:lnTo>
                      <a:lnTo>
                        <a:pt x="11" y="46"/>
                      </a:lnTo>
                      <a:lnTo>
                        <a:pt x="13" y="34"/>
                      </a:lnTo>
                      <a:lnTo>
                        <a:pt x="15" y="24"/>
                      </a:lnTo>
                      <a:lnTo>
                        <a:pt x="18" y="7"/>
                      </a:lnTo>
                      <a:lnTo>
                        <a:pt x="18" y="1"/>
                      </a:lnTo>
                      <a:lnTo>
                        <a:pt x="17" y="0"/>
                      </a:lnTo>
                      <a:lnTo>
                        <a:pt x="15" y="7"/>
                      </a:lnTo>
                      <a:lnTo>
                        <a:pt x="13" y="24"/>
                      </a:lnTo>
                      <a:lnTo>
                        <a:pt x="11" y="34"/>
                      </a:lnTo>
                      <a:lnTo>
                        <a:pt x="8" y="45"/>
                      </a:lnTo>
                      <a:lnTo>
                        <a:pt x="5" y="56"/>
                      </a:lnTo>
                      <a:lnTo>
                        <a:pt x="0" y="65"/>
                      </a:lnTo>
                      <a:lnTo>
                        <a:pt x="3" y="65"/>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27" name="Freeform 200"/>
                <p:cNvSpPr>
                  <a:spLocks noChangeArrowheads="1"/>
                </p:cNvSpPr>
                <p:nvPr/>
              </p:nvSpPr>
              <p:spPr bwMode="auto">
                <a:xfrm>
                  <a:off x="4242" y="1572"/>
                  <a:ext cx="4" cy="3"/>
                </a:xfrm>
                <a:custGeom>
                  <a:avLst/>
                  <a:gdLst>
                    <a:gd name="T0" fmla="*/ 0 w 12"/>
                    <a:gd name="T1" fmla="*/ 0 h 10"/>
                    <a:gd name="T2" fmla="*/ 0 w 12"/>
                    <a:gd name="T3" fmla="*/ 0 h 10"/>
                    <a:gd name="T4" fmla="*/ 0 w 12"/>
                    <a:gd name="T5" fmla="*/ 0 h 10"/>
                    <a:gd name="T6" fmla="*/ 0 w 12"/>
                    <a:gd name="T7" fmla="*/ 0 h 10"/>
                    <a:gd name="T8" fmla="*/ 0 w 12"/>
                    <a:gd name="T9" fmla="*/ 0 h 10"/>
                    <a:gd name="T10" fmla="*/ 0 w 12"/>
                    <a:gd name="T11" fmla="*/ 0 h 10"/>
                    <a:gd name="T12" fmla="*/ 0 w 12"/>
                    <a:gd name="T13" fmla="*/ 0 h 10"/>
                    <a:gd name="T14" fmla="*/ 0 w 12"/>
                    <a:gd name="T15" fmla="*/ 0 h 10"/>
                    <a:gd name="T16" fmla="*/ 0 w 12"/>
                    <a:gd name="T17" fmla="*/ 0 h 10"/>
                    <a:gd name="T18" fmla="*/ 0 w 12"/>
                    <a:gd name="T19" fmla="*/ 0 h 10"/>
                    <a:gd name="T20" fmla="*/ 0 w 12"/>
                    <a:gd name="T21" fmla="*/ 0 h 10"/>
                    <a:gd name="T22" fmla="*/ 0 w 12"/>
                    <a:gd name="T23" fmla="*/ 0 h 10"/>
                    <a:gd name="T24" fmla="*/ 0 w 12"/>
                    <a:gd name="T25" fmla="*/ 0 h 10"/>
                    <a:gd name="T26" fmla="*/ 0 w 12"/>
                    <a:gd name="T27" fmla="*/ 0 h 10"/>
                    <a:gd name="T28" fmla="*/ 0 w 12"/>
                    <a:gd name="T29" fmla="*/ 0 h 10"/>
                    <a:gd name="T30" fmla="*/ 0 w 12"/>
                    <a:gd name="T31" fmla="*/ 0 h 10"/>
                    <a:gd name="T32" fmla="*/ 0 w 12"/>
                    <a:gd name="T33" fmla="*/ 0 h 10"/>
                    <a:gd name="T34" fmla="*/ 0 w 12"/>
                    <a:gd name="T35" fmla="*/ 0 h 10"/>
                    <a:gd name="T36" fmla="*/ 0 w 12"/>
                    <a:gd name="T37" fmla="*/ 0 h 10"/>
                    <a:gd name="T38" fmla="*/ 0 w 12"/>
                    <a:gd name="T39" fmla="*/ 0 h 10"/>
                    <a:gd name="T40" fmla="*/ 0 w 12"/>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10"/>
                    <a:gd name="T65" fmla="*/ 12 w 12"/>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10">
                      <a:moveTo>
                        <a:pt x="1" y="0"/>
                      </a:moveTo>
                      <a:lnTo>
                        <a:pt x="1" y="0"/>
                      </a:lnTo>
                      <a:lnTo>
                        <a:pt x="0" y="2"/>
                      </a:lnTo>
                      <a:lnTo>
                        <a:pt x="0" y="6"/>
                      </a:lnTo>
                      <a:lnTo>
                        <a:pt x="1" y="8"/>
                      </a:lnTo>
                      <a:lnTo>
                        <a:pt x="2" y="9"/>
                      </a:lnTo>
                      <a:lnTo>
                        <a:pt x="5" y="10"/>
                      </a:lnTo>
                      <a:lnTo>
                        <a:pt x="7" y="9"/>
                      </a:lnTo>
                      <a:lnTo>
                        <a:pt x="9" y="7"/>
                      </a:lnTo>
                      <a:lnTo>
                        <a:pt x="12" y="3"/>
                      </a:lnTo>
                      <a:lnTo>
                        <a:pt x="9" y="3"/>
                      </a:lnTo>
                      <a:lnTo>
                        <a:pt x="8" y="6"/>
                      </a:lnTo>
                      <a:lnTo>
                        <a:pt x="6" y="8"/>
                      </a:lnTo>
                      <a:lnTo>
                        <a:pt x="5" y="8"/>
                      </a:lnTo>
                      <a:lnTo>
                        <a:pt x="4" y="8"/>
                      </a:lnTo>
                      <a:lnTo>
                        <a:pt x="2" y="7"/>
                      </a:lnTo>
                      <a:lnTo>
                        <a:pt x="2" y="6"/>
                      </a:lnTo>
                      <a:lnTo>
                        <a:pt x="2" y="3"/>
                      </a:lnTo>
                      <a:lnTo>
                        <a:pt x="2" y="1"/>
                      </a:lnTo>
                      <a:lnTo>
                        <a:pt x="1"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28" name="Freeform 201"/>
                <p:cNvSpPr>
                  <a:spLocks noChangeArrowheads="1"/>
                </p:cNvSpPr>
                <p:nvPr/>
              </p:nvSpPr>
              <p:spPr bwMode="auto">
                <a:xfrm>
                  <a:off x="4242" y="1549"/>
                  <a:ext cx="5" cy="23"/>
                </a:xfrm>
                <a:custGeom>
                  <a:avLst/>
                  <a:gdLst>
                    <a:gd name="T0" fmla="*/ 0 w 16"/>
                    <a:gd name="T1" fmla="*/ 0 h 63"/>
                    <a:gd name="T2" fmla="*/ 0 w 16"/>
                    <a:gd name="T3" fmla="*/ 0 h 63"/>
                    <a:gd name="T4" fmla="*/ 0 w 16"/>
                    <a:gd name="T5" fmla="*/ 0 h 63"/>
                    <a:gd name="T6" fmla="*/ 0 w 16"/>
                    <a:gd name="T7" fmla="*/ 0 h 63"/>
                    <a:gd name="T8" fmla="*/ 0 w 16"/>
                    <a:gd name="T9" fmla="*/ 0 h 63"/>
                    <a:gd name="T10" fmla="*/ 0 w 16"/>
                    <a:gd name="T11" fmla="*/ 0 h 63"/>
                    <a:gd name="T12" fmla="*/ 0 w 16"/>
                    <a:gd name="T13" fmla="*/ 0 h 63"/>
                    <a:gd name="T14" fmla="*/ 0 w 16"/>
                    <a:gd name="T15" fmla="*/ 0 h 63"/>
                    <a:gd name="T16" fmla="*/ 0 w 16"/>
                    <a:gd name="T17" fmla="*/ 0 h 63"/>
                    <a:gd name="T18" fmla="*/ 0 w 16"/>
                    <a:gd name="T19" fmla="*/ 0 h 63"/>
                    <a:gd name="T20" fmla="*/ 0 w 16"/>
                    <a:gd name="T21" fmla="*/ 0 h 63"/>
                    <a:gd name="T22" fmla="*/ 0 w 16"/>
                    <a:gd name="T23" fmla="*/ 0 h 63"/>
                    <a:gd name="T24" fmla="*/ 0 w 16"/>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63"/>
                    <a:gd name="T41" fmla="*/ 16 w 16"/>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63">
                      <a:moveTo>
                        <a:pt x="14" y="0"/>
                      </a:moveTo>
                      <a:lnTo>
                        <a:pt x="14" y="0"/>
                      </a:lnTo>
                      <a:lnTo>
                        <a:pt x="12" y="11"/>
                      </a:lnTo>
                      <a:lnTo>
                        <a:pt x="7" y="32"/>
                      </a:lnTo>
                      <a:lnTo>
                        <a:pt x="3" y="52"/>
                      </a:lnTo>
                      <a:lnTo>
                        <a:pt x="0" y="62"/>
                      </a:lnTo>
                      <a:lnTo>
                        <a:pt x="1" y="63"/>
                      </a:lnTo>
                      <a:lnTo>
                        <a:pt x="5" y="52"/>
                      </a:lnTo>
                      <a:lnTo>
                        <a:pt x="10" y="32"/>
                      </a:lnTo>
                      <a:lnTo>
                        <a:pt x="14" y="11"/>
                      </a:lnTo>
                      <a:lnTo>
                        <a:pt x="16" y="0"/>
                      </a:lnTo>
                      <a:lnTo>
                        <a:pt x="14"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29" name="Freeform 202"/>
                <p:cNvSpPr>
                  <a:spLocks noChangeArrowheads="1"/>
                </p:cNvSpPr>
                <p:nvPr/>
              </p:nvSpPr>
              <p:spPr bwMode="auto">
                <a:xfrm>
                  <a:off x="4246" y="1548"/>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w 12"/>
                    <a:gd name="T13" fmla="*/ 0 h 6"/>
                    <a:gd name="T14" fmla="*/ 0 w 12"/>
                    <a:gd name="T15" fmla="*/ 0 h 6"/>
                    <a:gd name="T16" fmla="*/ 0 w 12"/>
                    <a:gd name="T17" fmla="*/ 0 h 6"/>
                    <a:gd name="T18" fmla="*/ 0 w 12"/>
                    <a:gd name="T19" fmla="*/ 0 h 6"/>
                    <a:gd name="T20" fmla="*/ 0 w 12"/>
                    <a:gd name="T21" fmla="*/ 0 h 6"/>
                    <a:gd name="T22" fmla="*/ 0 w 12"/>
                    <a:gd name="T23" fmla="*/ 0 h 6"/>
                    <a:gd name="T24" fmla="*/ 0 w 12"/>
                    <a:gd name="T25" fmla="*/ 0 h 6"/>
                    <a:gd name="T26" fmla="*/ 0 w 12"/>
                    <a:gd name="T27" fmla="*/ 0 h 6"/>
                    <a:gd name="T28" fmla="*/ 0 w 12"/>
                    <a:gd name="T29" fmla="*/ 0 h 6"/>
                    <a:gd name="T30" fmla="*/ 0 w 12"/>
                    <a:gd name="T31" fmla="*/ 0 h 6"/>
                    <a:gd name="T32" fmla="*/ 0 w 12"/>
                    <a:gd name="T33" fmla="*/ 0 h 6"/>
                    <a:gd name="T34" fmla="*/ 0 w 12"/>
                    <a:gd name="T35" fmla="*/ 0 h 6"/>
                    <a:gd name="T36" fmla="*/ 0 w 12"/>
                    <a:gd name="T37" fmla="*/ 0 h 6"/>
                    <a:gd name="T38" fmla="*/ 0 w 12"/>
                    <a:gd name="T39" fmla="*/ 0 h 6"/>
                    <a:gd name="T40" fmla="*/ 0 w 12"/>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6"/>
                    <a:gd name="T65" fmla="*/ 12 w 12"/>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6">
                      <a:moveTo>
                        <a:pt x="12" y="6"/>
                      </a:moveTo>
                      <a:lnTo>
                        <a:pt x="12" y="6"/>
                      </a:lnTo>
                      <a:lnTo>
                        <a:pt x="12" y="4"/>
                      </a:lnTo>
                      <a:lnTo>
                        <a:pt x="12" y="1"/>
                      </a:lnTo>
                      <a:lnTo>
                        <a:pt x="9" y="0"/>
                      </a:lnTo>
                      <a:lnTo>
                        <a:pt x="7" y="0"/>
                      </a:lnTo>
                      <a:lnTo>
                        <a:pt x="6" y="0"/>
                      </a:lnTo>
                      <a:lnTo>
                        <a:pt x="4" y="0"/>
                      </a:lnTo>
                      <a:lnTo>
                        <a:pt x="1" y="2"/>
                      </a:lnTo>
                      <a:lnTo>
                        <a:pt x="0" y="5"/>
                      </a:lnTo>
                      <a:lnTo>
                        <a:pt x="2" y="5"/>
                      </a:lnTo>
                      <a:lnTo>
                        <a:pt x="2" y="4"/>
                      </a:lnTo>
                      <a:lnTo>
                        <a:pt x="5" y="2"/>
                      </a:lnTo>
                      <a:lnTo>
                        <a:pt x="6" y="1"/>
                      </a:lnTo>
                      <a:lnTo>
                        <a:pt x="7" y="1"/>
                      </a:lnTo>
                      <a:lnTo>
                        <a:pt x="9" y="2"/>
                      </a:lnTo>
                      <a:lnTo>
                        <a:pt x="11" y="4"/>
                      </a:lnTo>
                      <a:lnTo>
                        <a:pt x="11" y="5"/>
                      </a:lnTo>
                      <a:lnTo>
                        <a:pt x="12" y="6"/>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30" name="Freeform 203"/>
                <p:cNvSpPr>
                  <a:spLocks noChangeArrowheads="1"/>
                </p:cNvSpPr>
                <p:nvPr/>
              </p:nvSpPr>
              <p:spPr bwMode="auto">
                <a:xfrm>
                  <a:off x="4248" y="1548"/>
                  <a:ext cx="1" cy="2"/>
                </a:xfrm>
                <a:custGeom>
                  <a:avLst/>
                  <a:gdLst>
                    <a:gd name="T0" fmla="*/ 0 w 4"/>
                    <a:gd name="T1" fmla="*/ 1 h 4"/>
                    <a:gd name="T2" fmla="*/ 0 w 4"/>
                    <a:gd name="T3" fmla="*/ 1 h 4"/>
                    <a:gd name="T4" fmla="*/ 0 w 4"/>
                    <a:gd name="T5" fmla="*/ 0 h 4"/>
                    <a:gd name="T6" fmla="*/ 0 w 4"/>
                    <a:gd name="T7" fmla="*/ 0 h 4"/>
                    <a:gd name="T8" fmla="*/ 0 w 4"/>
                    <a:gd name="T9" fmla="*/ 1 h 4"/>
                    <a:gd name="T10" fmla="*/ 0 w 4"/>
                    <a:gd name="T11" fmla="*/ 1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4"/>
                      </a:moveTo>
                      <a:lnTo>
                        <a:pt x="4" y="2"/>
                      </a:lnTo>
                      <a:lnTo>
                        <a:pt x="2" y="0"/>
                      </a:lnTo>
                      <a:lnTo>
                        <a:pt x="1" y="0"/>
                      </a:lnTo>
                      <a:lnTo>
                        <a:pt x="0" y="3"/>
                      </a:lnTo>
                      <a:lnTo>
                        <a:pt x="4" y="4"/>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31" name="Freeform 204"/>
                <p:cNvSpPr>
                  <a:spLocks noChangeArrowheads="1"/>
                </p:cNvSpPr>
                <p:nvPr/>
              </p:nvSpPr>
              <p:spPr bwMode="auto">
                <a:xfrm>
                  <a:off x="4243" y="1549"/>
                  <a:ext cx="6" cy="22"/>
                </a:xfrm>
                <a:custGeom>
                  <a:avLst/>
                  <a:gdLst>
                    <a:gd name="T0" fmla="*/ 0 w 18"/>
                    <a:gd name="T1" fmla="*/ 0 h 60"/>
                    <a:gd name="T2" fmla="*/ 0 w 18"/>
                    <a:gd name="T3" fmla="*/ 0 h 60"/>
                    <a:gd name="T4" fmla="*/ 0 w 18"/>
                    <a:gd name="T5" fmla="*/ 0 h 60"/>
                    <a:gd name="T6" fmla="*/ 0 w 18"/>
                    <a:gd name="T7" fmla="*/ 0 h 60"/>
                    <a:gd name="T8" fmla="*/ 0 w 18"/>
                    <a:gd name="T9" fmla="*/ 0 h 60"/>
                    <a:gd name="T10" fmla="*/ 0 w 18"/>
                    <a:gd name="T11" fmla="*/ 0 h 60"/>
                    <a:gd name="T12" fmla="*/ 0 w 18"/>
                    <a:gd name="T13" fmla="*/ 0 h 60"/>
                    <a:gd name="T14" fmla="*/ 0 w 18"/>
                    <a:gd name="T15" fmla="*/ 0 h 60"/>
                    <a:gd name="T16" fmla="*/ 0 w 18"/>
                    <a:gd name="T17" fmla="*/ 0 h 60"/>
                    <a:gd name="T18" fmla="*/ 0 w 18"/>
                    <a:gd name="T19" fmla="*/ 0 h 60"/>
                    <a:gd name="T20" fmla="*/ 0 w 18"/>
                    <a:gd name="T21" fmla="*/ 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60"/>
                    <a:gd name="T35" fmla="*/ 18 w 18"/>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60">
                      <a:moveTo>
                        <a:pt x="6" y="60"/>
                      </a:moveTo>
                      <a:lnTo>
                        <a:pt x="10" y="42"/>
                      </a:lnTo>
                      <a:lnTo>
                        <a:pt x="15" y="23"/>
                      </a:lnTo>
                      <a:lnTo>
                        <a:pt x="17" y="7"/>
                      </a:lnTo>
                      <a:lnTo>
                        <a:pt x="18" y="1"/>
                      </a:lnTo>
                      <a:lnTo>
                        <a:pt x="14" y="0"/>
                      </a:lnTo>
                      <a:lnTo>
                        <a:pt x="12" y="6"/>
                      </a:lnTo>
                      <a:lnTo>
                        <a:pt x="9" y="23"/>
                      </a:lnTo>
                      <a:lnTo>
                        <a:pt x="6" y="41"/>
                      </a:lnTo>
                      <a:lnTo>
                        <a:pt x="0" y="59"/>
                      </a:lnTo>
                      <a:lnTo>
                        <a:pt x="6" y="6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32" name="Freeform 205"/>
                <p:cNvSpPr>
                  <a:spLocks noChangeArrowheads="1"/>
                </p:cNvSpPr>
                <p:nvPr/>
              </p:nvSpPr>
              <p:spPr bwMode="auto">
                <a:xfrm>
                  <a:off x="4243" y="1571"/>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0" y="0"/>
                      </a:moveTo>
                      <a:lnTo>
                        <a:pt x="0" y="1"/>
                      </a:lnTo>
                      <a:lnTo>
                        <a:pt x="2" y="3"/>
                      </a:lnTo>
                      <a:lnTo>
                        <a:pt x="3" y="3"/>
                      </a:lnTo>
                      <a:lnTo>
                        <a:pt x="6" y="1"/>
                      </a:lnTo>
                      <a:lnTo>
                        <a:pt x="0" y="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33" name="Freeform 206"/>
                <p:cNvSpPr>
                  <a:spLocks noChangeArrowheads="1"/>
                </p:cNvSpPr>
                <p:nvPr/>
              </p:nvSpPr>
              <p:spPr bwMode="auto">
                <a:xfrm>
                  <a:off x="4247" y="1528"/>
                  <a:ext cx="17" cy="23"/>
                </a:xfrm>
                <a:custGeom>
                  <a:avLst/>
                  <a:gdLst>
                    <a:gd name="T0" fmla="*/ 0 w 55"/>
                    <a:gd name="T1" fmla="*/ 0 h 64"/>
                    <a:gd name="T2" fmla="*/ 0 w 55"/>
                    <a:gd name="T3" fmla="*/ 0 h 64"/>
                    <a:gd name="T4" fmla="*/ 0 w 55"/>
                    <a:gd name="T5" fmla="*/ 0 h 64"/>
                    <a:gd name="T6" fmla="*/ 0 w 55"/>
                    <a:gd name="T7" fmla="*/ 0 h 64"/>
                    <a:gd name="T8" fmla="*/ 0 w 55"/>
                    <a:gd name="T9" fmla="*/ 0 h 64"/>
                    <a:gd name="T10" fmla="*/ 0 w 55"/>
                    <a:gd name="T11" fmla="*/ 0 h 64"/>
                    <a:gd name="T12" fmla="*/ 0 w 55"/>
                    <a:gd name="T13" fmla="*/ 0 h 64"/>
                    <a:gd name="T14" fmla="*/ 0 w 55"/>
                    <a:gd name="T15" fmla="*/ 0 h 64"/>
                    <a:gd name="T16" fmla="*/ 0 w 55"/>
                    <a:gd name="T17" fmla="*/ 0 h 64"/>
                    <a:gd name="T18" fmla="*/ 0 w 55"/>
                    <a:gd name="T19" fmla="*/ 0 h 64"/>
                    <a:gd name="T20" fmla="*/ 0 w 55"/>
                    <a:gd name="T21" fmla="*/ 0 h 64"/>
                    <a:gd name="T22" fmla="*/ 0 w 55"/>
                    <a:gd name="T23" fmla="*/ 0 h 64"/>
                    <a:gd name="T24" fmla="*/ 0 w 55"/>
                    <a:gd name="T25" fmla="*/ 0 h 64"/>
                    <a:gd name="T26" fmla="*/ 0 w 55"/>
                    <a:gd name="T27" fmla="*/ 0 h 64"/>
                    <a:gd name="T28" fmla="*/ 0 w 55"/>
                    <a:gd name="T29" fmla="*/ 0 h 64"/>
                    <a:gd name="T30" fmla="*/ 0 w 55"/>
                    <a:gd name="T31" fmla="*/ 0 h 64"/>
                    <a:gd name="T32" fmla="*/ 0 w 55"/>
                    <a:gd name="T33" fmla="*/ 0 h 64"/>
                    <a:gd name="T34" fmla="*/ 0 w 55"/>
                    <a:gd name="T35" fmla="*/ 0 h 64"/>
                    <a:gd name="T36" fmla="*/ 0 w 55"/>
                    <a:gd name="T37" fmla="*/ 0 h 64"/>
                    <a:gd name="T38" fmla="*/ 0 w 55"/>
                    <a:gd name="T39" fmla="*/ 0 h 64"/>
                    <a:gd name="T40" fmla="*/ 0 w 55"/>
                    <a:gd name="T41" fmla="*/ 0 h 64"/>
                    <a:gd name="T42" fmla="*/ 0 w 55"/>
                    <a:gd name="T43" fmla="*/ 0 h 64"/>
                    <a:gd name="T44" fmla="*/ 0 w 55"/>
                    <a:gd name="T45" fmla="*/ 0 h 64"/>
                    <a:gd name="T46" fmla="*/ 0 w 55"/>
                    <a:gd name="T47" fmla="*/ 0 h 64"/>
                    <a:gd name="T48" fmla="*/ 0 w 55"/>
                    <a:gd name="T49" fmla="*/ 0 h 64"/>
                    <a:gd name="T50" fmla="*/ 0 w 55"/>
                    <a:gd name="T51" fmla="*/ 0 h 64"/>
                    <a:gd name="T52" fmla="*/ 0 w 55"/>
                    <a:gd name="T53" fmla="*/ 0 h 64"/>
                    <a:gd name="T54" fmla="*/ 0 w 55"/>
                    <a:gd name="T55" fmla="*/ 0 h 64"/>
                    <a:gd name="T56" fmla="*/ 0 w 55"/>
                    <a:gd name="T57" fmla="*/ 0 h 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5"/>
                    <a:gd name="T88" fmla="*/ 0 h 64"/>
                    <a:gd name="T89" fmla="*/ 55 w 55"/>
                    <a:gd name="T90" fmla="*/ 64 h 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5" h="64">
                      <a:moveTo>
                        <a:pt x="51" y="0"/>
                      </a:moveTo>
                      <a:lnTo>
                        <a:pt x="42" y="4"/>
                      </a:lnTo>
                      <a:lnTo>
                        <a:pt x="32" y="10"/>
                      </a:lnTo>
                      <a:lnTo>
                        <a:pt x="21" y="18"/>
                      </a:lnTo>
                      <a:lnTo>
                        <a:pt x="14" y="26"/>
                      </a:lnTo>
                      <a:lnTo>
                        <a:pt x="10" y="33"/>
                      </a:lnTo>
                      <a:lnTo>
                        <a:pt x="4" y="42"/>
                      </a:lnTo>
                      <a:lnTo>
                        <a:pt x="3" y="46"/>
                      </a:lnTo>
                      <a:lnTo>
                        <a:pt x="2" y="49"/>
                      </a:lnTo>
                      <a:lnTo>
                        <a:pt x="0" y="52"/>
                      </a:lnTo>
                      <a:lnTo>
                        <a:pt x="2" y="55"/>
                      </a:lnTo>
                      <a:lnTo>
                        <a:pt x="3" y="59"/>
                      </a:lnTo>
                      <a:lnTo>
                        <a:pt x="5" y="62"/>
                      </a:lnTo>
                      <a:lnTo>
                        <a:pt x="6" y="63"/>
                      </a:lnTo>
                      <a:lnTo>
                        <a:pt x="7" y="64"/>
                      </a:lnTo>
                      <a:lnTo>
                        <a:pt x="9" y="64"/>
                      </a:lnTo>
                      <a:lnTo>
                        <a:pt x="10" y="63"/>
                      </a:lnTo>
                      <a:lnTo>
                        <a:pt x="16" y="58"/>
                      </a:lnTo>
                      <a:lnTo>
                        <a:pt x="22" y="50"/>
                      </a:lnTo>
                      <a:lnTo>
                        <a:pt x="29" y="42"/>
                      </a:lnTo>
                      <a:lnTo>
                        <a:pt x="34" y="33"/>
                      </a:lnTo>
                      <a:lnTo>
                        <a:pt x="44" y="18"/>
                      </a:lnTo>
                      <a:lnTo>
                        <a:pt x="54" y="7"/>
                      </a:lnTo>
                      <a:lnTo>
                        <a:pt x="54" y="5"/>
                      </a:lnTo>
                      <a:lnTo>
                        <a:pt x="55" y="2"/>
                      </a:lnTo>
                      <a:lnTo>
                        <a:pt x="55" y="1"/>
                      </a:lnTo>
                      <a:lnTo>
                        <a:pt x="54" y="0"/>
                      </a:lnTo>
                      <a:lnTo>
                        <a:pt x="53" y="0"/>
                      </a:lnTo>
                      <a:lnTo>
                        <a:pt x="51" y="0"/>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34" name="Freeform 207"/>
                <p:cNvSpPr>
                  <a:spLocks noChangeArrowheads="1"/>
                </p:cNvSpPr>
                <p:nvPr/>
              </p:nvSpPr>
              <p:spPr bwMode="auto">
                <a:xfrm>
                  <a:off x="4247" y="1535"/>
                  <a:ext cx="11" cy="16"/>
                </a:xfrm>
                <a:custGeom>
                  <a:avLst/>
                  <a:gdLst>
                    <a:gd name="T0" fmla="*/ 0 w 35"/>
                    <a:gd name="T1" fmla="*/ 0 h 45"/>
                    <a:gd name="T2" fmla="*/ 0 w 35"/>
                    <a:gd name="T3" fmla="*/ 0 h 45"/>
                    <a:gd name="T4" fmla="*/ 0 w 35"/>
                    <a:gd name="T5" fmla="*/ 0 h 45"/>
                    <a:gd name="T6" fmla="*/ 0 w 35"/>
                    <a:gd name="T7" fmla="*/ 0 h 45"/>
                    <a:gd name="T8" fmla="*/ 0 w 35"/>
                    <a:gd name="T9" fmla="*/ 0 h 45"/>
                    <a:gd name="T10" fmla="*/ 0 w 35"/>
                    <a:gd name="T11" fmla="*/ 0 h 45"/>
                    <a:gd name="T12" fmla="*/ 0 w 35"/>
                    <a:gd name="T13" fmla="*/ 0 h 45"/>
                    <a:gd name="T14" fmla="*/ 0 w 35"/>
                    <a:gd name="T15" fmla="*/ 0 h 45"/>
                    <a:gd name="T16" fmla="*/ 0 w 35"/>
                    <a:gd name="T17" fmla="*/ 0 h 45"/>
                    <a:gd name="T18" fmla="*/ 0 w 35"/>
                    <a:gd name="T19" fmla="*/ 0 h 45"/>
                    <a:gd name="T20" fmla="*/ 0 w 35"/>
                    <a:gd name="T21" fmla="*/ 0 h 45"/>
                    <a:gd name="T22" fmla="*/ 0 w 35"/>
                    <a:gd name="T23" fmla="*/ 0 h 45"/>
                    <a:gd name="T24" fmla="*/ 0 w 35"/>
                    <a:gd name="T25" fmla="*/ 0 h 45"/>
                    <a:gd name="T26" fmla="*/ 0 w 35"/>
                    <a:gd name="T27" fmla="*/ 0 h 45"/>
                    <a:gd name="T28" fmla="*/ 0 w 35"/>
                    <a:gd name="T29" fmla="*/ 0 h 45"/>
                    <a:gd name="T30" fmla="*/ 0 w 35"/>
                    <a:gd name="T31" fmla="*/ 0 h 45"/>
                    <a:gd name="T32" fmla="*/ 0 w 35"/>
                    <a:gd name="T33" fmla="*/ 0 h 45"/>
                    <a:gd name="T34" fmla="*/ 0 w 35"/>
                    <a:gd name="T35" fmla="*/ 0 h 45"/>
                    <a:gd name="T36" fmla="*/ 0 w 35"/>
                    <a:gd name="T37" fmla="*/ 0 h 45"/>
                    <a:gd name="T38" fmla="*/ 0 w 35"/>
                    <a:gd name="T39" fmla="*/ 0 h 45"/>
                    <a:gd name="T40" fmla="*/ 0 w 35"/>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45"/>
                    <a:gd name="T65" fmla="*/ 35 w 35"/>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45">
                      <a:moveTo>
                        <a:pt x="35" y="14"/>
                      </a:moveTo>
                      <a:lnTo>
                        <a:pt x="35" y="11"/>
                      </a:lnTo>
                      <a:lnTo>
                        <a:pt x="35" y="8"/>
                      </a:lnTo>
                      <a:lnTo>
                        <a:pt x="34" y="6"/>
                      </a:lnTo>
                      <a:lnTo>
                        <a:pt x="32" y="3"/>
                      </a:lnTo>
                      <a:lnTo>
                        <a:pt x="29" y="1"/>
                      </a:lnTo>
                      <a:lnTo>
                        <a:pt x="26" y="0"/>
                      </a:lnTo>
                      <a:lnTo>
                        <a:pt x="22" y="0"/>
                      </a:lnTo>
                      <a:lnTo>
                        <a:pt x="20" y="1"/>
                      </a:lnTo>
                      <a:lnTo>
                        <a:pt x="13" y="8"/>
                      </a:lnTo>
                      <a:lnTo>
                        <a:pt x="7" y="17"/>
                      </a:lnTo>
                      <a:lnTo>
                        <a:pt x="3" y="25"/>
                      </a:lnTo>
                      <a:lnTo>
                        <a:pt x="0" y="32"/>
                      </a:lnTo>
                      <a:lnTo>
                        <a:pt x="2" y="37"/>
                      </a:lnTo>
                      <a:lnTo>
                        <a:pt x="4" y="43"/>
                      </a:lnTo>
                      <a:lnTo>
                        <a:pt x="5" y="45"/>
                      </a:lnTo>
                      <a:lnTo>
                        <a:pt x="7" y="45"/>
                      </a:lnTo>
                      <a:lnTo>
                        <a:pt x="9" y="44"/>
                      </a:lnTo>
                      <a:lnTo>
                        <a:pt x="11" y="43"/>
                      </a:lnTo>
                      <a:lnTo>
                        <a:pt x="20" y="33"/>
                      </a:lnTo>
                      <a:lnTo>
                        <a:pt x="35" y="14"/>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35" name="Freeform 208"/>
                <p:cNvSpPr>
                  <a:spLocks noChangeArrowheads="1"/>
                </p:cNvSpPr>
                <p:nvPr/>
              </p:nvSpPr>
              <p:spPr bwMode="auto">
                <a:xfrm>
                  <a:off x="4248" y="1546"/>
                  <a:ext cx="2" cy="4"/>
                </a:xfrm>
                <a:custGeom>
                  <a:avLst/>
                  <a:gdLst>
                    <a:gd name="T0" fmla="*/ 0 w 8"/>
                    <a:gd name="T1" fmla="*/ 0 h 13"/>
                    <a:gd name="T2" fmla="*/ 0 w 8"/>
                    <a:gd name="T3" fmla="*/ 0 h 13"/>
                    <a:gd name="T4" fmla="*/ 0 w 8"/>
                    <a:gd name="T5" fmla="*/ 0 h 13"/>
                    <a:gd name="T6" fmla="*/ 0 w 8"/>
                    <a:gd name="T7" fmla="*/ 0 h 13"/>
                    <a:gd name="T8" fmla="*/ 0 w 8"/>
                    <a:gd name="T9" fmla="*/ 0 h 13"/>
                    <a:gd name="T10" fmla="*/ 0 w 8"/>
                    <a:gd name="T11" fmla="*/ 0 h 13"/>
                    <a:gd name="T12" fmla="*/ 0 w 8"/>
                    <a:gd name="T13" fmla="*/ 0 h 13"/>
                    <a:gd name="T14" fmla="*/ 0 w 8"/>
                    <a:gd name="T15" fmla="*/ 0 h 13"/>
                    <a:gd name="T16" fmla="*/ 0 w 8"/>
                    <a:gd name="T17" fmla="*/ 0 h 13"/>
                    <a:gd name="T18" fmla="*/ 0 w 8"/>
                    <a:gd name="T19" fmla="*/ 0 h 13"/>
                    <a:gd name="T20" fmla="*/ 0 w 8"/>
                    <a:gd name="T21" fmla="*/ 0 h 13"/>
                    <a:gd name="T22" fmla="*/ 0 w 8"/>
                    <a:gd name="T23" fmla="*/ 0 h 13"/>
                    <a:gd name="T24" fmla="*/ 0 w 8"/>
                    <a:gd name="T25" fmla="*/ 0 h 13"/>
                    <a:gd name="T26" fmla="*/ 0 w 8"/>
                    <a:gd name="T27" fmla="*/ 0 h 13"/>
                    <a:gd name="T28" fmla="*/ 0 w 8"/>
                    <a:gd name="T29" fmla="*/ 0 h 13"/>
                    <a:gd name="T30" fmla="*/ 0 w 8"/>
                    <a:gd name="T31" fmla="*/ 0 h 13"/>
                    <a:gd name="T32" fmla="*/ 0 w 8"/>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13"/>
                    <a:gd name="T53" fmla="*/ 8 w 8"/>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13">
                      <a:moveTo>
                        <a:pt x="1" y="6"/>
                      </a:moveTo>
                      <a:lnTo>
                        <a:pt x="0" y="5"/>
                      </a:lnTo>
                      <a:lnTo>
                        <a:pt x="0" y="3"/>
                      </a:lnTo>
                      <a:lnTo>
                        <a:pt x="0" y="2"/>
                      </a:lnTo>
                      <a:lnTo>
                        <a:pt x="2" y="0"/>
                      </a:lnTo>
                      <a:lnTo>
                        <a:pt x="3" y="0"/>
                      </a:lnTo>
                      <a:lnTo>
                        <a:pt x="4" y="1"/>
                      </a:lnTo>
                      <a:lnTo>
                        <a:pt x="4" y="3"/>
                      </a:lnTo>
                      <a:lnTo>
                        <a:pt x="5" y="5"/>
                      </a:lnTo>
                      <a:lnTo>
                        <a:pt x="8" y="10"/>
                      </a:lnTo>
                      <a:lnTo>
                        <a:pt x="8" y="12"/>
                      </a:lnTo>
                      <a:lnTo>
                        <a:pt x="7" y="13"/>
                      </a:lnTo>
                      <a:lnTo>
                        <a:pt x="5" y="13"/>
                      </a:lnTo>
                      <a:lnTo>
                        <a:pt x="4" y="13"/>
                      </a:lnTo>
                      <a:lnTo>
                        <a:pt x="3" y="12"/>
                      </a:lnTo>
                      <a:lnTo>
                        <a:pt x="2" y="9"/>
                      </a:lnTo>
                      <a:lnTo>
                        <a:pt x="1" y="6"/>
                      </a:lnTo>
                      <a:close/>
                    </a:path>
                  </a:pathLst>
                </a:custGeom>
                <a:solidFill>
                  <a:srgbClr val="EE9B5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36" name="Freeform 209"/>
                <p:cNvSpPr>
                  <a:spLocks noChangeArrowheads="1"/>
                </p:cNvSpPr>
                <p:nvPr/>
              </p:nvSpPr>
              <p:spPr bwMode="auto">
                <a:xfrm>
                  <a:off x="4254" y="1534"/>
                  <a:ext cx="5" cy="4"/>
                </a:xfrm>
                <a:custGeom>
                  <a:avLst/>
                  <a:gdLst>
                    <a:gd name="T0" fmla="*/ 0 w 15"/>
                    <a:gd name="T1" fmla="*/ 0 h 12"/>
                    <a:gd name="T2" fmla="*/ 0 w 15"/>
                    <a:gd name="T3" fmla="*/ 0 h 12"/>
                    <a:gd name="T4" fmla="*/ 0 w 15"/>
                    <a:gd name="T5" fmla="*/ 0 h 12"/>
                    <a:gd name="T6" fmla="*/ 0 w 15"/>
                    <a:gd name="T7" fmla="*/ 0 h 12"/>
                    <a:gd name="T8" fmla="*/ 0 w 15"/>
                    <a:gd name="T9" fmla="*/ 0 h 12"/>
                    <a:gd name="T10" fmla="*/ 0 w 15"/>
                    <a:gd name="T11" fmla="*/ 0 h 12"/>
                    <a:gd name="T12" fmla="*/ 0 w 15"/>
                    <a:gd name="T13" fmla="*/ 0 h 12"/>
                    <a:gd name="T14" fmla="*/ 0 w 15"/>
                    <a:gd name="T15" fmla="*/ 0 h 12"/>
                    <a:gd name="T16" fmla="*/ 0 w 15"/>
                    <a:gd name="T17" fmla="*/ 0 h 12"/>
                    <a:gd name="T18" fmla="*/ 0 w 15"/>
                    <a:gd name="T19" fmla="*/ 0 h 12"/>
                    <a:gd name="T20" fmla="*/ 0 w 15"/>
                    <a:gd name="T21" fmla="*/ 0 h 12"/>
                    <a:gd name="T22" fmla="*/ 0 w 15"/>
                    <a:gd name="T23" fmla="*/ 0 h 12"/>
                    <a:gd name="T24" fmla="*/ 0 w 15"/>
                    <a:gd name="T25" fmla="*/ 0 h 12"/>
                    <a:gd name="T26" fmla="*/ 0 w 15"/>
                    <a:gd name="T27" fmla="*/ 0 h 12"/>
                    <a:gd name="T28" fmla="*/ 0 w 15"/>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2"/>
                    <a:gd name="T47" fmla="*/ 15 w 15"/>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2">
                      <a:moveTo>
                        <a:pt x="1" y="5"/>
                      </a:moveTo>
                      <a:lnTo>
                        <a:pt x="2" y="5"/>
                      </a:lnTo>
                      <a:lnTo>
                        <a:pt x="4" y="5"/>
                      </a:lnTo>
                      <a:lnTo>
                        <a:pt x="6" y="6"/>
                      </a:lnTo>
                      <a:lnTo>
                        <a:pt x="7" y="7"/>
                      </a:lnTo>
                      <a:lnTo>
                        <a:pt x="8" y="10"/>
                      </a:lnTo>
                      <a:lnTo>
                        <a:pt x="9" y="12"/>
                      </a:lnTo>
                      <a:lnTo>
                        <a:pt x="15" y="12"/>
                      </a:lnTo>
                      <a:lnTo>
                        <a:pt x="14" y="8"/>
                      </a:lnTo>
                      <a:lnTo>
                        <a:pt x="11" y="4"/>
                      </a:lnTo>
                      <a:lnTo>
                        <a:pt x="9" y="2"/>
                      </a:lnTo>
                      <a:lnTo>
                        <a:pt x="7" y="1"/>
                      </a:lnTo>
                      <a:lnTo>
                        <a:pt x="3" y="0"/>
                      </a:lnTo>
                      <a:lnTo>
                        <a:pt x="0" y="0"/>
                      </a:lnTo>
                      <a:lnTo>
                        <a:pt x="1" y="5"/>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37" name="Freeform 210"/>
                <p:cNvSpPr>
                  <a:spLocks noChangeArrowheads="1"/>
                </p:cNvSpPr>
                <p:nvPr/>
              </p:nvSpPr>
              <p:spPr bwMode="auto">
                <a:xfrm>
                  <a:off x="4258" y="1538"/>
                  <a:ext cx="1" cy="1"/>
                </a:xfrm>
                <a:custGeom>
                  <a:avLst/>
                  <a:gdLst>
                    <a:gd name="T0" fmla="*/ 0 w 4"/>
                    <a:gd name="T1" fmla="*/ 0 h 2"/>
                    <a:gd name="T2" fmla="*/ 0 w 4"/>
                    <a:gd name="T3" fmla="*/ 1 h 2"/>
                    <a:gd name="T4" fmla="*/ 0 w 4"/>
                    <a:gd name="T5" fmla="*/ 1 h 2"/>
                    <a:gd name="T6" fmla="*/ 0 w 4"/>
                    <a:gd name="T7" fmla="*/ 1 h 2"/>
                    <a:gd name="T8" fmla="*/ 0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0" y="2"/>
                      </a:lnTo>
                      <a:lnTo>
                        <a:pt x="2" y="2"/>
                      </a:lnTo>
                      <a:lnTo>
                        <a:pt x="4" y="2"/>
                      </a:lnTo>
                      <a:lnTo>
                        <a:pt x="4" y="0"/>
                      </a:lnTo>
                      <a:lnTo>
                        <a:pt x="0" y="0"/>
                      </a:lnTo>
                      <a:close/>
                    </a:path>
                  </a:pathLst>
                </a:custGeom>
                <a:solidFill>
                  <a:srgbClr val="58514B"/>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38" name="Freeform 211"/>
                <p:cNvSpPr>
                  <a:spLocks noChangeArrowheads="1"/>
                </p:cNvSpPr>
                <p:nvPr/>
              </p:nvSpPr>
              <p:spPr bwMode="auto">
                <a:xfrm>
                  <a:off x="4254" y="1534"/>
                  <a:ext cx="4" cy="4"/>
                </a:xfrm>
                <a:custGeom>
                  <a:avLst/>
                  <a:gdLst>
                    <a:gd name="T0" fmla="*/ 0 w 13"/>
                    <a:gd name="T1" fmla="*/ 0 h 13"/>
                    <a:gd name="T2" fmla="*/ 0 w 13"/>
                    <a:gd name="T3" fmla="*/ 0 h 13"/>
                    <a:gd name="T4" fmla="*/ 0 w 13"/>
                    <a:gd name="T5" fmla="*/ 0 h 13"/>
                    <a:gd name="T6" fmla="*/ 0 w 13"/>
                    <a:gd name="T7" fmla="*/ 0 h 13"/>
                    <a:gd name="T8" fmla="*/ 0 w 13"/>
                    <a:gd name="T9" fmla="*/ 0 h 13"/>
                    <a:gd name="T10" fmla="*/ 0 w 13"/>
                    <a:gd name="T11" fmla="*/ 0 h 13"/>
                    <a:gd name="T12" fmla="*/ 0 w 13"/>
                    <a:gd name="T13" fmla="*/ 0 h 13"/>
                    <a:gd name="T14" fmla="*/ 0 w 13"/>
                    <a:gd name="T15" fmla="*/ 0 h 13"/>
                    <a:gd name="T16" fmla="*/ 0 w 13"/>
                    <a:gd name="T17" fmla="*/ 0 h 13"/>
                    <a:gd name="T18" fmla="*/ 0 w 13"/>
                    <a:gd name="T19" fmla="*/ 0 h 13"/>
                    <a:gd name="T20" fmla="*/ 0 w 13"/>
                    <a:gd name="T21" fmla="*/ 0 h 13"/>
                    <a:gd name="T22" fmla="*/ 0 w 13"/>
                    <a:gd name="T23" fmla="*/ 0 h 13"/>
                    <a:gd name="T24" fmla="*/ 0 w 13"/>
                    <a:gd name="T25" fmla="*/ 0 h 13"/>
                    <a:gd name="T26" fmla="*/ 0 w 13"/>
                    <a:gd name="T27" fmla="*/ 0 h 13"/>
                    <a:gd name="T28" fmla="*/ 0 w 13"/>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13"/>
                    <a:gd name="T47" fmla="*/ 13 w 13"/>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13">
                      <a:moveTo>
                        <a:pt x="0" y="5"/>
                      </a:moveTo>
                      <a:lnTo>
                        <a:pt x="2" y="5"/>
                      </a:lnTo>
                      <a:lnTo>
                        <a:pt x="3" y="6"/>
                      </a:lnTo>
                      <a:lnTo>
                        <a:pt x="5" y="6"/>
                      </a:lnTo>
                      <a:lnTo>
                        <a:pt x="7" y="7"/>
                      </a:lnTo>
                      <a:lnTo>
                        <a:pt x="8" y="10"/>
                      </a:lnTo>
                      <a:lnTo>
                        <a:pt x="9" y="13"/>
                      </a:lnTo>
                      <a:lnTo>
                        <a:pt x="13" y="13"/>
                      </a:lnTo>
                      <a:lnTo>
                        <a:pt x="13" y="8"/>
                      </a:lnTo>
                      <a:lnTo>
                        <a:pt x="10" y="4"/>
                      </a:lnTo>
                      <a:lnTo>
                        <a:pt x="8" y="2"/>
                      </a:lnTo>
                      <a:lnTo>
                        <a:pt x="5" y="1"/>
                      </a:lnTo>
                      <a:lnTo>
                        <a:pt x="2" y="0"/>
                      </a:lnTo>
                      <a:lnTo>
                        <a:pt x="0" y="0"/>
                      </a:lnTo>
                      <a:lnTo>
                        <a:pt x="0" y="5"/>
                      </a:lnTo>
                      <a:close/>
                    </a:path>
                  </a:pathLst>
                </a:custGeom>
                <a:solidFill>
                  <a:srgbClr val="58514B"/>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39" name="Freeform 212"/>
                <p:cNvSpPr>
                  <a:spLocks noChangeArrowheads="1"/>
                </p:cNvSpPr>
                <p:nvPr/>
              </p:nvSpPr>
              <p:spPr bwMode="auto">
                <a:xfrm>
                  <a:off x="4254" y="1534"/>
                  <a:ext cx="1" cy="2"/>
                </a:xfrm>
                <a:custGeom>
                  <a:avLst/>
                  <a:gdLst>
                    <a:gd name="T0" fmla="*/ 0 w 4"/>
                    <a:gd name="T1" fmla="*/ 0 h 5"/>
                    <a:gd name="T2" fmla="*/ 0 w 4"/>
                    <a:gd name="T3" fmla="*/ 0 h 5"/>
                    <a:gd name="T4" fmla="*/ 0 w 4"/>
                    <a:gd name="T5" fmla="*/ 0 h 5"/>
                    <a:gd name="T6" fmla="*/ 0 w 4"/>
                    <a:gd name="T7" fmla="*/ 0 h 5"/>
                    <a:gd name="T8" fmla="*/ 0 w 4"/>
                    <a:gd name="T9" fmla="*/ 0 h 5"/>
                    <a:gd name="T10" fmla="*/ 0 w 4"/>
                    <a:gd name="T11" fmla="*/ 0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4" y="0"/>
                      </a:moveTo>
                      <a:lnTo>
                        <a:pt x="1" y="1"/>
                      </a:lnTo>
                      <a:lnTo>
                        <a:pt x="0" y="3"/>
                      </a:lnTo>
                      <a:lnTo>
                        <a:pt x="1" y="4"/>
                      </a:lnTo>
                      <a:lnTo>
                        <a:pt x="4" y="5"/>
                      </a:lnTo>
                      <a:lnTo>
                        <a:pt x="4" y="0"/>
                      </a:lnTo>
                      <a:close/>
                    </a:path>
                  </a:pathLst>
                </a:custGeom>
                <a:solidFill>
                  <a:srgbClr val="58514B"/>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40" name="Freeform 213"/>
                <p:cNvSpPr>
                  <a:spLocks noChangeArrowheads="1"/>
                </p:cNvSpPr>
                <p:nvPr/>
              </p:nvSpPr>
              <p:spPr bwMode="auto">
                <a:xfrm>
                  <a:off x="4258" y="1539"/>
                  <a:ext cx="1" cy="1"/>
                </a:xfrm>
                <a:custGeom>
                  <a:avLst/>
                  <a:gdLst>
                    <a:gd name="T0" fmla="*/ 0 w 4"/>
                    <a:gd name="T1" fmla="*/ 0 h 3"/>
                    <a:gd name="T2" fmla="*/ 0 w 4"/>
                    <a:gd name="T3" fmla="*/ 0 h 3"/>
                    <a:gd name="T4" fmla="*/ 0 w 4"/>
                    <a:gd name="T5" fmla="*/ 0 h 3"/>
                    <a:gd name="T6" fmla="*/ 0 w 4"/>
                    <a:gd name="T7" fmla="*/ 0 h 3"/>
                    <a:gd name="T8" fmla="*/ 0 w 4"/>
                    <a:gd name="T9" fmla="*/ 0 h 3"/>
                    <a:gd name="T10" fmla="*/ 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0"/>
                      </a:moveTo>
                      <a:lnTo>
                        <a:pt x="0" y="2"/>
                      </a:lnTo>
                      <a:lnTo>
                        <a:pt x="2" y="3"/>
                      </a:lnTo>
                      <a:lnTo>
                        <a:pt x="4" y="3"/>
                      </a:lnTo>
                      <a:lnTo>
                        <a:pt x="4" y="1"/>
                      </a:lnTo>
                      <a:lnTo>
                        <a:pt x="0" y="0"/>
                      </a:lnTo>
                      <a:close/>
                    </a:path>
                  </a:pathLst>
                </a:custGeom>
                <a:solidFill>
                  <a:srgbClr val="8372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41" name="Freeform 214"/>
                <p:cNvSpPr>
                  <a:spLocks noChangeArrowheads="1"/>
                </p:cNvSpPr>
                <p:nvPr/>
              </p:nvSpPr>
              <p:spPr bwMode="auto">
                <a:xfrm>
                  <a:off x="4254" y="1535"/>
                  <a:ext cx="5" cy="4"/>
                </a:xfrm>
                <a:custGeom>
                  <a:avLst/>
                  <a:gdLst>
                    <a:gd name="T0" fmla="*/ 0 w 15"/>
                    <a:gd name="T1" fmla="*/ 0 h 13"/>
                    <a:gd name="T2" fmla="*/ 0 w 15"/>
                    <a:gd name="T3" fmla="*/ 0 h 13"/>
                    <a:gd name="T4" fmla="*/ 0 w 15"/>
                    <a:gd name="T5" fmla="*/ 0 h 13"/>
                    <a:gd name="T6" fmla="*/ 0 w 15"/>
                    <a:gd name="T7" fmla="*/ 0 h 13"/>
                    <a:gd name="T8" fmla="*/ 0 w 15"/>
                    <a:gd name="T9" fmla="*/ 0 h 13"/>
                    <a:gd name="T10" fmla="*/ 0 w 15"/>
                    <a:gd name="T11" fmla="*/ 0 h 13"/>
                    <a:gd name="T12" fmla="*/ 0 w 15"/>
                    <a:gd name="T13" fmla="*/ 0 h 13"/>
                    <a:gd name="T14" fmla="*/ 0 w 15"/>
                    <a:gd name="T15" fmla="*/ 0 h 13"/>
                    <a:gd name="T16" fmla="*/ 0 w 15"/>
                    <a:gd name="T17" fmla="*/ 0 h 13"/>
                    <a:gd name="T18" fmla="*/ 0 w 15"/>
                    <a:gd name="T19" fmla="*/ 0 h 13"/>
                    <a:gd name="T20" fmla="*/ 0 w 15"/>
                    <a:gd name="T21" fmla="*/ 0 h 13"/>
                    <a:gd name="T22" fmla="*/ 0 w 15"/>
                    <a:gd name="T23" fmla="*/ 0 h 13"/>
                    <a:gd name="T24" fmla="*/ 0 w 15"/>
                    <a:gd name="T25" fmla="*/ 0 h 13"/>
                    <a:gd name="T26" fmla="*/ 0 w 15"/>
                    <a:gd name="T27" fmla="*/ 0 h 13"/>
                    <a:gd name="T28" fmla="*/ 0 w 15"/>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3"/>
                    <a:gd name="T47" fmla="*/ 15 w 15"/>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3">
                      <a:moveTo>
                        <a:pt x="1" y="5"/>
                      </a:moveTo>
                      <a:lnTo>
                        <a:pt x="3" y="4"/>
                      </a:lnTo>
                      <a:lnTo>
                        <a:pt x="5" y="5"/>
                      </a:lnTo>
                      <a:lnTo>
                        <a:pt x="6" y="5"/>
                      </a:lnTo>
                      <a:lnTo>
                        <a:pt x="7" y="6"/>
                      </a:lnTo>
                      <a:lnTo>
                        <a:pt x="10" y="9"/>
                      </a:lnTo>
                      <a:lnTo>
                        <a:pt x="11" y="12"/>
                      </a:lnTo>
                      <a:lnTo>
                        <a:pt x="15" y="13"/>
                      </a:lnTo>
                      <a:lnTo>
                        <a:pt x="15" y="7"/>
                      </a:lnTo>
                      <a:lnTo>
                        <a:pt x="12" y="3"/>
                      </a:lnTo>
                      <a:lnTo>
                        <a:pt x="10" y="1"/>
                      </a:lnTo>
                      <a:lnTo>
                        <a:pt x="6" y="0"/>
                      </a:lnTo>
                      <a:lnTo>
                        <a:pt x="4" y="0"/>
                      </a:lnTo>
                      <a:lnTo>
                        <a:pt x="0" y="0"/>
                      </a:lnTo>
                      <a:lnTo>
                        <a:pt x="1" y="5"/>
                      </a:lnTo>
                      <a:close/>
                    </a:path>
                  </a:pathLst>
                </a:custGeom>
                <a:solidFill>
                  <a:srgbClr val="8372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42" name="Freeform 215"/>
                <p:cNvSpPr>
                  <a:spLocks noChangeArrowheads="1"/>
                </p:cNvSpPr>
                <p:nvPr/>
              </p:nvSpPr>
              <p:spPr bwMode="auto">
                <a:xfrm>
                  <a:off x="4252" y="1535"/>
                  <a:ext cx="1" cy="1"/>
                </a:xfrm>
                <a:custGeom>
                  <a:avLst/>
                  <a:gdLst>
                    <a:gd name="T0" fmla="*/ 0 w 3"/>
                    <a:gd name="T1" fmla="*/ 0 h 5"/>
                    <a:gd name="T2" fmla="*/ 0 w 3"/>
                    <a:gd name="T3" fmla="*/ 0 h 5"/>
                    <a:gd name="T4" fmla="*/ 0 w 3"/>
                    <a:gd name="T5" fmla="*/ 0 h 5"/>
                    <a:gd name="T6" fmla="*/ 0 w 3"/>
                    <a:gd name="T7" fmla="*/ 0 h 5"/>
                    <a:gd name="T8" fmla="*/ 0 w 3"/>
                    <a:gd name="T9" fmla="*/ 0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2" y="0"/>
                      </a:moveTo>
                      <a:lnTo>
                        <a:pt x="0" y="1"/>
                      </a:lnTo>
                      <a:lnTo>
                        <a:pt x="0" y="3"/>
                      </a:lnTo>
                      <a:lnTo>
                        <a:pt x="1" y="4"/>
                      </a:lnTo>
                      <a:lnTo>
                        <a:pt x="3" y="5"/>
                      </a:lnTo>
                      <a:lnTo>
                        <a:pt x="2" y="0"/>
                      </a:lnTo>
                      <a:close/>
                    </a:path>
                  </a:pathLst>
                </a:custGeom>
                <a:solidFill>
                  <a:srgbClr val="8372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43" name="Freeform 216"/>
                <p:cNvSpPr>
                  <a:spLocks noChangeArrowheads="1"/>
                </p:cNvSpPr>
                <p:nvPr/>
              </p:nvSpPr>
              <p:spPr bwMode="auto">
                <a:xfrm>
                  <a:off x="4257" y="1539"/>
                  <a:ext cx="2" cy="2"/>
                </a:xfrm>
                <a:custGeom>
                  <a:avLst/>
                  <a:gdLst>
                    <a:gd name="T0" fmla="*/ 0 w 5"/>
                    <a:gd name="T1" fmla="*/ 0 h 4"/>
                    <a:gd name="T2" fmla="*/ 0 w 5"/>
                    <a:gd name="T3" fmla="*/ 1 h 4"/>
                    <a:gd name="T4" fmla="*/ 0 w 5"/>
                    <a:gd name="T5" fmla="*/ 1 h 4"/>
                    <a:gd name="T6" fmla="*/ 0 w 5"/>
                    <a:gd name="T7" fmla="*/ 1 h 4"/>
                    <a:gd name="T8" fmla="*/ 0 w 5"/>
                    <a:gd name="T9" fmla="*/ 1 h 4"/>
                    <a:gd name="T10" fmla="*/ 0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0"/>
                      </a:moveTo>
                      <a:lnTo>
                        <a:pt x="0" y="3"/>
                      </a:lnTo>
                      <a:lnTo>
                        <a:pt x="2" y="4"/>
                      </a:lnTo>
                      <a:lnTo>
                        <a:pt x="4" y="4"/>
                      </a:lnTo>
                      <a:lnTo>
                        <a:pt x="5" y="1"/>
                      </a:lnTo>
                      <a:lnTo>
                        <a:pt x="0" y="0"/>
                      </a:lnTo>
                      <a:close/>
                    </a:path>
                  </a:pathLst>
                </a:custGeom>
                <a:solidFill>
                  <a:srgbClr val="B28965"/>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44" name="Freeform 217"/>
                <p:cNvSpPr>
                  <a:spLocks noChangeArrowheads="1"/>
                </p:cNvSpPr>
                <p:nvPr/>
              </p:nvSpPr>
              <p:spPr bwMode="auto">
                <a:xfrm>
                  <a:off x="4252" y="1535"/>
                  <a:ext cx="6" cy="5"/>
                </a:xfrm>
                <a:custGeom>
                  <a:avLst/>
                  <a:gdLst>
                    <a:gd name="T0" fmla="*/ 0 w 17"/>
                    <a:gd name="T1" fmla="*/ 0 h 14"/>
                    <a:gd name="T2" fmla="*/ 0 w 17"/>
                    <a:gd name="T3" fmla="*/ 0 h 14"/>
                    <a:gd name="T4" fmla="*/ 0 w 17"/>
                    <a:gd name="T5" fmla="*/ 0 h 14"/>
                    <a:gd name="T6" fmla="*/ 0 w 17"/>
                    <a:gd name="T7" fmla="*/ 0 h 14"/>
                    <a:gd name="T8" fmla="*/ 0 w 17"/>
                    <a:gd name="T9" fmla="*/ 0 h 14"/>
                    <a:gd name="T10" fmla="*/ 0 w 17"/>
                    <a:gd name="T11" fmla="*/ 0 h 14"/>
                    <a:gd name="T12" fmla="*/ 0 w 17"/>
                    <a:gd name="T13" fmla="*/ 0 h 14"/>
                    <a:gd name="T14" fmla="*/ 0 w 17"/>
                    <a:gd name="T15" fmla="*/ 0 h 14"/>
                    <a:gd name="T16" fmla="*/ 0 w 17"/>
                    <a:gd name="T17" fmla="*/ 0 h 14"/>
                    <a:gd name="T18" fmla="*/ 0 w 17"/>
                    <a:gd name="T19" fmla="*/ 0 h 14"/>
                    <a:gd name="T20" fmla="*/ 0 w 17"/>
                    <a:gd name="T21" fmla="*/ 0 h 14"/>
                    <a:gd name="T22" fmla="*/ 0 w 17"/>
                    <a:gd name="T23" fmla="*/ 0 h 14"/>
                    <a:gd name="T24" fmla="*/ 0 w 17"/>
                    <a:gd name="T25" fmla="*/ 0 h 14"/>
                    <a:gd name="T26" fmla="*/ 0 w 17"/>
                    <a:gd name="T27" fmla="*/ 0 h 14"/>
                    <a:gd name="T28" fmla="*/ 0 w 17"/>
                    <a:gd name="T29" fmla="*/ 0 h 14"/>
                    <a:gd name="T30" fmla="*/ 0 w 17"/>
                    <a:gd name="T31" fmla="*/ 0 h 14"/>
                    <a:gd name="T32" fmla="*/ 0 w 17"/>
                    <a:gd name="T33" fmla="*/ 0 h 14"/>
                    <a:gd name="T34" fmla="*/ 0 w 17"/>
                    <a:gd name="T35" fmla="*/ 0 h 14"/>
                    <a:gd name="T36" fmla="*/ 0 w 17"/>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4"/>
                    <a:gd name="T59" fmla="*/ 17 w 17"/>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4">
                      <a:moveTo>
                        <a:pt x="2" y="5"/>
                      </a:moveTo>
                      <a:lnTo>
                        <a:pt x="3" y="5"/>
                      </a:lnTo>
                      <a:lnTo>
                        <a:pt x="6" y="5"/>
                      </a:lnTo>
                      <a:lnTo>
                        <a:pt x="7" y="6"/>
                      </a:lnTo>
                      <a:lnTo>
                        <a:pt x="9" y="6"/>
                      </a:lnTo>
                      <a:lnTo>
                        <a:pt x="10" y="8"/>
                      </a:lnTo>
                      <a:lnTo>
                        <a:pt x="10" y="9"/>
                      </a:lnTo>
                      <a:lnTo>
                        <a:pt x="12" y="11"/>
                      </a:lnTo>
                      <a:lnTo>
                        <a:pt x="12" y="13"/>
                      </a:lnTo>
                      <a:lnTo>
                        <a:pt x="17" y="14"/>
                      </a:lnTo>
                      <a:lnTo>
                        <a:pt x="17" y="11"/>
                      </a:lnTo>
                      <a:lnTo>
                        <a:pt x="16" y="8"/>
                      </a:lnTo>
                      <a:lnTo>
                        <a:pt x="15" y="5"/>
                      </a:lnTo>
                      <a:lnTo>
                        <a:pt x="13" y="3"/>
                      </a:lnTo>
                      <a:lnTo>
                        <a:pt x="9" y="1"/>
                      </a:lnTo>
                      <a:lnTo>
                        <a:pt x="7" y="0"/>
                      </a:lnTo>
                      <a:lnTo>
                        <a:pt x="3" y="0"/>
                      </a:lnTo>
                      <a:lnTo>
                        <a:pt x="0" y="0"/>
                      </a:lnTo>
                      <a:lnTo>
                        <a:pt x="2" y="5"/>
                      </a:lnTo>
                      <a:close/>
                    </a:path>
                  </a:pathLst>
                </a:custGeom>
                <a:solidFill>
                  <a:srgbClr val="B28965"/>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45" name="Freeform 218"/>
                <p:cNvSpPr>
                  <a:spLocks noChangeArrowheads="1"/>
                </p:cNvSpPr>
                <p:nvPr/>
              </p:nvSpPr>
              <p:spPr bwMode="auto">
                <a:xfrm>
                  <a:off x="4252" y="1535"/>
                  <a:ext cx="1" cy="2"/>
                </a:xfrm>
                <a:custGeom>
                  <a:avLst/>
                  <a:gdLst>
                    <a:gd name="T0" fmla="*/ 0 w 3"/>
                    <a:gd name="T1" fmla="*/ 0 h 5"/>
                    <a:gd name="T2" fmla="*/ 0 w 3"/>
                    <a:gd name="T3" fmla="*/ 0 h 5"/>
                    <a:gd name="T4" fmla="*/ 0 w 3"/>
                    <a:gd name="T5" fmla="*/ 0 h 5"/>
                    <a:gd name="T6" fmla="*/ 0 w 3"/>
                    <a:gd name="T7" fmla="*/ 0 h 5"/>
                    <a:gd name="T8" fmla="*/ 0 w 3"/>
                    <a:gd name="T9" fmla="*/ 0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1" y="0"/>
                      </a:moveTo>
                      <a:lnTo>
                        <a:pt x="0" y="2"/>
                      </a:lnTo>
                      <a:lnTo>
                        <a:pt x="0" y="3"/>
                      </a:lnTo>
                      <a:lnTo>
                        <a:pt x="1" y="5"/>
                      </a:lnTo>
                      <a:lnTo>
                        <a:pt x="3" y="5"/>
                      </a:lnTo>
                      <a:lnTo>
                        <a:pt x="1" y="0"/>
                      </a:lnTo>
                      <a:close/>
                    </a:path>
                  </a:pathLst>
                </a:custGeom>
                <a:solidFill>
                  <a:srgbClr val="B28965"/>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46" name="Freeform 219"/>
                <p:cNvSpPr>
                  <a:spLocks noChangeArrowheads="1"/>
                </p:cNvSpPr>
                <p:nvPr/>
              </p:nvSpPr>
              <p:spPr bwMode="auto">
                <a:xfrm>
                  <a:off x="4252" y="1536"/>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1" y="0"/>
                      </a:moveTo>
                      <a:lnTo>
                        <a:pt x="0" y="1"/>
                      </a:lnTo>
                      <a:lnTo>
                        <a:pt x="0" y="3"/>
                      </a:lnTo>
                      <a:lnTo>
                        <a:pt x="1" y="4"/>
                      </a:lnTo>
                      <a:lnTo>
                        <a:pt x="3" y="4"/>
                      </a:lnTo>
                      <a:lnTo>
                        <a:pt x="1" y="0"/>
                      </a:lnTo>
                      <a:close/>
                    </a:path>
                  </a:pathLst>
                </a:custGeom>
                <a:solidFill>
                  <a:srgbClr val="EE9B5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47" name="Freeform 220"/>
                <p:cNvSpPr>
                  <a:spLocks noChangeArrowheads="1"/>
                </p:cNvSpPr>
                <p:nvPr/>
              </p:nvSpPr>
              <p:spPr bwMode="auto">
                <a:xfrm>
                  <a:off x="4252" y="1535"/>
                  <a:ext cx="6" cy="5"/>
                </a:xfrm>
                <a:custGeom>
                  <a:avLst/>
                  <a:gdLst>
                    <a:gd name="T0" fmla="*/ 0 w 18"/>
                    <a:gd name="T1" fmla="*/ 0 h 15"/>
                    <a:gd name="T2" fmla="*/ 0 w 18"/>
                    <a:gd name="T3" fmla="*/ 0 h 15"/>
                    <a:gd name="T4" fmla="*/ 0 w 18"/>
                    <a:gd name="T5" fmla="*/ 0 h 15"/>
                    <a:gd name="T6" fmla="*/ 0 w 18"/>
                    <a:gd name="T7" fmla="*/ 0 h 15"/>
                    <a:gd name="T8" fmla="*/ 0 w 18"/>
                    <a:gd name="T9" fmla="*/ 0 h 15"/>
                    <a:gd name="T10" fmla="*/ 0 w 18"/>
                    <a:gd name="T11" fmla="*/ 0 h 15"/>
                    <a:gd name="T12" fmla="*/ 0 w 18"/>
                    <a:gd name="T13" fmla="*/ 0 h 15"/>
                    <a:gd name="T14" fmla="*/ 0 w 18"/>
                    <a:gd name="T15" fmla="*/ 0 h 15"/>
                    <a:gd name="T16" fmla="*/ 0 w 18"/>
                    <a:gd name="T17" fmla="*/ 0 h 15"/>
                    <a:gd name="T18" fmla="*/ 0 w 18"/>
                    <a:gd name="T19" fmla="*/ 0 h 15"/>
                    <a:gd name="T20" fmla="*/ 0 w 18"/>
                    <a:gd name="T21" fmla="*/ 0 h 15"/>
                    <a:gd name="T22" fmla="*/ 0 w 18"/>
                    <a:gd name="T23" fmla="*/ 0 h 15"/>
                    <a:gd name="T24" fmla="*/ 0 w 18"/>
                    <a:gd name="T25" fmla="*/ 0 h 15"/>
                    <a:gd name="T26" fmla="*/ 0 w 18"/>
                    <a:gd name="T27" fmla="*/ 0 h 15"/>
                    <a:gd name="T28" fmla="*/ 0 w 18"/>
                    <a:gd name="T29" fmla="*/ 0 h 15"/>
                    <a:gd name="T30" fmla="*/ 0 w 18"/>
                    <a:gd name="T31" fmla="*/ 0 h 15"/>
                    <a:gd name="T32" fmla="*/ 0 w 18"/>
                    <a:gd name="T33" fmla="*/ 0 h 15"/>
                    <a:gd name="T34" fmla="*/ 0 w 18"/>
                    <a:gd name="T35" fmla="*/ 0 h 15"/>
                    <a:gd name="T36" fmla="*/ 0 w 18"/>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15"/>
                    <a:gd name="T59" fmla="*/ 18 w 18"/>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15">
                      <a:moveTo>
                        <a:pt x="18" y="15"/>
                      </a:moveTo>
                      <a:lnTo>
                        <a:pt x="18" y="11"/>
                      </a:lnTo>
                      <a:lnTo>
                        <a:pt x="17" y="8"/>
                      </a:lnTo>
                      <a:lnTo>
                        <a:pt x="15" y="5"/>
                      </a:lnTo>
                      <a:lnTo>
                        <a:pt x="12" y="3"/>
                      </a:lnTo>
                      <a:lnTo>
                        <a:pt x="10" y="1"/>
                      </a:lnTo>
                      <a:lnTo>
                        <a:pt x="7" y="0"/>
                      </a:lnTo>
                      <a:lnTo>
                        <a:pt x="3" y="0"/>
                      </a:lnTo>
                      <a:lnTo>
                        <a:pt x="0" y="1"/>
                      </a:lnTo>
                      <a:lnTo>
                        <a:pt x="2" y="5"/>
                      </a:lnTo>
                      <a:lnTo>
                        <a:pt x="4" y="5"/>
                      </a:lnTo>
                      <a:lnTo>
                        <a:pt x="5" y="5"/>
                      </a:lnTo>
                      <a:lnTo>
                        <a:pt x="8" y="6"/>
                      </a:lnTo>
                      <a:lnTo>
                        <a:pt x="9" y="7"/>
                      </a:lnTo>
                      <a:lnTo>
                        <a:pt x="11" y="8"/>
                      </a:lnTo>
                      <a:lnTo>
                        <a:pt x="12" y="9"/>
                      </a:lnTo>
                      <a:lnTo>
                        <a:pt x="12" y="11"/>
                      </a:lnTo>
                      <a:lnTo>
                        <a:pt x="12" y="15"/>
                      </a:lnTo>
                      <a:lnTo>
                        <a:pt x="18" y="15"/>
                      </a:lnTo>
                      <a:close/>
                    </a:path>
                  </a:pathLst>
                </a:custGeom>
                <a:solidFill>
                  <a:srgbClr val="EE9B5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48" name="Freeform 221"/>
                <p:cNvSpPr>
                  <a:spLocks noChangeArrowheads="1"/>
                </p:cNvSpPr>
                <p:nvPr/>
              </p:nvSpPr>
              <p:spPr bwMode="auto">
                <a:xfrm>
                  <a:off x="4257" y="1540"/>
                  <a:ext cx="2" cy="1"/>
                </a:xfrm>
                <a:custGeom>
                  <a:avLst/>
                  <a:gdLst>
                    <a:gd name="T0" fmla="*/ 0 w 6"/>
                    <a:gd name="T1" fmla="*/ 0 h 2"/>
                    <a:gd name="T2" fmla="*/ 0 w 6"/>
                    <a:gd name="T3" fmla="*/ 1 h 2"/>
                    <a:gd name="T4" fmla="*/ 0 w 6"/>
                    <a:gd name="T5" fmla="*/ 1 h 2"/>
                    <a:gd name="T6" fmla="*/ 0 w 6"/>
                    <a:gd name="T7" fmla="*/ 1 h 2"/>
                    <a:gd name="T8" fmla="*/ 0 w 6"/>
                    <a:gd name="T9" fmla="*/ 0 h 2"/>
                    <a:gd name="T10" fmla="*/ 0 w 6"/>
                    <a:gd name="T11" fmla="*/ 0 h 2"/>
                    <a:gd name="T12" fmla="*/ 0 60000 65536"/>
                    <a:gd name="T13" fmla="*/ 0 60000 65536"/>
                    <a:gd name="T14" fmla="*/ 0 60000 65536"/>
                    <a:gd name="T15" fmla="*/ 0 60000 65536"/>
                    <a:gd name="T16" fmla="*/ 0 60000 65536"/>
                    <a:gd name="T17" fmla="*/ 0 60000 65536"/>
                    <a:gd name="T18" fmla="*/ 0 w 6"/>
                    <a:gd name="T19" fmla="*/ 0 h 2"/>
                    <a:gd name="T20" fmla="*/ 6 w 6"/>
                    <a:gd name="T21" fmla="*/ 2 h 2"/>
                  </a:gdLst>
                  <a:ahLst/>
                  <a:cxnLst>
                    <a:cxn ang="T12">
                      <a:pos x="T0" y="T1"/>
                    </a:cxn>
                    <a:cxn ang="T13">
                      <a:pos x="T2" y="T3"/>
                    </a:cxn>
                    <a:cxn ang="T14">
                      <a:pos x="T4" y="T5"/>
                    </a:cxn>
                    <a:cxn ang="T15">
                      <a:pos x="T6" y="T7"/>
                    </a:cxn>
                    <a:cxn ang="T16">
                      <a:pos x="T8" y="T9"/>
                    </a:cxn>
                    <a:cxn ang="T17">
                      <a:pos x="T10" y="T11"/>
                    </a:cxn>
                  </a:cxnLst>
                  <a:rect l="T18" t="T19" r="T20" b="T21"/>
                  <a:pathLst>
                    <a:path w="6" h="2">
                      <a:moveTo>
                        <a:pt x="0" y="0"/>
                      </a:moveTo>
                      <a:lnTo>
                        <a:pt x="0" y="1"/>
                      </a:lnTo>
                      <a:lnTo>
                        <a:pt x="3" y="2"/>
                      </a:lnTo>
                      <a:lnTo>
                        <a:pt x="5" y="2"/>
                      </a:lnTo>
                      <a:lnTo>
                        <a:pt x="6" y="0"/>
                      </a:lnTo>
                      <a:lnTo>
                        <a:pt x="0" y="0"/>
                      </a:lnTo>
                      <a:close/>
                    </a:path>
                  </a:pathLst>
                </a:custGeom>
                <a:solidFill>
                  <a:srgbClr val="EE9B5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49" name="Freeform 222"/>
                <p:cNvSpPr>
                  <a:spLocks noChangeArrowheads="1"/>
                </p:cNvSpPr>
                <p:nvPr/>
              </p:nvSpPr>
              <p:spPr bwMode="auto">
                <a:xfrm>
                  <a:off x="4252" y="1536"/>
                  <a:ext cx="1" cy="2"/>
                </a:xfrm>
                <a:custGeom>
                  <a:avLst/>
                  <a:gdLst>
                    <a:gd name="T0" fmla="*/ 0 w 4"/>
                    <a:gd name="T1" fmla="*/ 0 h 4"/>
                    <a:gd name="T2" fmla="*/ 0 w 4"/>
                    <a:gd name="T3" fmla="*/ 1 h 4"/>
                    <a:gd name="T4" fmla="*/ 0 w 4"/>
                    <a:gd name="T5" fmla="*/ 1 h 4"/>
                    <a:gd name="T6" fmla="*/ 0 w 4"/>
                    <a:gd name="T7" fmla="*/ 1 h 4"/>
                    <a:gd name="T8" fmla="*/ 0 w 4"/>
                    <a:gd name="T9" fmla="*/ 1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0"/>
                      </a:moveTo>
                      <a:lnTo>
                        <a:pt x="0" y="1"/>
                      </a:lnTo>
                      <a:lnTo>
                        <a:pt x="0" y="3"/>
                      </a:lnTo>
                      <a:lnTo>
                        <a:pt x="2" y="4"/>
                      </a:lnTo>
                      <a:lnTo>
                        <a:pt x="4" y="4"/>
                      </a:lnTo>
                      <a:lnTo>
                        <a:pt x="2" y="0"/>
                      </a:lnTo>
                      <a:close/>
                    </a:path>
                  </a:pathLst>
                </a:custGeom>
                <a:solidFill>
                  <a:srgbClr val="F2AA5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50" name="Freeform 223"/>
                <p:cNvSpPr>
                  <a:spLocks noChangeArrowheads="1"/>
                </p:cNvSpPr>
                <p:nvPr/>
              </p:nvSpPr>
              <p:spPr bwMode="auto">
                <a:xfrm>
                  <a:off x="4252" y="1536"/>
                  <a:ext cx="6" cy="5"/>
                </a:xfrm>
                <a:custGeom>
                  <a:avLst/>
                  <a:gdLst>
                    <a:gd name="T0" fmla="*/ 0 w 18"/>
                    <a:gd name="T1" fmla="*/ 0 h 15"/>
                    <a:gd name="T2" fmla="*/ 0 w 18"/>
                    <a:gd name="T3" fmla="*/ 0 h 15"/>
                    <a:gd name="T4" fmla="*/ 0 w 18"/>
                    <a:gd name="T5" fmla="*/ 0 h 15"/>
                    <a:gd name="T6" fmla="*/ 0 w 18"/>
                    <a:gd name="T7" fmla="*/ 0 h 15"/>
                    <a:gd name="T8" fmla="*/ 0 w 18"/>
                    <a:gd name="T9" fmla="*/ 0 h 15"/>
                    <a:gd name="T10" fmla="*/ 0 w 18"/>
                    <a:gd name="T11" fmla="*/ 0 h 15"/>
                    <a:gd name="T12" fmla="*/ 0 w 18"/>
                    <a:gd name="T13" fmla="*/ 0 h 15"/>
                    <a:gd name="T14" fmla="*/ 0 w 18"/>
                    <a:gd name="T15" fmla="*/ 0 h 15"/>
                    <a:gd name="T16" fmla="*/ 0 w 18"/>
                    <a:gd name="T17" fmla="*/ 0 h 15"/>
                    <a:gd name="T18" fmla="*/ 0 w 18"/>
                    <a:gd name="T19" fmla="*/ 0 h 15"/>
                    <a:gd name="T20" fmla="*/ 0 w 18"/>
                    <a:gd name="T21" fmla="*/ 0 h 15"/>
                    <a:gd name="T22" fmla="*/ 0 w 18"/>
                    <a:gd name="T23" fmla="*/ 0 h 15"/>
                    <a:gd name="T24" fmla="*/ 0 w 18"/>
                    <a:gd name="T25" fmla="*/ 0 h 15"/>
                    <a:gd name="T26" fmla="*/ 0 w 18"/>
                    <a:gd name="T27" fmla="*/ 0 h 15"/>
                    <a:gd name="T28" fmla="*/ 0 w 18"/>
                    <a:gd name="T29" fmla="*/ 0 h 15"/>
                    <a:gd name="T30" fmla="*/ 0 w 18"/>
                    <a:gd name="T31" fmla="*/ 0 h 15"/>
                    <a:gd name="T32" fmla="*/ 0 w 18"/>
                    <a:gd name="T33" fmla="*/ 0 h 15"/>
                    <a:gd name="T34" fmla="*/ 0 w 18"/>
                    <a:gd name="T35" fmla="*/ 0 h 15"/>
                    <a:gd name="T36" fmla="*/ 0 w 18"/>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15"/>
                    <a:gd name="T59" fmla="*/ 18 w 18"/>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15">
                      <a:moveTo>
                        <a:pt x="17" y="15"/>
                      </a:moveTo>
                      <a:lnTo>
                        <a:pt x="18" y="11"/>
                      </a:lnTo>
                      <a:lnTo>
                        <a:pt x="17" y="7"/>
                      </a:lnTo>
                      <a:lnTo>
                        <a:pt x="15" y="5"/>
                      </a:lnTo>
                      <a:lnTo>
                        <a:pt x="12" y="2"/>
                      </a:lnTo>
                      <a:lnTo>
                        <a:pt x="10" y="1"/>
                      </a:lnTo>
                      <a:lnTo>
                        <a:pt x="6" y="0"/>
                      </a:lnTo>
                      <a:lnTo>
                        <a:pt x="3" y="0"/>
                      </a:lnTo>
                      <a:lnTo>
                        <a:pt x="0" y="1"/>
                      </a:lnTo>
                      <a:lnTo>
                        <a:pt x="2" y="5"/>
                      </a:lnTo>
                      <a:lnTo>
                        <a:pt x="4" y="5"/>
                      </a:lnTo>
                      <a:lnTo>
                        <a:pt x="5" y="5"/>
                      </a:lnTo>
                      <a:lnTo>
                        <a:pt x="8" y="5"/>
                      </a:lnTo>
                      <a:lnTo>
                        <a:pt x="9" y="6"/>
                      </a:lnTo>
                      <a:lnTo>
                        <a:pt x="11" y="7"/>
                      </a:lnTo>
                      <a:lnTo>
                        <a:pt x="11" y="9"/>
                      </a:lnTo>
                      <a:lnTo>
                        <a:pt x="12" y="11"/>
                      </a:lnTo>
                      <a:lnTo>
                        <a:pt x="12" y="14"/>
                      </a:lnTo>
                      <a:lnTo>
                        <a:pt x="17" y="15"/>
                      </a:lnTo>
                      <a:close/>
                    </a:path>
                  </a:pathLst>
                </a:custGeom>
                <a:solidFill>
                  <a:srgbClr val="F2AA5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51" name="Freeform 224"/>
                <p:cNvSpPr>
                  <a:spLocks noChangeArrowheads="1"/>
                </p:cNvSpPr>
                <p:nvPr/>
              </p:nvSpPr>
              <p:spPr bwMode="auto">
                <a:xfrm>
                  <a:off x="4256" y="1541"/>
                  <a:ext cx="2" cy="1"/>
                </a:xfrm>
                <a:custGeom>
                  <a:avLst/>
                  <a:gdLst>
                    <a:gd name="T0" fmla="*/ 0 w 5"/>
                    <a:gd name="T1" fmla="*/ 0 h 3"/>
                    <a:gd name="T2" fmla="*/ 0 w 5"/>
                    <a:gd name="T3" fmla="*/ 0 h 3"/>
                    <a:gd name="T4" fmla="*/ 0 w 5"/>
                    <a:gd name="T5" fmla="*/ 0 h 3"/>
                    <a:gd name="T6" fmla="*/ 0 w 5"/>
                    <a:gd name="T7" fmla="*/ 0 h 3"/>
                    <a:gd name="T8" fmla="*/ 0 w 5"/>
                    <a:gd name="T9" fmla="*/ 0 h 3"/>
                    <a:gd name="T10" fmla="*/ 0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0" y="0"/>
                      </a:moveTo>
                      <a:lnTo>
                        <a:pt x="0" y="2"/>
                      </a:lnTo>
                      <a:lnTo>
                        <a:pt x="3" y="3"/>
                      </a:lnTo>
                      <a:lnTo>
                        <a:pt x="4" y="3"/>
                      </a:lnTo>
                      <a:lnTo>
                        <a:pt x="5" y="1"/>
                      </a:lnTo>
                      <a:lnTo>
                        <a:pt x="0" y="0"/>
                      </a:lnTo>
                      <a:close/>
                    </a:path>
                  </a:pathLst>
                </a:custGeom>
                <a:solidFill>
                  <a:srgbClr val="F2AA5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52" name="Freeform 225"/>
                <p:cNvSpPr>
                  <a:spLocks noChangeArrowheads="1"/>
                </p:cNvSpPr>
                <p:nvPr/>
              </p:nvSpPr>
              <p:spPr bwMode="auto">
                <a:xfrm>
                  <a:off x="4251" y="1537"/>
                  <a:ext cx="2" cy="1"/>
                </a:xfrm>
                <a:custGeom>
                  <a:avLst/>
                  <a:gdLst>
                    <a:gd name="T0" fmla="*/ 0 w 5"/>
                    <a:gd name="T1" fmla="*/ 0 h 4"/>
                    <a:gd name="T2" fmla="*/ 0 w 5"/>
                    <a:gd name="T3" fmla="*/ 0 h 4"/>
                    <a:gd name="T4" fmla="*/ 0 w 5"/>
                    <a:gd name="T5" fmla="*/ 0 h 4"/>
                    <a:gd name="T6" fmla="*/ 0 w 5"/>
                    <a:gd name="T7" fmla="*/ 0 h 4"/>
                    <a:gd name="T8" fmla="*/ 0 w 5"/>
                    <a:gd name="T9" fmla="*/ 0 h 4"/>
                    <a:gd name="T10" fmla="*/ 0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1" y="0"/>
                      </a:moveTo>
                      <a:lnTo>
                        <a:pt x="0" y="2"/>
                      </a:lnTo>
                      <a:lnTo>
                        <a:pt x="1" y="3"/>
                      </a:lnTo>
                      <a:lnTo>
                        <a:pt x="4" y="4"/>
                      </a:lnTo>
                      <a:lnTo>
                        <a:pt x="5" y="4"/>
                      </a:lnTo>
                      <a:lnTo>
                        <a:pt x="1" y="0"/>
                      </a:lnTo>
                      <a:close/>
                    </a:path>
                  </a:pathLst>
                </a:custGeom>
                <a:solidFill>
                  <a:srgbClr val="F5B9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53" name="Freeform 226"/>
                <p:cNvSpPr>
                  <a:spLocks noChangeArrowheads="1"/>
                </p:cNvSpPr>
                <p:nvPr/>
              </p:nvSpPr>
              <p:spPr bwMode="auto">
                <a:xfrm>
                  <a:off x="4251" y="1536"/>
                  <a:ext cx="7" cy="6"/>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w 20"/>
                    <a:gd name="T11" fmla="*/ 0 h 16"/>
                    <a:gd name="T12" fmla="*/ 0 w 20"/>
                    <a:gd name="T13" fmla="*/ 0 h 16"/>
                    <a:gd name="T14" fmla="*/ 0 w 20"/>
                    <a:gd name="T15" fmla="*/ 0 h 16"/>
                    <a:gd name="T16" fmla="*/ 0 w 20"/>
                    <a:gd name="T17" fmla="*/ 0 h 16"/>
                    <a:gd name="T18" fmla="*/ 0 w 20"/>
                    <a:gd name="T19" fmla="*/ 0 h 16"/>
                    <a:gd name="T20" fmla="*/ 0 w 20"/>
                    <a:gd name="T21" fmla="*/ 0 h 16"/>
                    <a:gd name="T22" fmla="*/ 0 w 20"/>
                    <a:gd name="T23" fmla="*/ 0 h 16"/>
                    <a:gd name="T24" fmla="*/ 0 w 20"/>
                    <a:gd name="T25" fmla="*/ 0 h 16"/>
                    <a:gd name="T26" fmla="*/ 0 w 20"/>
                    <a:gd name="T27" fmla="*/ 0 h 16"/>
                    <a:gd name="T28" fmla="*/ 0 w 20"/>
                    <a:gd name="T29" fmla="*/ 0 h 16"/>
                    <a:gd name="T30" fmla="*/ 0 w 20"/>
                    <a:gd name="T31" fmla="*/ 0 h 16"/>
                    <a:gd name="T32" fmla="*/ 0 w 20"/>
                    <a:gd name="T33" fmla="*/ 0 h 16"/>
                    <a:gd name="T34" fmla="*/ 0 w 20"/>
                    <a:gd name="T35" fmla="*/ 0 h 16"/>
                    <a:gd name="T36" fmla="*/ 0 w 20"/>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16"/>
                    <a:gd name="T59" fmla="*/ 20 w 20"/>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16">
                      <a:moveTo>
                        <a:pt x="19" y="16"/>
                      </a:moveTo>
                      <a:lnTo>
                        <a:pt x="20" y="12"/>
                      </a:lnTo>
                      <a:lnTo>
                        <a:pt x="19" y="8"/>
                      </a:lnTo>
                      <a:lnTo>
                        <a:pt x="18" y="5"/>
                      </a:lnTo>
                      <a:lnTo>
                        <a:pt x="14" y="3"/>
                      </a:lnTo>
                      <a:lnTo>
                        <a:pt x="11" y="1"/>
                      </a:lnTo>
                      <a:lnTo>
                        <a:pt x="7" y="0"/>
                      </a:lnTo>
                      <a:lnTo>
                        <a:pt x="4" y="0"/>
                      </a:lnTo>
                      <a:lnTo>
                        <a:pt x="0" y="2"/>
                      </a:lnTo>
                      <a:lnTo>
                        <a:pt x="4" y="6"/>
                      </a:lnTo>
                      <a:lnTo>
                        <a:pt x="5" y="5"/>
                      </a:lnTo>
                      <a:lnTo>
                        <a:pt x="7" y="5"/>
                      </a:lnTo>
                      <a:lnTo>
                        <a:pt x="9" y="5"/>
                      </a:lnTo>
                      <a:lnTo>
                        <a:pt x="11" y="6"/>
                      </a:lnTo>
                      <a:lnTo>
                        <a:pt x="13" y="8"/>
                      </a:lnTo>
                      <a:lnTo>
                        <a:pt x="14" y="9"/>
                      </a:lnTo>
                      <a:lnTo>
                        <a:pt x="14" y="12"/>
                      </a:lnTo>
                      <a:lnTo>
                        <a:pt x="14" y="14"/>
                      </a:lnTo>
                      <a:lnTo>
                        <a:pt x="19" y="16"/>
                      </a:lnTo>
                      <a:close/>
                    </a:path>
                  </a:pathLst>
                </a:custGeom>
                <a:solidFill>
                  <a:srgbClr val="F5B9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54" name="Freeform 227"/>
                <p:cNvSpPr>
                  <a:spLocks noChangeArrowheads="1"/>
                </p:cNvSpPr>
                <p:nvPr/>
              </p:nvSpPr>
              <p:spPr bwMode="auto">
                <a:xfrm>
                  <a:off x="4256" y="1541"/>
                  <a:ext cx="2" cy="1"/>
                </a:xfrm>
                <a:custGeom>
                  <a:avLst/>
                  <a:gdLst>
                    <a:gd name="T0" fmla="*/ 0 w 5"/>
                    <a:gd name="T1" fmla="*/ 0 h 3"/>
                    <a:gd name="T2" fmla="*/ 0 w 5"/>
                    <a:gd name="T3" fmla="*/ 0 h 3"/>
                    <a:gd name="T4" fmla="*/ 0 w 5"/>
                    <a:gd name="T5" fmla="*/ 0 h 3"/>
                    <a:gd name="T6" fmla="*/ 0 w 5"/>
                    <a:gd name="T7" fmla="*/ 0 h 3"/>
                    <a:gd name="T8" fmla="*/ 0 w 5"/>
                    <a:gd name="T9" fmla="*/ 0 h 3"/>
                    <a:gd name="T10" fmla="*/ 0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0" y="0"/>
                      </a:moveTo>
                      <a:lnTo>
                        <a:pt x="0" y="2"/>
                      </a:lnTo>
                      <a:lnTo>
                        <a:pt x="1" y="3"/>
                      </a:lnTo>
                      <a:lnTo>
                        <a:pt x="4" y="3"/>
                      </a:lnTo>
                      <a:lnTo>
                        <a:pt x="5" y="2"/>
                      </a:lnTo>
                      <a:lnTo>
                        <a:pt x="0" y="0"/>
                      </a:lnTo>
                      <a:close/>
                    </a:path>
                  </a:pathLst>
                </a:custGeom>
                <a:solidFill>
                  <a:srgbClr val="F5B9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55" name="Freeform 228"/>
                <p:cNvSpPr>
                  <a:spLocks noChangeArrowheads="1"/>
                </p:cNvSpPr>
                <p:nvPr/>
              </p:nvSpPr>
              <p:spPr bwMode="auto">
                <a:xfrm>
                  <a:off x="4251" y="1538"/>
                  <a:ext cx="1" cy="1"/>
                </a:xfrm>
                <a:custGeom>
                  <a:avLst/>
                  <a:gdLst>
                    <a:gd name="T0" fmla="*/ 0 w 5"/>
                    <a:gd name="T1" fmla="*/ 0 h 4"/>
                    <a:gd name="T2" fmla="*/ 0 w 5"/>
                    <a:gd name="T3" fmla="*/ 0 h 4"/>
                    <a:gd name="T4" fmla="*/ 0 w 5"/>
                    <a:gd name="T5" fmla="*/ 0 h 4"/>
                    <a:gd name="T6" fmla="*/ 0 w 5"/>
                    <a:gd name="T7" fmla="*/ 0 h 4"/>
                    <a:gd name="T8" fmla="*/ 0 w 5"/>
                    <a:gd name="T9" fmla="*/ 0 h 4"/>
                    <a:gd name="T10" fmla="*/ 0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1" y="0"/>
                      </a:moveTo>
                      <a:lnTo>
                        <a:pt x="0" y="2"/>
                      </a:lnTo>
                      <a:lnTo>
                        <a:pt x="1" y="3"/>
                      </a:lnTo>
                      <a:lnTo>
                        <a:pt x="2" y="4"/>
                      </a:lnTo>
                      <a:lnTo>
                        <a:pt x="5" y="3"/>
                      </a:lnTo>
                      <a:lnTo>
                        <a:pt x="1" y="0"/>
                      </a:lnTo>
                      <a:close/>
                    </a:path>
                  </a:pathLst>
                </a:custGeom>
                <a:solidFill>
                  <a:srgbClr val="F8CC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56" name="Freeform 229"/>
                <p:cNvSpPr>
                  <a:spLocks noChangeArrowheads="1"/>
                </p:cNvSpPr>
                <p:nvPr/>
              </p:nvSpPr>
              <p:spPr bwMode="auto">
                <a:xfrm>
                  <a:off x="4251" y="1537"/>
                  <a:ext cx="7" cy="5"/>
                </a:xfrm>
                <a:custGeom>
                  <a:avLst/>
                  <a:gdLst>
                    <a:gd name="T0" fmla="*/ 0 w 20"/>
                    <a:gd name="T1" fmla="*/ 0 h 15"/>
                    <a:gd name="T2" fmla="*/ 0 w 20"/>
                    <a:gd name="T3" fmla="*/ 0 h 15"/>
                    <a:gd name="T4" fmla="*/ 0 w 20"/>
                    <a:gd name="T5" fmla="*/ 0 h 15"/>
                    <a:gd name="T6" fmla="*/ 0 w 20"/>
                    <a:gd name="T7" fmla="*/ 0 h 15"/>
                    <a:gd name="T8" fmla="*/ 0 w 20"/>
                    <a:gd name="T9" fmla="*/ 0 h 15"/>
                    <a:gd name="T10" fmla="*/ 0 w 20"/>
                    <a:gd name="T11" fmla="*/ 0 h 15"/>
                    <a:gd name="T12" fmla="*/ 0 w 20"/>
                    <a:gd name="T13" fmla="*/ 0 h 15"/>
                    <a:gd name="T14" fmla="*/ 0 w 20"/>
                    <a:gd name="T15" fmla="*/ 0 h 15"/>
                    <a:gd name="T16" fmla="*/ 0 w 20"/>
                    <a:gd name="T17" fmla="*/ 0 h 15"/>
                    <a:gd name="T18" fmla="*/ 0 w 20"/>
                    <a:gd name="T19" fmla="*/ 0 h 15"/>
                    <a:gd name="T20" fmla="*/ 0 w 20"/>
                    <a:gd name="T21" fmla="*/ 0 h 15"/>
                    <a:gd name="T22" fmla="*/ 0 w 20"/>
                    <a:gd name="T23" fmla="*/ 0 h 15"/>
                    <a:gd name="T24" fmla="*/ 0 w 20"/>
                    <a:gd name="T25" fmla="*/ 0 h 15"/>
                    <a:gd name="T26" fmla="*/ 0 w 20"/>
                    <a:gd name="T27" fmla="*/ 0 h 15"/>
                    <a:gd name="T28" fmla="*/ 0 w 20"/>
                    <a:gd name="T29" fmla="*/ 0 h 15"/>
                    <a:gd name="T30" fmla="*/ 0 w 20"/>
                    <a:gd name="T31" fmla="*/ 0 h 15"/>
                    <a:gd name="T32" fmla="*/ 0 w 20"/>
                    <a:gd name="T33" fmla="*/ 0 h 15"/>
                    <a:gd name="T34" fmla="*/ 0 w 20"/>
                    <a:gd name="T35" fmla="*/ 0 h 15"/>
                    <a:gd name="T36" fmla="*/ 0 w 20"/>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15"/>
                    <a:gd name="T59" fmla="*/ 20 w 20"/>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15">
                      <a:moveTo>
                        <a:pt x="19" y="15"/>
                      </a:moveTo>
                      <a:lnTo>
                        <a:pt x="20" y="12"/>
                      </a:lnTo>
                      <a:lnTo>
                        <a:pt x="19" y="7"/>
                      </a:lnTo>
                      <a:lnTo>
                        <a:pt x="16" y="4"/>
                      </a:lnTo>
                      <a:lnTo>
                        <a:pt x="14" y="2"/>
                      </a:lnTo>
                      <a:lnTo>
                        <a:pt x="10" y="1"/>
                      </a:lnTo>
                      <a:lnTo>
                        <a:pt x="7" y="0"/>
                      </a:lnTo>
                      <a:lnTo>
                        <a:pt x="4" y="0"/>
                      </a:lnTo>
                      <a:lnTo>
                        <a:pt x="0" y="2"/>
                      </a:lnTo>
                      <a:lnTo>
                        <a:pt x="4" y="5"/>
                      </a:lnTo>
                      <a:lnTo>
                        <a:pt x="5" y="5"/>
                      </a:lnTo>
                      <a:lnTo>
                        <a:pt x="7" y="5"/>
                      </a:lnTo>
                      <a:lnTo>
                        <a:pt x="9" y="5"/>
                      </a:lnTo>
                      <a:lnTo>
                        <a:pt x="10" y="6"/>
                      </a:lnTo>
                      <a:lnTo>
                        <a:pt x="13" y="7"/>
                      </a:lnTo>
                      <a:lnTo>
                        <a:pt x="14" y="10"/>
                      </a:lnTo>
                      <a:lnTo>
                        <a:pt x="14" y="12"/>
                      </a:lnTo>
                      <a:lnTo>
                        <a:pt x="14" y="14"/>
                      </a:lnTo>
                      <a:lnTo>
                        <a:pt x="19" y="15"/>
                      </a:lnTo>
                      <a:close/>
                    </a:path>
                  </a:pathLst>
                </a:custGeom>
                <a:solidFill>
                  <a:srgbClr val="F8CC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57" name="Freeform 230"/>
                <p:cNvSpPr>
                  <a:spLocks noChangeArrowheads="1"/>
                </p:cNvSpPr>
                <p:nvPr/>
              </p:nvSpPr>
              <p:spPr bwMode="auto">
                <a:xfrm>
                  <a:off x="4256" y="1542"/>
                  <a:ext cx="1" cy="1"/>
                </a:xfrm>
                <a:custGeom>
                  <a:avLst/>
                  <a:gdLst>
                    <a:gd name="T0" fmla="*/ 0 w 5"/>
                    <a:gd name="T1" fmla="*/ 0 h 3"/>
                    <a:gd name="T2" fmla="*/ 0 w 5"/>
                    <a:gd name="T3" fmla="*/ 0 h 3"/>
                    <a:gd name="T4" fmla="*/ 0 w 5"/>
                    <a:gd name="T5" fmla="*/ 0 h 3"/>
                    <a:gd name="T6" fmla="*/ 0 w 5"/>
                    <a:gd name="T7" fmla="*/ 0 h 3"/>
                    <a:gd name="T8" fmla="*/ 0 w 5"/>
                    <a:gd name="T9" fmla="*/ 0 h 3"/>
                    <a:gd name="T10" fmla="*/ 0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0" y="0"/>
                      </a:moveTo>
                      <a:lnTo>
                        <a:pt x="0" y="2"/>
                      </a:lnTo>
                      <a:lnTo>
                        <a:pt x="1" y="3"/>
                      </a:lnTo>
                      <a:lnTo>
                        <a:pt x="3" y="3"/>
                      </a:lnTo>
                      <a:lnTo>
                        <a:pt x="5" y="1"/>
                      </a:lnTo>
                      <a:lnTo>
                        <a:pt x="0" y="0"/>
                      </a:lnTo>
                      <a:close/>
                    </a:path>
                  </a:pathLst>
                </a:custGeom>
                <a:solidFill>
                  <a:srgbClr val="F8CC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58" name="Freeform 231"/>
                <p:cNvSpPr>
                  <a:spLocks noChangeArrowheads="1"/>
                </p:cNvSpPr>
                <p:nvPr/>
              </p:nvSpPr>
              <p:spPr bwMode="auto">
                <a:xfrm>
                  <a:off x="4250" y="1538"/>
                  <a:ext cx="2" cy="2"/>
                </a:xfrm>
                <a:custGeom>
                  <a:avLst/>
                  <a:gdLst>
                    <a:gd name="T0" fmla="*/ 1 w 4"/>
                    <a:gd name="T1" fmla="*/ 0 h 4"/>
                    <a:gd name="T2" fmla="*/ 0 w 4"/>
                    <a:gd name="T3" fmla="*/ 1 h 4"/>
                    <a:gd name="T4" fmla="*/ 1 w 4"/>
                    <a:gd name="T5" fmla="*/ 1 h 4"/>
                    <a:gd name="T6" fmla="*/ 1 w 4"/>
                    <a:gd name="T7" fmla="*/ 1 h 4"/>
                    <a:gd name="T8" fmla="*/ 1 w 4"/>
                    <a:gd name="T9" fmla="*/ 1 h 4"/>
                    <a:gd name="T10" fmla="*/ 1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1" y="0"/>
                      </a:moveTo>
                      <a:lnTo>
                        <a:pt x="0" y="2"/>
                      </a:lnTo>
                      <a:lnTo>
                        <a:pt x="1" y="4"/>
                      </a:lnTo>
                      <a:lnTo>
                        <a:pt x="3" y="4"/>
                      </a:lnTo>
                      <a:lnTo>
                        <a:pt x="4" y="3"/>
                      </a:lnTo>
                      <a:lnTo>
                        <a:pt x="1" y="0"/>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59" name="Freeform 232"/>
                <p:cNvSpPr>
                  <a:spLocks noChangeArrowheads="1"/>
                </p:cNvSpPr>
                <p:nvPr/>
              </p:nvSpPr>
              <p:spPr bwMode="auto">
                <a:xfrm>
                  <a:off x="4251" y="1537"/>
                  <a:ext cx="5" cy="7"/>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w 20"/>
                    <a:gd name="T11" fmla="*/ 0 h 16"/>
                    <a:gd name="T12" fmla="*/ 0 w 20"/>
                    <a:gd name="T13" fmla="*/ 0 h 16"/>
                    <a:gd name="T14" fmla="*/ 0 w 20"/>
                    <a:gd name="T15" fmla="*/ 0 h 16"/>
                    <a:gd name="T16" fmla="*/ 0 w 20"/>
                    <a:gd name="T17" fmla="*/ 0 h 16"/>
                    <a:gd name="T18" fmla="*/ 0 w 20"/>
                    <a:gd name="T19" fmla="*/ 0 h 16"/>
                    <a:gd name="T20" fmla="*/ 0 w 20"/>
                    <a:gd name="T21" fmla="*/ 0 h 16"/>
                    <a:gd name="T22" fmla="*/ 0 w 20"/>
                    <a:gd name="T23" fmla="*/ 0 h 16"/>
                    <a:gd name="T24" fmla="*/ 0 w 20"/>
                    <a:gd name="T25" fmla="*/ 0 h 16"/>
                    <a:gd name="T26" fmla="*/ 0 w 20"/>
                    <a:gd name="T27" fmla="*/ 0 h 16"/>
                    <a:gd name="T28" fmla="*/ 0 w 20"/>
                    <a:gd name="T29" fmla="*/ 0 h 16"/>
                    <a:gd name="T30" fmla="*/ 0 w 20"/>
                    <a:gd name="T31" fmla="*/ 0 h 16"/>
                    <a:gd name="T32" fmla="*/ 0 w 20"/>
                    <a:gd name="T33" fmla="*/ 0 h 16"/>
                    <a:gd name="T34" fmla="*/ 0 w 20"/>
                    <a:gd name="T35" fmla="*/ 0 h 16"/>
                    <a:gd name="T36" fmla="*/ 0 w 20"/>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16"/>
                    <a:gd name="T59" fmla="*/ 20 w 20"/>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16">
                      <a:moveTo>
                        <a:pt x="18" y="16"/>
                      </a:moveTo>
                      <a:lnTo>
                        <a:pt x="20" y="12"/>
                      </a:lnTo>
                      <a:lnTo>
                        <a:pt x="18" y="9"/>
                      </a:lnTo>
                      <a:lnTo>
                        <a:pt x="16" y="5"/>
                      </a:lnTo>
                      <a:lnTo>
                        <a:pt x="14" y="3"/>
                      </a:lnTo>
                      <a:lnTo>
                        <a:pt x="10" y="1"/>
                      </a:lnTo>
                      <a:lnTo>
                        <a:pt x="7" y="0"/>
                      </a:lnTo>
                      <a:lnTo>
                        <a:pt x="2" y="1"/>
                      </a:lnTo>
                      <a:lnTo>
                        <a:pt x="0" y="3"/>
                      </a:lnTo>
                      <a:lnTo>
                        <a:pt x="3" y="6"/>
                      </a:lnTo>
                      <a:lnTo>
                        <a:pt x="5" y="5"/>
                      </a:lnTo>
                      <a:lnTo>
                        <a:pt x="7" y="5"/>
                      </a:lnTo>
                      <a:lnTo>
                        <a:pt x="8" y="6"/>
                      </a:lnTo>
                      <a:lnTo>
                        <a:pt x="10" y="7"/>
                      </a:lnTo>
                      <a:lnTo>
                        <a:pt x="13" y="9"/>
                      </a:lnTo>
                      <a:lnTo>
                        <a:pt x="14" y="11"/>
                      </a:lnTo>
                      <a:lnTo>
                        <a:pt x="14" y="12"/>
                      </a:lnTo>
                      <a:lnTo>
                        <a:pt x="14" y="14"/>
                      </a:lnTo>
                      <a:lnTo>
                        <a:pt x="18" y="16"/>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60" name="Freeform 233"/>
                <p:cNvSpPr>
                  <a:spLocks noChangeArrowheads="1"/>
                </p:cNvSpPr>
                <p:nvPr/>
              </p:nvSpPr>
              <p:spPr bwMode="auto">
                <a:xfrm>
                  <a:off x="4254" y="1542"/>
                  <a:ext cx="2" cy="1"/>
                </a:xfrm>
                <a:custGeom>
                  <a:avLst/>
                  <a:gdLst>
                    <a:gd name="T0" fmla="*/ 0 w 4"/>
                    <a:gd name="T1" fmla="*/ 0 h 4"/>
                    <a:gd name="T2" fmla="*/ 0 w 4"/>
                    <a:gd name="T3" fmla="*/ 0 h 4"/>
                    <a:gd name="T4" fmla="*/ 1 w 4"/>
                    <a:gd name="T5" fmla="*/ 0 h 4"/>
                    <a:gd name="T6" fmla="*/ 1 w 4"/>
                    <a:gd name="T7" fmla="*/ 0 h 4"/>
                    <a:gd name="T8" fmla="*/ 1 w 4"/>
                    <a:gd name="T9" fmla="*/ 0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0" y="2"/>
                      </a:lnTo>
                      <a:lnTo>
                        <a:pt x="1" y="4"/>
                      </a:lnTo>
                      <a:lnTo>
                        <a:pt x="3" y="4"/>
                      </a:lnTo>
                      <a:lnTo>
                        <a:pt x="4" y="2"/>
                      </a:lnTo>
                      <a:lnTo>
                        <a:pt x="0" y="0"/>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61" name="Freeform 234"/>
                <p:cNvSpPr>
                  <a:spLocks noChangeArrowheads="1"/>
                </p:cNvSpPr>
                <p:nvPr/>
              </p:nvSpPr>
              <p:spPr bwMode="auto">
                <a:xfrm>
                  <a:off x="4252" y="1539"/>
                  <a:ext cx="2" cy="2"/>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4" y="5"/>
                      </a:moveTo>
                      <a:lnTo>
                        <a:pt x="5" y="2"/>
                      </a:lnTo>
                      <a:lnTo>
                        <a:pt x="4" y="0"/>
                      </a:lnTo>
                      <a:lnTo>
                        <a:pt x="2" y="0"/>
                      </a:lnTo>
                      <a:lnTo>
                        <a:pt x="0" y="1"/>
                      </a:lnTo>
                      <a:lnTo>
                        <a:pt x="4" y="5"/>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62" name="Freeform 235"/>
                <p:cNvSpPr>
                  <a:spLocks noChangeArrowheads="1"/>
                </p:cNvSpPr>
                <p:nvPr/>
              </p:nvSpPr>
              <p:spPr bwMode="auto">
                <a:xfrm>
                  <a:off x="4249" y="1539"/>
                  <a:ext cx="5" cy="5"/>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60000 65536"/>
                    <a:gd name="T15" fmla="*/ 0 60000 65536"/>
                    <a:gd name="T16" fmla="*/ 0 60000 65536"/>
                    <a:gd name="T17" fmla="*/ 0 60000 65536"/>
                    <a:gd name="T18" fmla="*/ 0 60000 65536"/>
                    <a:gd name="T19" fmla="*/ 0 60000 65536"/>
                    <a:gd name="T20" fmla="*/ 0 60000 65536"/>
                    <a:gd name="T21" fmla="*/ 0 w 14"/>
                    <a:gd name="T22" fmla="*/ 0 h 15"/>
                    <a:gd name="T23" fmla="*/ 14 w 14"/>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5">
                      <a:moveTo>
                        <a:pt x="5" y="15"/>
                      </a:moveTo>
                      <a:lnTo>
                        <a:pt x="11" y="8"/>
                      </a:lnTo>
                      <a:lnTo>
                        <a:pt x="14" y="4"/>
                      </a:lnTo>
                      <a:lnTo>
                        <a:pt x="10" y="0"/>
                      </a:lnTo>
                      <a:lnTo>
                        <a:pt x="6" y="6"/>
                      </a:lnTo>
                      <a:lnTo>
                        <a:pt x="0" y="13"/>
                      </a:lnTo>
                      <a:lnTo>
                        <a:pt x="5" y="15"/>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63" name="Freeform 236"/>
                <p:cNvSpPr>
                  <a:spLocks noChangeArrowheads="1"/>
                </p:cNvSpPr>
                <p:nvPr/>
              </p:nvSpPr>
              <p:spPr bwMode="auto">
                <a:xfrm>
                  <a:off x="4249" y="1545"/>
                  <a:ext cx="2" cy="1"/>
                </a:xfrm>
                <a:custGeom>
                  <a:avLst/>
                  <a:gdLst>
                    <a:gd name="T0" fmla="*/ 0 w 5"/>
                    <a:gd name="T1" fmla="*/ 0 h 3"/>
                    <a:gd name="T2" fmla="*/ 0 w 5"/>
                    <a:gd name="T3" fmla="*/ 0 h 3"/>
                    <a:gd name="T4" fmla="*/ 0 w 5"/>
                    <a:gd name="T5" fmla="*/ 0 h 3"/>
                    <a:gd name="T6" fmla="*/ 0 w 5"/>
                    <a:gd name="T7" fmla="*/ 0 h 3"/>
                    <a:gd name="T8" fmla="*/ 0 w 5"/>
                    <a:gd name="T9" fmla="*/ 0 h 3"/>
                    <a:gd name="T10" fmla="*/ 0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0" y="0"/>
                      </a:moveTo>
                      <a:lnTo>
                        <a:pt x="0" y="2"/>
                      </a:lnTo>
                      <a:lnTo>
                        <a:pt x="1" y="3"/>
                      </a:lnTo>
                      <a:lnTo>
                        <a:pt x="4" y="3"/>
                      </a:lnTo>
                      <a:lnTo>
                        <a:pt x="5" y="2"/>
                      </a:lnTo>
                      <a:lnTo>
                        <a:pt x="0" y="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64" name="Freeform 237"/>
                <p:cNvSpPr>
                  <a:spLocks noChangeArrowheads="1"/>
                </p:cNvSpPr>
                <p:nvPr/>
              </p:nvSpPr>
              <p:spPr bwMode="auto">
                <a:xfrm>
                  <a:off x="4242" y="1575"/>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6" y="3"/>
                      </a:moveTo>
                      <a:lnTo>
                        <a:pt x="6" y="1"/>
                      </a:lnTo>
                      <a:lnTo>
                        <a:pt x="4" y="0"/>
                      </a:lnTo>
                      <a:lnTo>
                        <a:pt x="2" y="0"/>
                      </a:lnTo>
                      <a:lnTo>
                        <a:pt x="0" y="1"/>
                      </a:lnTo>
                      <a:lnTo>
                        <a:pt x="6" y="3"/>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65" name="Freeform 238"/>
                <p:cNvSpPr>
                  <a:spLocks noChangeArrowheads="1"/>
                </p:cNvSpPr>
                <p:nvPr/>
              </p:nvSpPr>
              <p:spPr bwMode="auto">
                <a:xfrm>
                  <a:off x="4239" y="1576"/>
                  <a:ext cx="4" cy="8"/>
                </a:xfrm>
                <a:custGeom>
                  <a:avLst/>
                  <a:gdLst>
                    <a:gd name="T0" fmla="*/ 0 w 13"/>
                    <a:gd name="T1" fmla="*/ 0 h 21"/>
                    <a:gd name="T2" fmla="*/ 0 w 13"/>
                    <a:gd name="T3" fmla="*/ 0 h 21"/>
                    <a:gd name="T4" fmla="*/ 0 w 13"/>
                    <a:gd name="T5" fmla="*/ 0 h 21"/>
                    <a:gd name="T6" fmla="*/ 0 w 13"/>
                    <a:gd name="T7" fmla="*/ 0 h 21"/>
                    <a:gd name="T8" fmla="*/ 0 w 13"/>
                    <a:gd name="T9" fmla="*/ 0 h 21"/>
                    <a:gd name="T10" fmla="*/ 0 w 13"/>
                    <a:gd name="T11" fmla="*/ 0 h 21"/>
                    <a:gd name="T12" fmla="*/ 0 w 13"/>
                    <a:gd name="T13" fmla="*/ 0 h 21"/>
                    <a:gd name="T14" fmla="*/ 0 60000 65536"/>
                    <a:gd name="T15" fmla="*/ 0 60000 65536"/>
                    <a:gd name="T16" fmla="*/ 0 60000 65536"/>
                    <a:gd name="T17" fmla="*/ 0 60000 65536"/>
                    <a:gd name="T18" fmla="*/ 0 60000 65536"/>
                    <a:gd name="T19" fmla="*/ 0 60000 65536"/>
                    <a:gd name="T20" fmla="*/ 0 60000 65536"/>
                    <a:gd name="T21" fmla="*/ 0 w 13"/>
                    <a:gd name="T22" fmla="*/ 0 h 21"/>
                    <a:gd name="T23" fmla="*/ 13 w 13"/>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1">
                      <a:moveTo>
                        <a:pt x="6" y="21"/>
                      </a:moveTo>
                      <a:lnTo>
                        <a:pt x="11" y="9"/>
                      </a:lnTo>
                      <a:lnTo>
                        <a:pt x="13" y="2"/>
                      </a:lnTo>
                      <a:lnTo>
                        <a:pt x="7" y="0"/>
                      </a:lnTo>
                      <a:lnTo>
                        <a:pt x="5" y="7"/>
                      </a:lnTo>
                      <a:lnTo>
                        <a:pt x="0" y="19"/>
                      </a:lnTo>
                      <a:lnTo>
                        <a:pt x="6" y="21"/>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66" name="Freeform 239"/>
                <p:cNvSpPr>
                  <a:spLocks noChangeArrowheads="1"/>
                </p:cNvSpPr>
                <p:nvPr/>
              </p:nvSpPr>
              <p:spPr bwMode="auto">
                <a:xfrm>
                  <a:off x="4239" y="1583"/>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0" y="0"/>
                      </a:moveTo>
                      <a:lnTo>
                        <a:pt x="0" y="1"/>
                      </a:lnTo>
                      <a:lnTo>
                        <a:pt x="3" y="3"/>
                      </a:lnTo>
                      <a:lnTo>
                        <a:pt x="4" y="3"/>
                      </a:lnTo>
                      <a:lnTo>
                        <a:pt x="6" y="2"/>
                      </a:lnTo>
                      <a:lnTo>
                        <a:pt x="0" y="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67" name="Freeform 240"/>
                <p:cNvSpPr>
                  <a:spLocks noChangeArrowheads="1"/>
                </p:cNvSpPr>
                <p:nvPr/>
              </p:nvSpPr>
              <p:spPr bwMode="auto">
                <a:xfrm>
                  <a:off x="4230" y="1544"/>
                  <a:ext cx="2" cy="15"/>
                </a:xfrm>
                <a:custGeom>
                  <a:avLst/>
                  <a:gdLst>
                    <a:gd name="T0" fmla="*/ 0 w 7"/>
                    <a:gd name="T1" fmla="*/ 0 h 42"/>
                    <a:gd name="T2" fmla="*/ 0 w 7"/>
                    <a:gd name="T3" fmla="*/ 0 h 42"/>
                    <a:gd name="T4" fmla="*/ 0 w 7"/>
                    <a:gd name="T5" fmla="*/ 0 h 42"/>
                    <a:gd name="T6" fmla="*/ 0 w 7"/>
                    <a:gd name="T7" fmla="*/ 0 h 42"/>
                    <a:gd name="T8" fmla="*/ 0 w 7"/>
                    <a:gd name="T9" fmla="*/ 0 h 42"/>
                    <a:gd name="T10" fmla="*/ 0 w 7"/>
                    <a:gd name="T11" fmla="*/ 0 h 42"/>
                    <a:gd name="T12" fmla="*/ 0 w 7"/>
                    <a:gd name="T13" fmla="*/ 0 h 42"/>
                    <a:gd name="T14" fmla="*/ 0 w 7"/>
                    <a:gd name="T15" fmla="*/ 0 h 42"/>
                    <a:gd name="T16" fmla="*/ 0 w 7"/>
                    <a:gd name="T17" fmla="*/ 0 h 42"/>
                    <a:gd name="T18" fmla="*/ 0 w 7"/>
                    <a:gd name="T19" fmla="*/ 0 h 42"/>
                    <a:gd name="T20" fmla="*/ 0 w 7"/>
                    <a:gd name="T21" fmla="*/ 0 h 42"/>
                    <a:gd name="T22" fmla="*/ 0 w 7"/>
                    <a:gd name="T23" fmla="*/ 0 h 42"/>
                    <a:gd name="T24" fmla="*/ 0 w 7"/>
                    <a:gd name="T25" fmla="*/ 0 h 42"/>
                    <a:gd name="T26" fmla="*/ 0 w 7"/>
                    <a:gd name="T27" fmla="*/ 0 h 42"/>
                    <a:gd name="T28" fmla="*/ 0 w 7"/>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42"/>
                    <a:gd name="T47" fmla="*/ 7 w 7"/>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42">
                      <a:moveTo>
                        <a:pt x="7" y="6"/>
                      </a:moveTo>
                      <a:lnTo>
                        <a:pt x="5" y="19"/>
                      </a:lnTo>
                      <a:lnTo>
                        <a:pt x="5" y="32"/>
                      </a:lnTo>
                      <a:lnTo>
                        <a:pt x="5" y="38"/>
                      </a:lnTo>
                      <a:lnTo>
                        <a:pt x="5" y="42"/>
                      </a:lnTo>
                      <a:lnTo>
                        <a:pt x="3" y="42"/>
                      </a:lnTo>
                      <a:lnTo>
                        <a:pt x="2" y="35"/>
                      </a:lnTo>
                      <a:lnTo>
                        <a:pt x="0" y="24"/>
                      </a:lnTo>
                      <a:lnTo>
                        <a:pt x="0" y="12"/>
                      </a:lnTo>
                      <a:lnTo>
                        <a:pt x="1" y="4"/>
                      </a:lnTo>
                      <a:lnTo>
                        <a:pt x="2" y="0"/>
                      </a:lnTo>
                      <a:lnTo>
                        <a:pt x="5" y="0"/>
                      </a:lnTo>
                      <a:lnTo>
                        <a:pt x="6" y="1"/>
                      </a:lnTo>
                      <a:lnTo>
                        <a:pt x="7" y="3"/>
                      </a:lnTo>
                      <a:lnTo>
                        <a:pt x="7" y="6"/>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68" name="Freeform 241"/>
                <p:cNvSpPr>
                  <a:spLocks noChangeArrowheads="1"/>
                </p:cNvSpPr>
                <p:nvPr/>
              </p:nvSpPr>
              <p:spPr bwMode="auto">
                <a:xfrm>
                  <a:off x="4220" y="1490"/>
                  <a:ext cx="272" cy="106"/>
                </a:xfrm>
                <a:custGeom>
                  <a:avLst/>
                  <a:gdLst>
                    <a:gd name="T0" fmla="*/ 0 w 858"/>
                    <a:gd name="T1" fmla="*/ 0 h 291"/>
                    <a:gd name="T2" fmla="*/ 0 w 858"/>
                    <a:gd name="T3" fmla="*/ 0 h 291"/>
                    <a:gd name="T4" fmla="*/ 0 w 858"/>
                    <a:gd name="T5" fmla="*/ 0 h 291"/>
                    <a:gd name="T6" fmla="*/ 0 w 858"/>
                    <a:gd name="T7" fmla="*/ 0 h 291"/>
                    <a:gd name="T8" fmla="*/ 0 w 858"/>
                    <a:gd name="T9" fmla="*/ 0 h 291"/>
                    <a:gd name="T10" fmla="*/ 0 w 858"/>
                    <a:gd name="T11" fmla="*/ 0 h 291"/>
                    <a:gd name="T12" fmla="*/ 0 w 858"/>
                    <a:gd name="T13" fmla="*/ 0 h 291"/>
                    <a:gd name="T14" fmla="*/ 0 w 858"/>
                    <a:gd name="T15" fmla="*/ 0 h 291"/>
                    <a:gd name="T16" fmla="*/ 0 w 858"/>
                    <a:gd name="T17" fmla="*/ 0 h 291"/>
                    <a:gd name="T18" fmla="*/ 0 w 858"/>
                    <a:gd name="T19" fmla="*/ 0 h 291"/>
                    <a:gd name="T20" fmla="*/ 0 w 858"/>
                    <a:gd name="T21" fmla="*/ 0 h 291"/>
                    <a:gd name="T22" fmla="*/ 0 w 858"/>
                    <a:gd name="T23" fmla="*/ 0 h 291"/>
                    <a:gd name="T24" fmla="*/ 0 w 858"/>
                    <a:gd name="T25" fmla="*/ 0 h 291"/>
                    <a:gd name="T26" fmla="*/ 0 w 858"/>
                    <a:gd name="T27" fmla="*/ 0 h 291"/>
                    <a:gd name="T28" fmla="*/ 0 w 858"/>
                    <a:gd name="T29" fmla="*/ 0 h 291"/>
                    <a:gd name="T30" fmla="*/ 0 w 858"/>
                    <a:gd name="T31" fmla="*/ 0 h 291"/>
                    <a:gd name="T32" fmla="*/ 0 w 858"/>
                    <a:gd name="T33" fmla="*/ 0 h 291"/>
                    <a:gd name="T34" fmla="*/ 0 w 858"/>
                    <a:gd name="T35" fmla="*/ 0 h 291"/>
                    <a:gd name="T36" fmla="*/ 0 w 858"/>
                    <a:gd name="T37" fmla="*/ 0 h 291"/>
                    <a:gd name="T38" fmla="*/ 0 w 858"/>
                    <a:gd name="T39" fmla="*/ 0 h 291"/>
                    <a:gd name="T40" fmla="*/ 0 w 858"/>
                    <a:gd name="T41" fmla="*/ 0 h 291"/>
                    <a:gd name="T42" fmla="*/ 0 w 858"/>
                    <a:gd name="T43" fmla="*/ 0 h 291"/>
                    <a:gd name="T44" fmla="*/ 0 w 858"/>
                    <a:gd name="T45" fmla="*/ 0 h 291"/>
                    <a:gd name="T46" fmla="*/ 0 w 858"/>
                    <a:gd name="T47" fmla="*/ 0 h 291"/>
                    <a:gd name="T48" fmla="*/ 0 w 858"/>
                    <a:gd name="T49" fmla="*/ 0 h 291"/>
                    <a:gd name="T50" fmla="*/ 0 w 858"/>
                    <a:gd name="T51" fmla="*/ 0 h 291"/>
                    <a:gd name="T52" fmla="*/ 0 w 858"/>
                    <a:gd name="T53" fmla="*/ 0 h 291"/>
                    <a:gd name="T54" fmla="*/ 0 w 858"/>
                    <a:gd name="T55" fmla="*/ 0 h 291"/>
                    <a:gd name="T56" fmla="*/ 0 w 858"/>
                    <a:gd name="T57" fmla="*/ 0 h 291"/>
                    <a:gd name="T58" fmla="*/ 0 w 858"/>
                    <a:gd name="T59" fmla="*/ 0 h 291"/>
                    <a:gd name="T60" fmla="*/ 0 w 858"/>
                    <a:gd name="T61" fmla="*/ 0 h 291"/>
                    <a:gd name="T62" fmla="*/ 0 w 858"/>
                    <a:gd name="T63" fmla="*/ 0 h 291"/>
                    <a:gd name="T64" fmla="*/ 0 w 858"/>
                    <a:gd name="T65" fmla="*/ 0 h 291"/>
                    <a:gd name="T66" fmla="*/ 0 w 858"/>
                    <a:gd name="T67" fmla="*/ 0 h 291"/>
                    <a:gd name="T68" fmla="*/ 0 w 858"/>
                    <a:gd name="T69" fmla="*/ 0 h 291"/>
                    <a:gd name="T70" fmla="*/ 0 w 858"/>
                    <a:gd name="T71" fmla="*/ 0 h 291"/>
                    <a:gd name="T72" fmla="*/ 0 w 858"/>
                    <a:gd name="T73" fmla="*/ 0 h 291"/>
                    <a:gd name="T74" fmla="*/ 0 w 858"/>
                    <a:gd name="T75" fmla="*/ 0 h 291"/>
                    <a:gd name="T76" fmla="*/ 0 w 858"/>
                    <a:gd name="T77" fmla="*/ 0 h 291"/>
                    <a:gd name="T78" fmla="*/ 0 w 858"/>
                    <a:gd name="T79" fmla="*/ 0 h 291"/>
                    <a:gd name="T80" fmla="*/ 0 w 858"/>
                    <a:gd name="T81" fmla="*/ 0 h 291"/>
                    <a:gd name="T82" fmla="*/ 0 w 858"/>
                    <a:gd name="T83" fmla="*/ 0 h 291"/>
                    <a:gd name="T84" fmla="*/ 0 w 858"/>
                    <a:gd name="T85" fmla="*/ 0 h 291"/>
                    <a:gd name="T86" fmla="*/ 0 w 858"/>
                    <a:gd name="T87" fmla="*/ 0 h 291"/>
                    <a:gd name="T88" fmla="*/ 0 w 858"/>
                    <a:gd name="T89" fmla="*/ 0 h 291"/>
                    <a:gd name="T90" fmla="*/ 0 w 858"/>
                    <a:gd name="T91" fmla="*/ 0 h 291"/>
                    <a:gd name="T92" fmla="*/ 0 w 858"/>
                    <a:gd name="T93" fmla="*/ 0 h 291"/>
                    <a:gd name="T94" fmla="*/ 0 w 858"/>
                    <a:gd name="T95" fmla="*/ 0 h 291"/>
                    <a:gd name="T96" fmla="*/ 0 w 858"/>
                    <a:gd name="T97" fmla="*/ 0 h 291"/>
                    <a:gd name="T98" fmla="*/ 0 w 858"/>
                    <a:gd name="T99" fmla="*/ 0 h 291"/>
                    <a:gd name="T100" fmla="*/ 0 w 858"/>
                    <a:gd name="T101" fmla="*/ 0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8"/>
                    <a:gd name="T154" fmla="*/ 0 h 291"/>
                    <a:gd name="T155" fmla="*/ 858 w 858"/>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8" h="291">
                      <a:moveTo>
                        <a:pt x="577" y="122"/>
                      </a:moveTo>
                      <a:lnTo>
                        <a:pt x="584" y="115"/>
                      </a:lnTo>
                      <a:lnTo>
                        <a:pt x="593" y="104"/>
                      </a:lnTo>
                      <a:lnTo>
                        <a:pt x="599" y="99"/>
                      </a:lnTo>
                      <a:lnTo>
                        <a:pt x="605" y="94"/>
                      </a:lnTo>
                      <a:lnTo>
                        <a:pt x="612" y="88"/>
                      </a:lnTo>
                      <a:lnTo>
                        <a:pt x="620" y="84"/>
                      </a:lnTo>
                      <a:lnTo>
                        <a:pt x="628" y="82"/>
                      </a:lnTo>
                      <a:lnTo>
                        <a:pt x="637" y="80"/>
                      </a:lnTo>
                      <a:lnTo>
                        <a:pt x="645" y="80"/>
                      </a:lnTo>
                      <a:lnTo>
                        <a:pt x="652" y="80"/>
                      </a:lnTo>
                      <a:lnTo>
                        <a:pt x="665" y="82"/>
                      </a:lnTo>
                      <a:lnTo>
                        <a:pt x="671" y="83"/>
                      </a:lnTo>
                      <a:lnTo>
                        <a:pt x="681" y="85"/>
                      </a:lnTo>
                      <a:lnTo>
                        <a:pt x="698" y="87"/>
                      </a:lnTo>
                      <a:lnTo>
                        <a:pt x="709" y="89"/>
                      </a:lnTo>
                      <a:lnTo>
                        <a:pt x="719" y="92"/>
                      </a:lnTo>
                      <a:lnTo>
                        <a:pt x="730" y="96"/>
                      </a:lnTo>
                      <a:lnTo>
                        <a:pt x="738" y="100"/>
                      </a:lnTo>
                      <a:lnTo>
                        <a:pt x="748" y="106"/>
                      </a:lnTo>
                      <a:lnTo>
                        <a:pt x="760" y="115"/>
                      </a:lnTo>
                      <a:lnTo>
                        <a:pt x="772" y="124"/>
                      </a:lnTo>
                      <a:lnTo>
                        <a:pt x="785" y="135"/>
                      </a:lnTo>
                      <a:lnTo>
                        <a:pt x="798" y="147"/>
                      </a:lnTo>
                      <a:lnTo>
                        <a:pt x="809" y="161"/>
                      </a:lnTo>
                      <a:lnTo>
                        <a:pt x="815" y="168"/>
                      </a:lnTo>
                      <a:lnTo>
                        <a:pt x="820" y="175"/>
                      </a:lnTo>
                      <a:lnTo>
                        <a:pt x="824" y="184"/>
                      </a:lnTo>
                      <a:lnTo>
                        <a:pt x="828" y="191"/>
                      </a:lnTo>
                      <a:lnTo>
                        <a:pt x="842" y="224"/>
                      </a:lnTo>
                      <a:lnTo>
                        <a:pt x="853" y="257"/>
                      </a:lnTo>
                      <a:lnTo>
                        <a:pt x="857" y="270"/>
                      </a:lnTo>
                      <a:lnTo>
                        <a:pt x="858" y="282"/>
                      </a:lnTo>
                      <a:lnTo>
                        <a:pt x="858" y="285"/>
                      </a:lnTo>
                      <a:lnTo>
                        <a:pt x="858" y="288"/>
                      </a:lnTo>
                      <a:lnTo>
                        <a:pt x="856" y="290"/>
                      </a:lnTo>
                      <a:lnTo>
                        <a:pt x="853" y="291"/>
                      </a:lnTo>
                      <a:lnTo>
                        <a:pt x="846" y="290"/>
                      </a:lnTo>
                      <a:lnTo>
                        <a:pt x="837" y="289"/>
                      </a:lnTo>
                      <a:lnTo>
                        <a:pt x="824" y="286"/>
                      </a:lnTo>
                      <a:lnTo>
                        <a:pt x="812" y="283"/>
                      </a:lnTo>
                      <a:lnTo>
                        <a:pt x="797" y="279"/>
                      </a:lnTo>
                      <a:lnTo>
                        <a:pt x="783" y="273"/>
                      </a:lnTo>
                      <a:lnTo>
                        <a:pt x="769" y="268"/>
                      </a:lnTo>
                      <a:lnTo>
                        <a:pt x="756" y="262"/>
                      </a:lnTo>
                      <a:lnTo>
                        <a:pt x="726" y="244"/>
                      </a:lnTo>
                      <a:lnTo>
                        <a:pt x="696" y="223"/>
                      </a:lnTo>
                      <a:lnTo>
                        <a:pt x="682" y="213"/>
                      </a:lnTo>
                      <a:lnTo>
                        <a:pt x="671" y="203"/>
                      </a:lnTo>
                      <a:lnTo>
                        <a:pt x="661" y="195"/>
                      </a:lnTo>
                      <a:lnTo>
                        <a:pt x="654" y="189"/>
                      </a:lnTo>
                      <a:lnTo>
                        <a:pt x="645" y="177"/>
                      </a:lnTo>
                      <a:lnTo>
                        <a:pt x="634" y="166"/>
                      </a:lnTo>
                      <a:lnTo>
                        <a:pt x="628" y="162"/>
                      </a:lnTo>
                      <a:lnTo>
                        <a:pt x="622" y="157"/>
                      </a:lnTo>
                      <a:lnTo>
                        <a:pt x="619" y="155"/>
                      </a:lnTo>
                      <a:lnTo>
                        <a:pt x="615" y="154"/>
                      </a:lnTo>
                      <a:lnTo>
                        <a:pt x="604" y="153"/>
                      </a:lnTo>
                      <a:lnTo>
                        <a:pt x="589" y="151"/>
                      </a:lnTo>
                      <a:lnTo>
                        <a:pt x="572" y="148"/>
                      </a:lnTo>
                      <a:lnTo>
                        <a:pt x="557" y="146"/>
                      </a:lnTo>
                      <a:lnTo>
                        <a:pt x="533" y="140"/>
                      </a:lnTo>
                      <a:lnTo>
                        <a:pt x="489" y="129"/>
                      </a:lnTo>
                      <a:lnTo>
                        <a:pt x="442" y="118"/>
                      </a:lnTo>
                      <a:lnTo>
                        <a:pt x="408" y="108"/>
                      </a:lnTo>
                      <a:lnTo>
                        <a:pt x="405" y="107"/>
                      </a:lnTo>
                      <a:lnTo>
                        <a:pt x="398" y="106"/>
                      </a:lnTo>
                      <a:lnTo>
                        <a:pt x="393" y="106"/>
                      </a:lnTo>
                      <a:lnTo>
                        <a:pt x="390" y="106"/>
                      </a:lnTo>
                      <a:lnTo>
                        <a:pt x="386" y="107"/>
                      </a:lnTo>
                      <a:lnTo>
                        <a:pt x="383" y="109"/>
                      </a:lnTo>
                      <a:lnTo>
                        <a:pt x="378" y="113"/>
                      </a:lnTo>
                      <a:lnTo>
                        <a:pt x="372" y="116"/>
                      </a:lnTo>
                      <a:lnTo>
                        <a:pt x="366" y="118"/>
                      </a:lnTo>
                      <a:lnTo>
                        <a:pt x="361" y="119"/>
                      </a:lnTo>
                      <a:lnTo>
                        <a:pt x="348" y="119"/>
                      </a:lnTo>
                      <a:lnTo>
                        <a:pt x="334" y="119"/>
                      </a:lnTo>
                      <a:lnTo>
                        <a:pt x="318" y="119"/>
                      </a:lnTo>
                      <a:lnTo>
                        <a:pt x="299" y="117"/>
                      </a:lnTo>
                      <a:lnTo>
                        <a:pt x="290" y="117"/>
                      </a:lnTo>
                      <a:lnTo>
                        <a:pt x="283" y="117"/>
                      </a:lnTo>
                      <a:lnTo>
                        <a:pt x="280" y="118"/>
                      </a:lnTo>
                      <a:lnTo>
                        <a:pt x="276" y="119"/>
                      </a:lnTo>
                      <a:lnTo>
                        <a:pt x="274" y="120"/>
                      </a:lnTo>
                      <a:lnTo>
                        <a:pt x="272" y="122"/>
                      </a:lnTo>
                      <a:lnTo>
                        <a:pt x="267" y="125"/>
                      </a:lnTo>
                      <a:lnTo>
                        <a:pt x="259" y="129"/>
                      </a:lnTo>
                      <a:lnTo>
                        <a:pt x="247" y="131"/>
                      </a:lnTo>
                      <a:lnTo>
                        <a:pt x="235" y="133"/>
                      </a:lnTo>
                      <a:lnTo>
                        <a:pt x="222" y="134"/>
                      </a:lnTo>
                      <a:lnTo>
                        <a:pt x="209" y="134"/>
                      </a:lnTo>
                      <a:lnTo>
                        <a:pt x="198" y="134"/>
                      </a:lnTo>
                      <a:lnTo>
                        <a:pt x="190" y="132"/>
                      </a:lnTo>
                      <a:lnTo>
                        <a:pt x="168" y="122"/>
                      </a:lnTo>
                      <a:lnTo>
                        <a:pt x="158" y="118"/>
                      </a:lnTo>
                      <a:lnTo>
                        <a:pt x="150" y="121"/>
                      </a:lnTo>
                      <a:lnTo>
                        <a:pt x="133" y="126"/>
                      </a:lnTo>
                      <a:lnTo>
                        <a:pt x="124" y="127"/>
                      </a:lnTo>
                      <a:lnTo>
                        <a:pt x="114" y="128"/>
                      </a:lnTo>
                      <a:lnTo>
                        <a:pt x="110" y="127"/>
                      </a:lnTo>
                      <a:lnTo>
                        <a:pt x="106" y="126"/>
                      </a:lnTo>
                      <a:lnTo>
                        <a:pt x="103" y="125"/>
                      </a:lnTo>
                      <a:lnTo>
                        <a:pt x="99" y="123"/>
                      </a:lnTo>
                      <a:lnTo>
                        <a:pt x="87" y="108"/>
                      </a:lnTo>
                      <a:lnTo>
                        <a:pt x="84" y="106"/>
                      </a:lnTo>
                      <a:lnTo>
                        <a:pt x="82" y="113"/>
                      </a:lnTo>
                      <a:lnTo>
                        <a:pt x="79" y="119"/>
                      </a:lnTo>
                      <a:lnTo>
                        <a:pt x="76" y="124"/>
                      </a:lnTo>
                      <a:lnTo>
                        <a:pt x="73" y="128"/>
                      </a:lnTo>
                      <a:lnTo>
                        <a:pt x="66" y="135"/>
                      </a:lnTo>
                      <a:lnTo>
                        <a:pt x="60" y="143"/>
                      </a:lnTo>
                      <a:lnTo>
                        <a:pt x="58" y="146"/>
                      </a:lnTo>
                      <a:lnTo>
                        <a:pt x="53" y="150"/>
                      </a:lnTo>
                      <a:lnTo>
                        <a:pt x="48" y="153"/>
                      </a:lnTo>
                      <a:lnTo>
                        <a:pt x="44" y="155"/>
                      </a:lnTo>
                      <a:lnTo>
                        <a:pt x="39" y="156"/>
                      </a:lnTo>
                      <a:lnTo>
                        <a:pt x="35" y="156"/>
                      </a:lnTo>
                      <a:lnTo>
                        <a:pt x="30" y="153"/>
                      </a:lnTo>
                      <a:lnTo>
                        <a:pt x="27" y="148"/>
                      </a:lnTo>
                      <a:lnTo>
                        <a:pt x="18" y="136"/>
                      </a:lnTo>
                      <a:lnTo>
                        <a:pt x="13" y="128"/>
                      </a:lnTo>
                      <a:lnTo>
                        <a:pt x="7" y="122"/>
                      </a:lnTo>
                      <a:lnTo>
                        <a:pt x="3" y="113"/>
                      </a:lnTo>
                      <a:lnTo>
                        <a:pt x="1" y="106"/>
                      </a:lnTo>
                      <a:lnTo>
                        <a:pt x="0" y="100"/>
                      </a:lnTo>
                      <a:lnTo>
                        <a:pt x="0" y="96"/>
                      </a:lnTo>
                      <a:lnTo>
                        <a:pt x="0" y="93"/>
                      </a:lnTo>
                      <a:lnTo>
                        <a:pt x="0" y="86"/>
                      </a:lnTo>
                      <a:lnTo>
                        <a:pt x="0" y="78"/>
                      </a:lnTo>
                      <a:lnTo>
                        <a:pt x="1" y="70"/>
                      </a:lnTo>
                      <a:lnTo>
                        <a:pt x="3" y="63"/>
                      </a:lnTo>
                      <a:lnTo>
                        <a:pt x="6" y="60"/>
                      </a:lnTo>
                      <a:lnTo>
                        <a:pt x="9" y="56"/>
                      </a:lnTo>
                      <a:lnTo>
                        <a:pt x="14" y="52"/>
                      </a:lnTo>
                      <a:lnTo>
                        <a:pt x="20" y="48"/>
                      </a:lnTo>
                      <a:lnTo>
                        <a:pt x="27" y="44"/>
                      </a:lnTo>
                      <a:lnTo>
                        <a:pt x="33" y="42"/>
                      </a:lnTo>
                      <a:lnTo>
                        <a:pt x="38" y="42"/>
                      </a:lnTo>
                      <a:lnTo>
                        <a:pt x="42" y="42"/>
                      </a:lnTo>
                      <a:lnTo>
                        <a:pt x="46" y="43"/>
                      </a:lnTo>
                      <a:lnTo>
                        <a:pt x="51" y="46"/>
                      </a:lnTo>
                      <a:lnTo>
                        <a:pt x="58" y="50"/>
                      </a:lnTo>
                      <a:lnTo>
                        <a:pt x="62" y="53"/>
                      </a:lnTo>
                      <a:lnTo>
                        <a:pt x="67" y="57"/>
                      </a:lnTo>
                      <a:lnTo>
                        <a:pt x="70" y="61"/>
                      </a:lnTo>
                      <a:lnTo>
                        <a:pt x="75" y="69"/>
                      </a:lnTo>
                      <a:lnTo>
                        <a:pt x="80" y="76"/>
                      </a:lnTo>
                      <a:lnTo>
                        <a:pt x="82" y="79"/>
                      </a:lnTo>
                      <a:lnTo>
                        <a:pt x="83" y="80"/>
                      </a:lnTo>
                      <a:lnTo>
                        <a:pt x="84" y="81"/>
                      </a:lnTo>
                      <a:lnTo>
                        <a:pt x="85" y="80"/>
                      </a:lnTo>
                      <a:lnTo>
                        <a:pt x="85" y="78"/>
                      </a:lnTo>
                      <a:lnTo>
                        <a:pt x="87" y="75"/>
                      </a:lnTo>
                      <a:lnTo>
                        <a:pt x="87" y="71"/>
                      </a:lnTo>
                      <a:lnTo>
                        <a:pt x="88" y="64"/>
                      </a:lnTo>
                      <a:lnTo>
                        <a:pt x="91" y="58"/>
                      </a:lnTo>
                      <a:lnTo>
                        <a:pt x="96" y="53"/>
                      </a:lnTo>
                      <a:lnTo>
                        <a:pt x="99" y="51"/>
                      </a:lnTo>
                      <a:lnTo>
                        <a:pt x="103" y="50"/>
                      </a:lnTo>
                      <a:lnTo>
                        <a:pt x="104" y="49"/>
                      </a:lnTo>
                      <a:lnTo>
                        <a:pt x="104" y="47"/>
                      </a:lnTo>
                      <a:lnTo>
                        <a:pt x="106" y="41"/>
                      </a:lnTo>
                      <a:lnTo>
                        <a:pt x="110" y="32"/>
                      </a:lnTo>
                      <a:lnTo>
                        <a:pt x="113" y="28"/>
                      </a:lnTo>
                      <a:lnTo>
                        <a:pt x="117" y="24"/>
                      </a:lnTo>
                      <a:lnTo>
                        <a:pt x="120" y="19"/>
                      </a:lnTo>
                      <a:lnTo>
                        <a:pt x="125" y="16"/>
                      </a:lnTo>
                      <a:lnTo>
                        <a:pt x="133" y="12"/>
                      </a:lnTo>
                      <a:lnTo>
                        <a:pt x="141" y="7"/>
                      </a:lnTo>
                      <a:lnTo>
                        <a:pt x="151" y="4"/>
                      </a:lnTo>
                      <a:lnTo>
                        <a:pt x="168" y="1"/>
                      </a:lnTo>
                      <a:lnTo>
                        <a:pt x="176" y="0"/>
                      </a:lnTo>
                      <a:lnTo>
                        <a:pt x="183" y="0"/>
                      </a:lnTo>
                      <a:lnTo>
                        <a:pt x="188" y="0"/>
                      </a:lnTo>
                      <a:lnTo>
                        <a:pt x="194" y="1"/>
                      </a:lnTo>
                      <a:lnTo>
                        <a:pt x="203" y="3"/>
                      </a:lnTo>
                      <a:lnTo>
                        <a:pt x="214" y="4"/>
                      </a:lnTo>
                      <a:lnTo>
                        <a:pt x="234" y="3"/>
                      </a:lnTo>
                      <a:lnTo>
                        <a:pt x="268" y="4"/>
                      </a:lnTo>
                      <a:lnTo>
                        <a:pt x="287" y="6"/>
                      </a:lnTo>
                      <a:lnTo>
                        <a:pt x="305" y="8"/>
                      </a:lnTo>
                      <a:lnTo>
                        <a:pt x="313" y="10"/>
                      </a:lnTo>
                      <a:lnTo>
                        <a:pt x="321" y="12"/>
                      </a:lnTo>
                      <a:lnTo>
                        <a:pt x="328" y="14"/>
                      </a:lnTo>
                      <a:lnTo>
                        <a:pt x="335" y="17"/>
                      </a:lnTo>
                      <a:lnTo>
                        <a:pt x="345" y="23"/>
                      </a:lnTo>
                      <a:lnTo>
                        <a:pt x="351" y="28"/>
                      </a:lnTo>
                      <a:lnTo>
                        <a:pt x="358" y="32"/>
                      </a:lnTo>
                      <a:lnTo>
                        <a:pt x="363" y="37"/>
                      </a:lnTo>
                      <a:lnTo>
                        <a:pt x="370" y="46"/>
                      </a:lnTo>
                      <a:lnTo>
                        <a:pt x="376" y="53"/>
                      </a:lnTo>
                      <a:lnTo>
                        <a:pt x="386" y="71"/>
                      </a:lnTo>
                      <a:lnTo>
                        <a:pt x="397" y="84"/>
                      </a:lnTo>
                      <a:lnTo>
                        <a:pt x="403" y="87"/>
                      </a:lnTo>
                      <a:lnTo>
                        <a:pt x="413" y="90"/>
                      </a:lnTo>
                      <a:lnTo>
                        <a:pt x="421" y="95"/>
                      </a:lnTo>
                      <a:lnTo>
                        <a:pt x="436" y="100"/>
                      </a:lnTo>
                      <a:lnTo>
                        <a:pt x="457" y="106"/>
                      </a:lnTo>
                      <a:lnTo>
                        <a:pt x="481" y="112"/>
                      </a:lnTo>
                      <a:lnTo>
                        <a:pt x="527" y="124"/>
                      </a:lnTo>
                      <a:lnTo>
                        <a:pt x="555" y="129"/>
                      </a:lnTo>
                      <a:lnTo>
                        <a:pt x="561" y="129"/>
                      </a:lnTo>
                      <a:lnTo>
                        <a:pt x="565" y="128"/>
                      </a:lnTo>
                      <a:lnTo>
                        <a:pt x="569" y="127"/>
                      </a:lnTo>
                      <a:lnTo>
                        <a:pt x="572" y="126"/>
                      </a:lnTo>
                      <a:lnTo>
                        <a:pt x="576" y="123"/>
                      </a:lnTo>
                      <a:lnTo>
                        <a:pt x="577" y="122"/>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69" name="Freeform 242"/>
                <p:cNvSpPr>
                  <a:spLocks noChangeArrowheads="1"/>
                </p:cNvSpPr>
                <p:nvPr/>
              </p:nvSpPr>
              <p:spPr bwMode="auto">
                <a:xfrm>
                  <a:off x="4223" y="1506"/>
                  <a:ext cx="16" cy="6"/>
                </a:xfrm>
                <a:custGeom>
                  <a:avLst/>
                  <a:gdLst>
                    <a:gd name="T0" fmla="*/ 0 w 52"/>
                    <a:gd name="T1" fmla="*/ 0 h 17"/>
                    <a:gd name="T2" fmla="*/ 0 w 52"/>
                    <a:gd name="T3" fmla="*/ 0 h 17"/>
                    <a:gd name="T4" fmla="*/ 0 w 52"/>
                    <a:gd name="T5" fmla="*/ 0 h 17"/>
                    <a:gd name="T6" fmla="*/ 0 w 52"/>
                    <a:gd name="T7" fmla="*/ 0 h 17"/>
                    <a:gd name="T8" fmla="*/ 0 w 52"/>
                    <a:gd name="T9" fmla="*/ 0 h 17"/>
                    <a:gd name="T10" fmla="*/ 0 w 52"/>
                    <a:gd name="T11" fmla="*/ 0 h 17"/>
                    <a:gd name="T12" fmla="*/ 0 w 52"/>
                    <a:gd name="T13" fmla="*/ 0 h 17"/>
                    <a:gd name="T14" fmla="*/ 0 w 52"/>
                    <a:gd name="T15" fmla="*/ 0 h 17"/>
                    <a:gd name="T16" fmla="*/ 0 w 52"/>
                    <a:gd name="T17" fmla="*/ 0 h 17"/>
                    <a:gd name="T18" fmla="*/ 0 w 52"/>
                    <a:gd name="T19" fmla="*/ 0 h 17"/>
                    <a:gd name="T20" fmla="*/ 0 w 52"/>
                    <a:gd name="T21" fmla="*/ 0 h 17"/>
                    <a:gd name="T22" fmla="*/ 0 w 52"/>
                    <a:gd name="T23" fmla="*/ 0 h 17"/>
                    <a:gd name="T24" fmla="*/ 0 w 52"/>
                    <a:gd name="T25" fmla="*/ 0 h 17"/>
                    <a:gd name="T26" fmla="*/ 0 w 52"/>
                    <a:gd name="T27" fmla="*/ 0 h 17"/>
                    <a:gd name="T28" fmla="*/ 0 w 52"/>
                    <a:gd name="T29" fmla="*/ 0 h 17"/>
                    <a:gd name="T30" fmla="*/ 0 w 52"/>
                    <a:gd name="T31" fmla="*/ 0 h 17"/>
                    <a:gd name="T32" fmla="*/ 0 w 52"/>
                    <a:gd name="T33" fmla="*/ 0 h 17"/>
                    <a:gd name="T34" fmla="*/ 0 w 52"/>
                    <a:gd name="T35" fmla="*/ 0 h 17"/>
                    <a:gd name="T36" fmla="*/ 0 w 52"/>
                    <a:gd name="T37" fmla="*/ 0 h 17"/>
                    <a:gd name="T38" fmla="*/ 0 w 52"/>
                    <a:gd name="T39" fmla="*/ 0 h 17"/>
                    <a:gd name="T40" fmla="*/ 0 w 52"/>
                    <a:gd name="T41" fmla="*/ 0 h 17"/>
                    <a:gd name="T42" fmla="*/ 0 w 52"/>
                    <a:gd name="T43" fmla="*/ 0 h 17"/>
                    <a:gd name="T44" fmla="*/ 0 w 52"/>
                    <a:gd name="T45" fmla="*/ 0 h 17"/>
                    <a:gd name="T46" fmla="*/ 0 w 52"/>
                    <a:gd name="T47" fmla="*/ 0 h 17"/>
                    <a:gd name="T48" fmla="*/ 0 w 52"/>
                    <a:gd name="T49" fmla="*/ 0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17"/>
                    <a:gd name="T77" fmla="*/ 52 w 52"/>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17">
                      <a:moveTo>
                        <a:pt x="25" y="0"/>
                      </a:moveTo>
                      <a:lnTo>
                        <a:pt x="30" y="0"/>
                      </a:lnTo>
                      <a:lnTo>
                        <a:pt x="36" y="2"/>
                      </a:lnTo>
                      <a:lnTo>
                        <a:pt x="42" y="4"/>
                      </a:lnTo>
                      <a:lnTo>
                        <a:pt x="49" y="9"/>
                      </a:lnTo>
                      <a:lnTo>
                        <a:pt x="51" y="12"/>
                      </a:lnTo>
                      <a:lnTo>
                        <a:pt x="52" y="15"/>
                      </a:lnTo>
                      <a:lnTo>
                        <a:pt x="52" y="17"/>
                      </a:lnTo>
                      <a:lnTo>
                        <a:pt x="51" y="17"/>
                      </a:lnTo>
                      <a:lnTo>
                        <a:pt x="49" y="16"/>
                      </a:lnTo>
                      <a:lnTo>
                        <a:pt x="47" y="15"/>
                      </a:lnTo>
                      <a:lnTo>
                        <a:pt x="40" y="11"/>
                      </a:lnTo>
                      <a:lnTo>
                        <a:pt x="33" y="9"/>
                      </a:lnTo>
                      <a:lnTo>
                        <a:pt x="26" y="9"/>
                      </a:lnTo>
                      <a:lnTo>
                        <a:pt x="19" y="9"/>
                      </a:lnTo>
                      <a:lnTo>
                        <a:pt x="12" y="12"/>
                      </a:lnTo>
                      <a:lnTo>
                        <a:pt x="5" y="15"/>
                      </a:lnTo>
                      <a:lnTo>
                        <a:pt x="3" y="16"/>
                      </a:lnTo>
                      <a:lnTo>
                        <a:pt x="1" y="16"/>
                      </a:lnTo>
                      <a:lnTo>
                        <a:pt x="0" y="15"/>
                      </a:lnTo>
                      <a:lnTo>
                        <a:pt x="1" y="14"/>
                      </a:lnTo>
                      <a:lnTo>
                        <a:pt x="5" y="9"/>
                      </a:lnTo>
                      <a:lnTo>
                        <a:pt x="11" y="5"/>
                      </a:lnTo>
                      <a:lnTo>
                        <a:pt x="18" y="2"/>
                      </a:lnTo>
                      <a:lnTo>
                        <a:pt x="25" y="0"/>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70" name="Freeform 243"/>
                <p:cNvSpPr>
                  <a:spLocks noChangeArrowheads="1"/>
                </p:cNvSpPr>
                <p:nvPr/>
              </p:nvSpPr>
              <p:spPr bwMode="auto">
                <a:xfrm>
                  <a:off x="4224" y="1506"/>
                  <a:ext cx="15" cy="5"/>
                </a:xfrm>
                <a:custGeom>
                  <a:avLst/>
                  <a:gdLst>
                    <a:gd name="T0" fmla="*/ 0 w 47"/>
                    <a:gd name="T1" fmla="*/ 0 h 15"/>
                    <a:gd name="T2" fmla="*/ 0 w 47"/>
                    <a:gd name="T3" fmla="*/ 0 h 15"/>
                    <a:gd name="T4" fmla="*/ 0 w 47"/>
                    <a:gd name="T5" fmla="*/ 0 h 15"/>
                    <a:gd name="T6" fmla="*/ 0 w 47"/>
                    <a:gd name="T7" fmla="*/ 0 h 15"/>
                    <a:gd name="T8" fmla="*/ 0 w 47"/>
                    <a:gd name="T9" fmla="*/ 0 h 15"/>
                    <a:gd name="T10" fmla="*/ 0 w 47"/>
                    <a:gd name="T11" fmla="*/ 0 h 15"/>
                    <a:gd name="T12" fmla="*/ 0 w 47"/>
                    <a:gd name="T13" fmla="*/ 0 h 15"/>
                    <a:gd name="T14" fmla="*/ 0 w 47"/>
                    <a:gd name="T15" fmla="*/ 0 h 15"/>
                    <a:gd name="T16" fmla="*/ 0 w 47"/>
                    <a:gd name="T17" fmla="*/ 0 h 15"/>
                    <a:gd name="T18" fmla="*/ 0 w 47"/>
                    <a:gd name="T19" fmla="*/ 0 h 15"/>
                    <a:gd name="T20" fmla="*/ 0 w 47"/>
                    <a:gd name="T21" fmla="*/ 0 h 15"/>
                    <a:gd name="T22" fmla="*/ 0 w 47"/>
                    <a:gd name="T23" fmla="*/ 0 h 15"/>
                    <a:gd name="T24" fmla="*/ 0 w 47"/>
                    <a:gd name="T25" fmla="*/ 0 h 15"/>
                    <a:gd name="T26" fmla="*/ 0 w 47"/>
                    <a:gd name="T27" fmla="*/ 0 h 15"/>
                    <a:gd name="T28" fmla="*/ 0 w 47"/>
                    <a:gd name="T29" fmla="*/ 0 h 15"/>
                    <a:gd name="T30" fmla="*/ 0 w 47"/>
                    <a:gd name="T31" fmla="*/ 0 h 15"/>
                    <a:gd name="T32" fmla="*/ 0 w 47"/>
                    <a:gd name="T33" fmla="*/ 0 h 15"/>
                    <a:gd name="T34" fmla="*/ 0 w 47"/>
                    <a:gd name="T35" fmla="*/ 0 h 15"/>
                    <a:gd name="T36" fmla="*/ 0 w 47"/>
                    <a:gd name="T37" fmla="*/ 0 h 15"/>
                    <a:gd name="T38" fmla="*/ 0 w 47"/>
                    <a:gd name="T39" fmla="*/ 0 h 15"/>
                    <a:gd name="T40" fmla="*/ 0 w 47"/>
                    <a:gd name="T41" fmla="*/ 0 h 15"/>
                    <a:gd name="T42" fmla="*/ 0 w 47"/>
                    <a:gd name="T43" fmla="*/ 0 h 15"/>
                    <a:gd name="T44" fmla="*/ 0 w 47"/>
                    <a:gd name="T45" fmla="*/ 0 h 15"/>
                    <a:gd name="T46" fmla="*/ 0 w 47"/>
                    <a:gd name="T47" fmla="*/ 0 h 15"/>
                    <a:gd name="T48" fmla="*/ 0 w 47"/>
                    <a:gd name="T49" fmla="*/ 0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15"/>
                    <a:gd name="T77" fmla="*/ 47 w 47"/>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15">
                      <a:moveTo>
                        <a:pt x="42" y="14"/>
                      </a:moveTo>
                      <a:lnTo>
                        <a:pt x="37" y="11"/>
                      </a:lnTo>
                      <a:lnTo>
                        <a:pt x="30" y="9"/>
                      </a:lnTo>
                      <a:lnTo>
                        <a:pt x="23" y="8"/>
                      </a:lnTo>
                      <a:lnTo>
                        <a:pt x="16" y="9"/>
                      </a:lnTo>
                      <a:lnTo>
                        <a:pt x="10" y="11"/>
                      </a:lnTo>
                      <a:lnTo>
                        <a:pt x="4" y="14"/>
                      </a:lnTo>
                      <a:lnTo>
                        <a:pt x="2" y="14"/>
                      </a:lnTo>
                      <a:lnTo>
                        <a:pt x="0" y="15"/>
                      </a:lnTo>
                      <a:lnTo>
                        <a:pt x="0" y="14"/>
                      </a:lnTo>
                      <a:lnTo>
                        <a:pt x="0" y="12"/>
                      </a:lnTo>
                      <a:lnTo>
                        <a:pt x="3" y="8"/>
                      </a:lnTo>
                      <a:lnTo>
                        <a:pt x="9" y="5"/>
                      </a:lnTo>
                      <a:lnTo>
                        <a:pt x="16" y="2"/>
                      </a:lnTo>
                      <a:lnTo>
                        <a:pt x="23" y="0"/>
                      </a:lnTo>
                      <a:lnTo>
                        <a:pt x="27" y="0"/>
                      </a:lnTo>
                      <a:lnTo>
                        <a:pt x="32" y="2"/>
                      </a:lnTo>
                      <a:lnTo>
                        <a:pt x="38" y="4"/>
                      </a:lnTo>
                      <a:lnTo>
                        <a:pt x="44" y="8"/>
                      </a:lnTo>
                      <a:lnTo>
                        <a:pt x="47" y="11"/>
                      </a:lnTo>
                      <a:lnTo>
                        <a:pt x="47" y="14"/>
                      </a:lnTo>
                      <a:lnTo>
                        <a:pt x="47" y="15"/>
                      </a:lnTo>
                      <a:lnTo>
                        <a:pt x="46" y="15"/>
                      </a:lnTo>
                      <a:lnTo>
                        <a:pt x="45" y="15"/>
                      </a:lnTo>
                      <a:lnTo>
                        <a:pt x="42" y="14"/>
                      </a:lnTo>
                      <a:close/>
                    </a:path>
                  </a:pathLst>
                </a:custGeom>
                <a:solidFill>
                  <a:srgbClr val="2C2726"/>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71" name="Freeform 244"/>
                <p:cNvSpPr>
                  <a:spLocks noChangeArrowheads="1"/>
                </p:cNvSpPr>
                <p:nvPr/>
              </p:nvSpPr>
              <p:spPr bwMode="auto">
                <a:xfrm>
                  <a:off x="4225" y="1506"/>
                  <a:ext cx="13" cy="5"/>
                </a:xfrm>
                <a:custGeom>
                  <a:avLst/>
                  <a:gdLst>
                    <a:gd name="T0" fmla="*/ 0 w 43"/>
                    <a:gd name="T1" fmla="*/ 0 h 14"/>
                    <a:gd name="T2" fmla="*/ 0 w 43"/>
                    <a:gd name="T3" fmla="*/ 0 h 14"/>
                    <a:gd name="T4" fmla="*/ 0 w 43"/>
                    <a:gd name="T5" fmla="*/ 0 h 14"/>
                    <a:gd name="T6" fmla="*/ 0 w 43"/>
                    <a:gd name="T7" fmla="*/ 0 h 14"/>
                    <a:gd name="T8" fmla="*/ 0 w 43"/>
                    <a:gd name="T9" fmla="*/ 0 h 14"/>
                    <a:gd name="T10" fmla="*/ 0 w 43"/>
                    <a:gd name="T11" fmla="*/ 0 h 14"/>
                    <a:gd name="T12" fmla="*/ 0 w 43"/>
                    <a:gd name="T13" fmla="*/ 0 h 14"/>
                    <a:gd name="T14" fmla="*/ 0 w 43"/>
                    <a:gd name="T15" fmla="*/ 0 h 14"/>
                    <a:gd name="T16" fmla="*/ 0 w 43"/>
                    <a:gd name="T17" fmla="*/ 0 h 14"/>
                    <a:gd name="T18" fmla="*/ 0 w 43"/>
                    <a:gd name="T19" fmla="*/ 0 h 14"/>
                    <a:gd name="T20" fmla="*/ 0 w 43"/>
                    <a:gd name="T21" fmla="*/ 0 h 14"/>
                    <a:gd name="T22" fmla="*/ 0 w 43"/>
                    <a:gd name="T23" fmla="*/ 0 h 14"/>
                    <a:gd name="T24" fmla="*/ 0 w 43"/>
                    <a:gd name="T25" fmla="*/ 0 h 14"/>
                    <a:gd name="T26" fmla="*/ 0 w 43"/>
                    <a:gd name="T27" fmla="*/ 0 h 14"/>
                    <a:gd name="T28" fmla="*/ 0 w 43"/>
                    <a:gd name="T29" fmla="*/ 0 h 14"/>
                    <a:gd name="T30" fmla="*/ 0 w 43"/>
                    <a:gd name="T31" fmla="*/ 0 h 14"/>
                    <a:gd name="T32" fmla="*/ 0 w 43"/>
                    <a:gd name="T33" fmla="*/ 0 h 14"/>
                    <a:gd name="T34" fmla="*/ 0 w 43"/>
                    <a:gd name="T35" fmla="*/ 0 h 14"/>
                    <a:gd name="T36" fmla="*/ 0 w 43"/>
                    <a:gd name="T37" fmla="*/ 0 h 14"/>
                    <a:gd name="T38" fmla="*/ 0 w 43"/>
                    <a:gd name="T39" fmla="*/ 0 h 14"/>
                    <a:gd name="T40" fmla="*/ 0 w 43"/>
                    <a:gd name="T41" fmla="*/ 0 h 14"/>
                    <a:gd name="T42" fmla="*/ 0 w 43"/>
                    <a:gd name="T43" fmla="*/ 0 h 14"/>
                    <a:gd name="T44" fmla="*/ 0 w 43"/>
                    <a:gd name="T45" fmla="*/ 0 h 14"/>
                    <a:gd name="T46" fmla="*/ 0 w 43"/>
                    <a:gd name="T47" fmla="*/ 0 h 14"/>
                    <a:gd name="T48" fmla="*/ 0 w 43"/>
                    <a:gd name="T49" fmla="*/ 0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14"/>
                    <a:gd name="T77" fmla="*/ 43 w 43"/>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14">
                      <a:moveTo>
                        <a:pt x="38" y="12"/>
                      </a:moveTo>
                      <a:lnTo>
                        <a:pt x="32" y="10"/>
                      </a:lnTo>
                      <a:lnTo>
                        <a:pt x="27" y="8"/>
                      </a:lnTo>
                      <a:lnTo>
                        <a:pt x="21" y="8"/>
                      </a:lnTo>
                      <a:lnTo>
                        <a:pt x="15" y="9"/>
                      </a:lnTo>
                      <a:lnTo>
                        <a:pt x="9" y="10"/>
                      </a:lnTo>
                      <a:lnTo>
                        <a:pt x="3" y="12"/>
                      </a:lnTo>
                      <a:lnTo>
                        <a:pt x="1" y="13"/>
                      </a:lnTo>
                      <a:lnTo>
                        <a:pt x="0" y="13"/>
                      </a:lnTo>
                      <a:lnTo>
                        <a:pt x="0" y="11"/>
                      </a:lnTo>
                      <a:lnTo>
                        <a:pt x="3" y="8"/>
                      </a:lnTo>
                      <a:lnTo>
                        <a:pt x="8" y="5"/>
                      </a:lnTo>
                      <a:lnTo>
                        <a:pt x="14" y="2"/>
                      </a:lnTo>
                      <a:lnTo>
                        <a:pt x="20" y="0"/>
                      </a:lnTo>
                      <a:lnTo>
                        <a:pt x="24" y="0"/>
                      </a:lnTo>
                      <a:lnTo>
                        <a:pt x="29" y="2"/>
                      </a:lnTo>
                      <a:lnTo>
                        <a:pt x="35" y="4"/>
                      </a:lnTo>
                      <a:lnTo>
                        <a:pt x="40" y="8"/>
                      </a:lnTo>
                      <a:lnTo>
                        <a:pt x="43" y="10"/>
                      </a:lnTo>
                      <a:lnTo>
                        <a:pt x="43" y="13"/>
                      </a:lnTo>
                      <a:lnTo>
                        <a:pt x="43" y="14"/>
                      </a:lnTo>
                      <a:lnTo>
                        <a:pt x="42" y="14"/>
                      </a:lnTo>
                      <a:lnTo>
                        <a:pt x="40" y="14"/>
                      </a:lnTo>
                      <a:lnTo>
                        <a:pt x="38" y="12"/>
                      </a:lnTo>
                      <a:close/>
                    </a:path>
                  </a:pathLst>
                </a:custGeom>
                <a:solidFill>
                  <a:srgbClr val="33302E"/>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72" name="Freeform 245"/>
                <p:cNvSpPr>
                  <a:spLocks noChangeArrowheads="1"/>
                </p:cNvSpPr>
                <p:nvPr/>
              </p:nvSpPr>
              <p:spPr bwMode="auto">
                <a:xfrm>
                  <a:off x="4225" y="1507"/>
                  <a:ext cx="13" cy="3"/>
                </a:xfrm>
                <a:custGeom>
                  <a:avLst/>
                  <a:gdLst>
                    <a:gd name="T0" fmla="*/ 0 w 40"/>
                    <a:gd name="T1" fmla="*/ 0 h 10"/>
                    <a:gd name="T2" fmla="*/ 0 w 40"/>
                    <a:gd name="T3" fmla="*/ 0 h 10"/>
                    <a:gd name="T4" fmla="*/ 0 w 40"/>
                    <a:gd name="T5" fmla="*/ 0 h 10"/>
                    <a:gd name="T6" fmla="*/ 0 w 40"/>
                    <a:gd name="T7" fmla="*/ 0 h 10"/>
                    <a:gd name="T8" fmla="*/ 0 w 40"/>
                    <a:gd name="T9" fmla="*/ 0 h 10"/>
                    <a:gd name="T10" fmla="*/ 0 w 40"/>
                    <a:gd name="T11" fmla="*/ 0 h 10"/>
                    <a:gd name="T12" fmla="*/ 0 w 40"/>
                    <a:gd name="T13" fmla="*/ 0 h 10"/>
                    <a:gd name="T14" fmla="*/ 0 w 40"/>
                    <a:gd name="T15" fmla="*/ 0 h 10"/>
                    <a:gd name="T16" fmla="*/ 0 w 40"/>
                    <a:gd name="T17" fmla="*/ 0 h 10"/>
                    <a:gd name="T18" fmla="*/ 0 w 40"/>
                    <a:gd name="T19" fmla="*/ 0 h 10"/>
                    <a:gd name="T20" fmla="*/ 0 w 40"/>
                    <a:gd name="T21" fmla="*/ 0 h 10"/>
                    <a:gd name="T22" fmla="*/ 0 w 40"/>
                    <a:gd name="T23" fmla="*/ 0 h 10"/>
                    <a:gd name="T24" fmla="*/ 0 w 40"/>
                    <a:gd name="T25" fmla="*/ 0 h 10"/>
                    <a:gd name="T26" fmla="*/ 0 w 40"/>
                    <a:gd name="T27" fmla="*/ 0 h 10"/>
                    <a:gd name="T28" fmla="*/ 0 w 40"/>
                    <a:gd name="T29" fmla="*/ 0 h 10"/>
                    <a:gd name="T30" fmla="*/ 0 w 40"/>
                    <a:gd name="T31" fmla="*/ 0 h 10"/>
                    <a:gd name="T32" fmla="*/ 0 w 40"/>
                    <a:gd name="T33" fmla="*/ 0 h 10"/>
                    <a:gd name="T34" fmla="*/ 0 w 40"/>
                    <a:gd name="T35" fmla="*/ 0 h 10"/>
                    <a:gd name="T36" fmla="*/ 0 w 40"/>
                    <a:gd name="T37" fmla="*/ 0 h 10"/>
                    <a:gd name="T38" fmla="*/ 0 w 40"/>
                    <a:gd name="T39" fmla="*/ 0 h 10"/>
                    <a:gd name="T40" fmla="*/ 0 w 40"/>
                    <a:gd name="T41" fmla="*/ 0 h 10"/>
                    <a:gd name="T42" fmla="*/ 0 w 40"/>
                    <a:gd name="T43" fmla="*/ 0 h 10"/>
                    <a:gd name="T44" fmla="*/ 0 w 40"/>
                    <a:gd name="T45" fmla="*/ 0 h 10"/>
                    <a:gd name="T46" fmla="*/ 0 w 40"/>
                    <a:gd name="T47" fmla="*/ 0 h 10"/>
                    <a:gd name="T48" fmla="*/ 0 w 40"/>
                    <a:gd name="T49" fmla="*/ 0 h 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10"/>
                    <a:gd name="T77" fmla="*/ 40 w 40"/>
                    <a:gd name="T78" fmla="*/ 10 h 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10">
                      <a:moveTo>
                        <a:pt x="35" y="9"/>
                      </a:moveTo>
                      <a:lnTo>
                        <a:pt x="30" y="7"/>
                      </a:lnTo>
                      <a:lnTo>
                        <a:pt x="25" y="6"/>
                      </a:lnTo>
                      <a:lnTo>
                        <a:pt x="19" y="5"/>
                      </a:lnTo>
                      <a:lnTo>
                        <a:pt x="13" y="6"/>
                      </a:lnTo>
                      <a:lnTo>
                        <a:pt x="8" y="8"/>
                      </a:lnTo>
                      <a:lnTo>
                        <a:pt x="4" y="9"/>
                      </a:lnTo>
                      <a:lnTo>
                        <a:pt x="1" y="10"/>
                      </a:lnTo>
                      <a:lnTo>
                        <a:pt x="0" y="10"/>
                      </a:lnTo>
                      <a:lnTo>
                        <a:pt x="0" y="9"/>
                      </a:lnTo>
                      <a:lnTo>
                        <a:pt x="0" y="8"/>
                      </a:lnTo>
                      <a:lnTo>
                        <a:pt x="3" y="5"/>
                      </a:lnTo>
                      <a:lnTo>
                        <a:pt x="7" y="3"/>
                      </a:lnTo>
                      <a:lnTo>
                        <a:pt x="13" y="1"/>
                      </a:lnTo>
                      <a:lnTo>
                        <a:pt x="18" y="0"/>
                      </a:lnTo>
                      <a:lnTo>
                        <a:pt x="22" y="0"/>
                      </a:lnTo>
                      <a:lnTo>
                        <a:pt x="27" y="0"/>
                      </a:lnTo>
                      <a:lnTo>
                        <a:pt x="31" y="2"/>
                      </a:lnTo>
                      <a:lnTo>
                        <a:pt x="36" y="5"/>
                      </a:lnTo>
                      <a:lnTo>
                        <a:pt x="38" y="7"/>
                      </a:lnTo>
                      <a:lnTo>
                        <a:pt x="40" y="10"/>
                      </a:lnTo>
                      <a:lnTo>
                        <a:pt x="38" y="10"/>
                      </a:lnTo>
                      <a:lnTo>
                        <a:pt x="37" y="10"/>
                      </a:lnTo>
                      <a:lnTo>
                        <a:pt x="36" y="10"/>
                      </a:lnTo>
                      <a:lnTo>
                        <a:pt x="35" y="9"/>
                      </a:lnTo>
                      <a:close/>
                    </a:path>
                  </a:pathLst>
                </a:custGeom>
                <a:solidFill>
                  <a:srgbClr val="393633"/>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73" name="Freeform 246"/>
                <p:cNvSpPr>
                  <a:spLocks noChangeArrowheads="1"/>
                </p:cNvSpPr>
                <p:nvPr/>
              </p:nvSpPr>
              <p:spPr bwMode="auto">
                <a:xfrm>
                  <a:off x="4226" y="1507"/>
                  <a:ext cx="11" cy="3"/>
                </a:xfrm>
                <a:custGeom>
                  <a:avLst/>
                  <a:gdLst>
                    <a:gd name="T0" fmla="*/ 0 w 36"/>
                    <a:gd name="T1" fmla="*/ 0 h 9"/>
                    <a:gd name="T2" fmla="*/ 0 w 36"/>
                    <a:gd name="T3" fmla="*/ 0 h 9"/>
                    <a:gd name="T4" fmla="*/ 0 w 36"/>
                    <a:gd name="T5" fmla="*/ 0 h 9"/>
                    <a:gd name="T6" fmla="*/ 0 w 36"/>
                    <a:gd name="T7" fmla="*/ 0 h 9"/>
                    <a:gd name="T8" fmla="*/ 0 w 36"/>
                    <a:gd name="T9" fmla="*/ 0 h 9"/>
                    <a:gd name="T10" fmla="*/ 0 w 36"/>
                    <a:gd name="T11" fmla="*/ 0 h 9"/>
                    <a:gd name="T12" fmla="*/ 0 w 36"/>
                    <a:gd name="T13" fmla="*/ 0 h 9"/>
                    <a:gd name="T14" fmla="*/ 0 w 36"/>
                    <a:gd name="T15" fmla="*/ 0 h 9"/>
                    <a:gd name="T16" fmla="*/ 0 w 36"/>
                    <a:gd name="T17" fmla="*/ 0 h 9"/>
                    <a:gd name="T18" fmla="*/ 0 w 36"/>
                    <a:gd name="T19" fmla="*/ 0 h 9"/>
                    <a:gd name="T20" fmla="*/ 0 w 36"/>
                    <a:gd name="T21" fmla="*/ 0 h 9"/>
                    <a:gd name="T22" fmla="*/ 0 w 36"/>
                    <a:gd name="T23" fmla="*/ 0 h 9"/>
                    <a:gd name="T24" fmla="*/ 0 w 36"/>
                    <a:gd name="T25" fmla="*/ 0 h 9"/>
                    <a:gd name="T26" fmla="*/ 0 w 36"/>
                    <a:gd name="T27" fmla="*/ 0 h 9"/>
                    <a:gd name="T28" fmla="*/ 0 w 36"/>
                    <a:gd name="T29" fmla="*/ 0 h 9"/>
                    <a:gd name="T30" fmla="*/ 0 w 36"/>
                    <a:gd name="T31" fmla="*/ 0 h 9"/>
                    <a:gd name="T32" fmla="*/ 0 w 36"/>
                    <a:gd name="T33" fmla="*/ 0 h 9"/>
                    <a:gd name="T34" fmla="*/ 0 w 36"/>
                    <a:gd name="T35" fmla="*/ 0 h 9"/>
                    <a:gd name="T36" fmla="*/ 0 w 36"/>
                    <a:gd name="T37" fmla="*/ 0 h 9"/>
                    <a:gd name="T38" fmla="*/ 0 w 36"/>
                    <a:gd name="T39" fmla="*/ 0 h 9"/>
                    <a:gd name="T40" fmla="*/ 0 w 36"/>
                    <a:gd name="T41" fmla="*/ 0 h 9"/>
                    <a:gd name="T42" fmla="*/ 0 w 36"/>
                    <a:gd name="T43" fmla="*/ 0 h 9"/>
                    <a:gd name="T44" fmla="*/ 0 w 36"/>
                    <a:gd name="T45" fmla="*/ 0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
                    <a:gd name="T70" fmla="*/ 0 h 9"/>
                    <a:gd name="T71" fmla="*/ 36 w 36"/>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 h="9">
                      <a:moveTo>
                        <a:pt x="32" y="8"/>
                      </a:moveTo>
                      <a:lnTo>
                        <a:pt x="27" y="6"/>
                      </a:lnTo>
                      <a:lnTo>
                        <a:pt x="22" y="5"/>
                      </a:lnTo>
                      <a:lnTo>
                        <a:pt x="18" y="5"/>
                      </a:lnTo>
                      <a:lnTo>
                        <a:pt x="13" y="6"/>
                      </a:lnTo>
                      <a:lnTo>
                        <a:pt x="9" y="7"/>
                      </a:lnTo>
                      <a:lnTo>
                        <a:pt x="4" y="8"/>
                      </a:lnTo>
                      <a:lnTo>
                        <a:pt x="2" y="9"/>
                      </a:lnTo>
                      <a:lnTo>
                        <a:pt x="0" y="8"/>
                      </a:lnTo>
                      <a:lnTo>
                        <a:pt x="2" y="7"/>
                      </a:lnTo>
                      <a:lnTo>
                        <a:pt x="4" y="5"/>
                      </a:lnTo>
                      <a:lnTo>
                        <a:pt x="7" y="3"/>
                      </a:lnTo>
                      <a:lnTo>
                        <a:pt x="12" y="1"/>
                      </a:lnTo>
                      <a:lnTo>
                        <a:pt x="17" y="0"/>
                      </a:lnTo>
                      <a:lnTo>
                        <a:pt x="20" y="0"/>
                      </a:lnTo>
                      <a:lnTo>
                        <a:pt x="25" y="1"/>
                      </a:lnTo>
                      <a:lnTo>
                        <a:pt x="29" y="2"/>
                      </a:lnTo>
                      <a:lnTo>
                        <a:pt x="33" y="5"/>
                      </a:lnTo>
                      <a:lnTo>
                        <a:pt x="35" y="7"/>
                      </a:lnTo>
                      <a:lnTo>
                        <a:pt x="36" y="8"/>
                      </a:lnTo>
                      <a:lnTo>
                        <a:pt x="35" y="9"/>
                      </a:lnTo>
                      <a:lnTo>
                        <a:pt x="32" y="8"/>
                      </a:lnTo>
                      <a:close/>
                    </a:path>
                  </a:pathLst>
                </a:custGeom>
                <a:solidFill>
                  <a:srgbClr val="413E3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74" name="Freeform 247"/>
                <p:cNvSpPr>
                  <a:spLocks noChangeArrowheads="1"/>
                </p:cNvSpPr>
                <p:nvPr/>
              </p:nvSpPr>
              <p:spPr bwMode="auto">
                <a:xfrm>
                  <a:off x="4227" y="1507"/>
                  <a:ext cx="10" cy="2"/>
                </a:xfrm>
                <a:custGeom>
                  <a:avLst/>
                  <a:gdLst>
                    <a:gd name="T0" fmla="*/ 0 w 31"/>
                    <a:gd name="T1" fmla="*/ 0 h 7"/>
                    <a:gd name="T2" fmla="*/ 0 w 31"/>
                    <a:gd name="T3" fmla="*/ 0 h 7"/>
                    <a:gd name="T4" fmla="*/ 0 w 31"/>
                    <a:gd name="T5" fmla="*/ 0 h 7"/>
                    <a:gd name="T6" fmla="*/ 0 w 31"/>
                    <a:gd name="T7" fmla="*/ 0 h 7"/>
                    <a:gd name="T8" fmla="*/ 0 w 31"/>
                    <a:gd name="T9" fmla="*/ 0 h 7"/>
                    <a:gd name="T10" fmla="*/ 0 w 31"/>
                    <a:gd name="T11" fmla="*/ 0 h 7"/>
                    <a:gd name="T12" fmla="*/ 0 w 31"/>
                    <a:gd name="T13" fmla="*/ 0 h 7"/>
                    <a:gd name="T14" fmla="*/ 0 w 31"/>
                    <a:gd name="T15" fmla="*/ 0 h 7"/>
                    <a:gd name="T16" fmla="*/ 0 w 31"/>
                    <a:gd name="T17" fmla="*/ 0 h 7"/>
                    <a:gd name="T18" fmla="*/ 0 w 31"/>
                    <a:gd name="T19" fmla="*/ 0 h 7"/>
                    <a:gd name="T20" fmla="*/ 0 w 31"/>
                    <a:gd name="T21" fmla="*/ 0 h 7"/>
                    <a:gd name="T22" fmla="*/ 0 w 31"/>
                    <a:gd name="T23" fmla="*/ 0 h 7"/>
                    <a:gd name="T24" fmla="*/ 0 w 31"/>
                    <a:gd name="T25" fmla="*/ 0 h 7"/>
                    <a:gd name="T26" fmla="*/ 0 w 31"/>
                    <a:gd name="T27" fmla="*/ 0 h 7"/>
                    <a:gd name="T28" fmla="*/ 0 w 31"/>
                    <a:gd name="T29" fmla="*/ 0 h 7"/>
                    <a:gd name="T30" fmla="*/ 0 w 31"/>
                    <a:gd name="T31" fmla="*/ 0 h 7"/>
                    <a:gd name="T32" fmla="*/ 0 w 31"/>
                    <a:gd name="T33" fmla="*/ 0 h 7"/>
                    <a:gd name="T34" fmla="*/ 0 w 31"/>
                    <a:gd name="T35" fmla="*/ 0 h 7"/>
                    <a:gd name="T36" fmla="*/ 0 w 31"/>
                    <a:gd name="T37" fmla="*/ 0 h 7"/>
                    <a:gd name="T38" fmla="*/ 0 w 31"/>
                    <a:gd name="T39" fmla="*/ 0 h 7"/>
                    <a:gd name="T40" fmla="*/ 0 w 31"/>
                    <a:gd name="T41" fmla="*/ 0 h 7"/>
                    <a:gd name="T42" fmla="*/ 0 w 31"/>
                    <a:gd name="T43" fmla="*/ 0 h 7"/>
                    <a:gd name="T44" fmla="*/ 0 w 31"/>
                    <a:gd name="T45" fmla="*/ 0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7"/>
                    <a:gd name="T71" fmla="*/ 31 w 31"/>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7">
                      <a:moveTo>
                        <a:pt x="27" y="7"/>
                      </a:moveTo>
                      <a:lnTo>
                        <a:pt x="23" y="5"/>
                      </a:lnTo>
                      <a:lnTo>
                        <a:pt x="18" y="4"/>
                      </a:lnTo>
                      <a:lnTo>
                        <a:pt x="15" y="4"/>
                      </a:lnTo>
                      <a:lnTo>
                        <a:pt x="10" y="5"/>
                      </a:lnTo>
                      <a:lnTo>
                        <a:pt x="6" y="6"/>
                      </a:lnTo>
                      <a:lnTo>
                        <a:pt x="2" y="7"/>
                      </a:lnTo>
                      <a:lnTo>
                        <a:pt x="1" y="7"/>
                      </a:lnTo>
                      <a:lnTo>
                        <a:pt x="0" y="7"/>
                      </a:lnTo>
                      <a:lnTo>
                        <a:pt x="1" y="6"/>
                      </a:lnTo>
                      <a:lnTo>
                        <a:pt x="2" y="4"/>
                      </a:lnTo>
                      <a:lnTo>
                        <a:pt x="6" y="3"/>
                      </a:lnTo>
                      <a:lnTo>
                        <a:pt x="10" y="1"/>
                      </a:lnTo>
                      <a:lnTo>
                        <a:pt x="14" y="0"/>
                      </a:lnTo>
                      <a:lnTo>
                        <a:pt x="17" y="0"/>
                      </a:lnTo>
                      <a:lnTo>
                        <a:pt x="21" y="1"/>
                      </a:lnTo>
                      <a:lnTo>
                        <a:pt x="25" y="2"/>
                      </a:lnTo>
                      <a:lnTo>
                        <a:pt x="29" y="4"/>
                      </a:lnTo>
                      <a:lnTo>
                        <a:pt x="30" y="6"/>
                      </a:lnTo>
                      <a:lnTo>
                        <a:pt x="31" y="7"/>
                      </a:lnTo>
                      <a:lnTo>
                        <a:pt x="30" y="7"/>
                      </a:lnTo>
                      <a:lnTo>
                        <a:pt x="27" y="7"/>
                      </a:lnTo>
                      <a:close/>
                    </a:path>
                  </a:pathLst>
                </a:custGeom>
                <a:solidFill>
                  <a:srgbClr val="474443"/>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75" name="Freeform 248"/>
                <p:cNvSpPr>
                  <a:spLocks noChangeArrowheads="1"/>
                </p:cNvSpPr>
                <p:nvPr/>
              </p:nvSpPr>
              <p:spPr bwMode="auto">
                <a:xfrm>
                  <a:off x="4227" y="1507"/>
                  <a:ext cx="8" cy="2"/>
                </a:xfrm>
                <a:custGeom>
                  <a:avLst/>
                  <a:gdLst>
                    <a:gd name="T0" fmla="*/ 0 w 27"/>
                    <a:gd name="T1" fmla="*/ 0 h 6"/>
                    <a:gd name="T2" fmla="*/ 0 w 27"/>
                    <a:gd name="T3" fmla="*/ 0 h 6"/>
                    <a:gd name="T4" fmla="*/ 0 w 27"/>
                    <a:gd name="T5" fmla="*/ 0 h 6"/>
                    <a:gd name="T6" fmla="*/ 0 w 27"/>
                    <a:gd name="T7" fmla="*/ 0 h 6"/>
                    <a:gd name="T8" fmla="*/ 0 w 27"/>
                    <a:gd name="T9" fmla="*/ 0 h 6"/>
                    <a:gd name="T10" fmla="*/ 0 w 27"/>
                    <a:gd name="T11" fmla="*/ 0 h 6"/>
                    <a:gd name="T12" fmla="*/ 0 w 27"/>
                    <a:gd name="T13" fmla="*/ 0 h 6"/>
                    <a:gd name="T14" fmla="*/ 0 w 27"/>
                    <a:gd name="T15" fmla="*/ 0 h 6"/>
                    <a:gd name="T16" fmla="*/ 0 w 27"/>
                    <a:gd name="T17" fmla="*/ 0 h 6"/>
                    <a:gd name="T18" fmla="*/ 0 w 27"/>
                    <a:gd name="T19" fmla="*/ 0 h 6"/>
                    <a:gd name="T20" fmla="*/ 0 w 27"/>
                    <a:gd name="T21" fmla="*/ 0 h 6"/>
                    <a:gd name="T22" fmla="*/ 0 w 27"/>
                    <a:gd name="T23" fmla="*/ 0 h 6"/>
                    <a:gd name="T24" fmla="*/ 0 w 27"/>
                    <a:gd name="T25" fmla="*/ 0 h 6"/>
                    <a:gd name="T26" fmla="*/ 0 w 27"/>
                    <a:gd name="T27" fmla="*/ 0 h 6"/>
                    <a:gd name="T28" fmla="*/ 0 w 27"/>
                    <a:gd name="T29" fmla="*/ 0 h 6"/>
                    <a:gd name="T30" fmla="*/ 0 w 27"/>
                    <a:gd name="T31" fmla="*/ 0 h 6"/>
                    <a:gd name="T32" fmla="*/ 0 w 27"/>
                    <a:gd name="T33" fmla="*/ 0 h 6"/>
                    <a:gd name="T34" fmla="*/ 0 w 27"/>
                    <a:gd name="T35" fmla="*/ 0 h 6"/>
                    <a:gd name="T36" fmla="*/ 0 w 27"/>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6"/>
                    <a:gd name="T59" fmla="*/ 27 w 27"/>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6">
                      <a:moveTo>
                        <a:pt x="12" y="0"/>
                      </a:moveTo>
                      <a:lnTo>
                        <a:pt x="19" y="1"/>
                      </a:lnTo>
                      <a:lnTo>
                        <a:pt x="24" y="3"/>
                      </a:lnTo>
                      <a:lnTo>
                        <a:pt x="27" y="4"/>
                      </a:lnTo>
                      <a:lnTo>
                        <a:pt x="27" y="5"/>
                      </a:lnTo>
                      <a:lnTo>
                        <a:pt x="25" y="6"/>
                      </a:lnTo>
                      <a:lnTo>
                        <a:pt x="23" y="5"/>
                      </a:lnTo>
                      <a:lnTo>
                        <a:pt x="20" y="4"/>
                      </a:lnTo>
                      <a:lnTo>
                        <a:pt x="16" y="4"/>
                      </a:lnTo>
                      <a:lnTo>
                        <a:pt x="12" y="4"/>
                      </a:lnTo>
                      <a:lnTo>
                        <a:pt x="8" y="4"/>
                      </a:lnTo>
                      <a:lnTo>
                        <a:pt x="5" y="5"/>
                      </a:lnTo>
                      <a:lnTo>
                        <a:pt x="2" y="6"/>
                      </a:lnTo>
                      <a:lnTo>
                        <a:pt x="1" y="6"/>
                      </a:lnTo>
                      <a:lnTo>
                        <a:pt x="0" y="6"/>
                      </a:lnTo>
                      <a:lnTo>
                        <a:pt x="0" y="5"/>
                      </a:lnTo>
                      <a:lnTo>
                        <a:pt x="0" y="4"/>
                      </a:lnTo>
                      <a:lnTo>
                        <a:pt x="5" y="2"/>
                      </a:lnTo>
                      <a:lnTo>
                        <a:pt x="12" y="0"/>
                      </a:lnTo>
                      <a:close/>
                    </a:path>
                  </a:pathLst>
                </a:custGeom>
                <a:solidFill>
                  <a:srgbClr val="4E4B4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76" name="Freeform 249"/>
                <p:cNvSpPr>
                  <a:spLocks noChangeArrowheads="1"/>
                </p:cNvSpPr>
                <p:nvPr/>
              </p:nvSpPr>
              <p:spPr bwMode="auto">
                <a:xfrm>
                  <a:off x="4283" y="1495"/>
                  <a:ext cx="55" cy="23"/>
                </a:xfrm>
                <a:custGeom>
                  <a:avLst/>
                  <a:gdLst>
                    <a:gd name="T0" fmla="*/ 0 w 175"/>
                    <a:gd name="T1" fmla="*/ 0 h 64"/>
                    <a:gd name="T2" fmla="*/ 0 w 175"/>
                    <a:gd name="T3" fmla="*/ 0 h 64"/>
                    <a:gd name="T4" fmla="*/ 0 w 175"/>
                    <a:gd name="T5" fmla="*/ 0 h 64"/>
                    <a:gd name="T6" fmla="*/ 0 w 175"/>
                    <a:gd name="T7" fmla="*/ 0 h 64"/>
                    <a:gd name="T8" fmla="*/ 0 w 175"/>
                    <a:gd name="T9" fmla="*/ 0 h 64"/>
                    <a:gd name="T10" fmla="*/ 0 w 175"/>
                    <a:gd name="T11" fmla="*/ 0 h 64"/>
                    <a:gd name="T12" fmla="*/ 0 w 175"/>
                    <a:gd name="T13" fmla="*/ 0 h 64"/>
                    <a:gd name="T14" fmla="*/ 0 w 175"/>
                    <a:gd name="T15" fmla="*/ 0 h 64"/>
                    <a:gd name="T16" fmla="*/ 0 w 175"/>
                    <a:gd name="T17" fmla="*/ 0 h 64"/>
                    <a:gd name="T18" fmla="*/ 0 w 175"/>
                    <a:gd name="T19" fmla="*/ 0 h 64"/>
                    <a:gd name="T20" fmla="*/ 0 w 175"/>
                    <a:gd name="T21" fmla="*/ 0 h 64"/>
                    <a:gd name="T22" fmla="*/ 0 w 175"/>
                    <a:gd name="T23" fmla="*/ 0 h 64"/>
                    <a:gd name="T24" fmla="*/ 0 w 175"/>
                    <a:gd name="T25" fmla="*/ 0 h 64"/>
                    <a:gd name="T26" fmla="*/ 0 w 175"/>
                    <a:gd name="T27" fmla="*/ 0 h 64"/>
                    <a:gd name="T28" fmla="*/ 0 w 175"/>
                    <a:gd name="T29" fmla="*/ 0 h 64"/>
                    <a:gd name="T30" fmla="*/ 0 w 175"/>
                    <a:gd name="T31" fmla="*/ 0 h 64"/>
                    <a:gd name="T32" fmla="*/ 0 w 175"/>
                    <a:gd name="T33" fmla="*/ 0 h 64"/>
                    <a:gd name="T34" fmla="*/ 0 w 175"/>
                    <a:gd name="T35" fmla="*/ 0 h 64"/>
                    <a:gd name="T36" fmla="*/ 0 w 175"/>
                    <a:gd name="T37" fmla="*/ 0 h 64"/>
                    <a:gd name="T38" fmla="*/ 0 w 175"/>
                    <a:gd name="T39" fmla="*/ 0 h 64"/>
                    <a:gd name="T40" fmla="*/ 0 w 175"/>
                    <a:gd name="T41" fmla="*/ 0 h 64"/>
                    <a:gd name="T42" fmla="*/ 0 w 175"/>
                    <a:gd name="T43" fmla="*/ 0 h 64"/>
                    <a:gd name="T44" fmla="*/ 0 w 175"/>
                    <a:gd name="T45" fmla="*/ 0 h 64"/>
                    <a:gd name="T46" fmla="*/ 0 w 175"/>
                    <a:gd name="T47" fmla="*/ 0 h 64"/>
                    <a:gd name="T48" fmla="*/ 0 w 175"/>
                    <a:gd name="T49" fmla="*/ 0 h 64"/>
                    <a:gd name="T50" fmla="*/ 0 w 175"/>
                    <a:gd name="T51" fmla="*/ 0 h 64"/>
                    <a:gd name="T52" fmla="*/ 0 w 175"/>
                    <a:gd name="T53" fmla="*/ 0 h 64"/>
                    <a:gd name="T54" fmla="*/ 0 w 175"/>
                    <a:gd name="T55" fmla="*/ 0 h 64"/>
                    <a:gd name="T56" fmla="*/ 0 w 175"/>
                    <a:gd name="T57" fmla="*/ 0 h 64"/>
                    <a:gd name="T58" fmla="*/ 0 w 175"/>
                    <a:gd name="T59" fmla="*/ 0 h 64"/>
                    <a:gd name="T60" fmla="*/ 0 w 175"/>
                    <a:gd name="T61" fmla="*/ 0 h 64"/>
                    <a:gd name="T62" fmla="*/ 0 w 175"/>
                    <a:gd name="T63" fmla="*/ 0 h 64"/>
                    <a:gd name="T64" fmla="*/ 0 w 175"/>
                    <a:gd name="T65" fmla="*/ 0 h 64"/>
                    <a:gd name="T66" fmla="*/ 0 w 175"/>
                    <a:gd name="T67" fmla="*/ 0 h 64"/>
                    <a:gd name="T68" fmla="*/ 0 w 175"/>
                    <a:gd name="T69" fmla="*/ 0 h 64"/>
                    <a:gd name="T70" fmla="*/ 0 w 175"/>
                    <a:gd name="T71" fmla="*/ 0 h 64"/>
                    <a:gd name="T72" fmla="*/ 0 w 175"/>
                    <a:gd name="T73" fmla="*/ 0 h 64"/>
                    <a:gd name="T74" fmla="*/ 0 w 175"/>
                    <a:gd name="T75" fmla="*/ 0 h 64"/>
                    <a:gd name="T76" fmla="*/ 0 w 175"/>
                    <a:gd name="T77" fmla="*/ 0 h 64"/>
                    <a:gd name="T78" fmla="*/ 0 w 175"/>
                    <a:gd name="T79" fmla="*/ 0 h 64"/>
                    <a:gd name="T80" fmla="*/ 0 w 175"/>
                    <a:gd name="T81" fmla="*/ 0 h 64"/>
                    <a:gd name="T82" fmla="*/ 0 w 175"/>
                    <a:gd name="T83" fmla="*/ 0 h 64"/>
                    <a:gd name="T84" fmla="*/ 0 w 175"/>
                    <a:gd name="T85" fmla="*/ 0 h 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64"/>
                    <a:gd name="T131" fmla="*/ 175 w 175"/>
                    <a:gd name="T132" fmla="*/ 64 h 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64">
                      <a:moveTo>
                        <a:pt x="163" y="63"/>
                      </a:moveTo>
                      <a:lnTo>
                        <a:pt x="150" y="60"/>
                      </a:lnTo>
                      <a:lnTo>
                        <a:pt x="136" y="58"/>
                      </a:lnTo>
                      <a:lnTo>
                        <a:pt x="121" y="57"/>
                      </a:lnTo>
                      <a:lnTo>
                        <a:pt x="106" y="56"/>
                      </a:lnTo>
                      <a:lnTo>
                        <a:pt x="81" y="56"/>
                      </a:lnTo>
                      <a:lnTo>
                        <a:pt x="68" y="55"/>
                      </a:lnTo>
                      <a:lnTo>
                        <a:pt x="55" y="55"/>
                      </a:lnTo>
                      <a:lnTo>
                        <a:pt x="32" y="51"/>
                      </a:lnTo>
                      <a:lnTo>
                        <a:pt x="19" y="48"/>
                      </a:lnTo>
                      <a:lnTo>
                        <a:pt x="10" y="43"/>
                      </a:lnTo>
                      <a:lnTo>
                        <a:pt x="5" y="40"/>
                      </a:lnTo>
                      <a:lnTo>
                        <a:pt x="2" y="37"/>
                      </a:lnTo>
                      <a:lnTo>
                        <a:pt x="0" y="33"/>
                      </a:lnTo>
                      <a:lnTo>
                        <a:pt x="0" y="27"/>
                      </a:lnTo>
                      <a:lnTo>
                        <a:pt x="0" y="22"/>
                      </a:lnTo>
                      <a:lnTo>
                        <a:pt x="2" y="17"/>
                      </a:lnTo>
                      <a:lnTo>
                        <a:pt x="7" y="13"/>
                      </a:lnTo>
                      <a:lnTo>
                        <a:pt x="11" y="10"/>
                      </a:lnTo>
                      <a:lnTo>
                        <a:pt x="17" y="6"/>
                      </a:lnTo>
                      <a:lnTo>
                        <a:pt x="24" y="4"/>
                      </a:lnTo>
                      <a:lnTo>
                        <a:pt x="31" y="2"/>
                      </a:lnTo>
                      <a:lnTo>
                        <a:pt x="39" y="1"/>
                      </a:lnTo>
                      <a:lnTo>
                        <a:pt x="55" y="0"/>
                      </a:lnTo>
                      <a:lnTo>
                        <a:pt x="71" y="0"/>
                      </a:lnTo>
                      <a:lnTo>
                        <a:pt x="85" y="0"/>
                      </a:lnTo>
                      <a:lnTo>
                        <a:pt x="97" y="1"/>
                      </a:lnTo>
                      <a:lnTo>
                        <a:pt x="107" y="2"/>
                      </a:lnTo>
                      <a:lnTo>
                        <a:pt x="118" y="4"/>
                      </a:lnTo>
                      <a:lnTo>
                        <a:pt x="128" y="9"/>
                      </a:lnTo>
                      <a:lnTo>
                        <a:pt x="138" y="13"/>
                      </a:lnTo>
                      <a:lnTo>
                        <a:pt x="148" y="18"/>
                      </a:lnTo>
                      <a:lnTo>
                        <a:pt x="156" y="23"/>
                      </a:lnTo>
                      <a:lnTo>
                        <a:pt x="163" y="28"/>
                      </a:lnTo>
                      <a:lnTo>
                        <a:pt x="167" y="33"/>
                      </a:lnTo>
                      <a:lnTo>
                        <a:pt x="172" y="40"/>
                      </a:lnTo>
                      <a:lnTo>
                        <a:pt x="174" y="46"/>
                      </a:lnTo>
                      <a:lnTo>
                        <a:pt x="175" y="51"/>
                      </a:lnTo>
                      <a:lnTo>
                        <a:pt x="175" y="57"/>
                      </a:lnTo>
                      <a:lnTo>
                        <a:pt x="174" y="61"/>
                      </a:lnTo>
                      <a:lnTo>
                        <a:pt x="172" y="63"/>
                      </a:lnTo>
                      <a:lnTo>
                        <a:pt x="167" y="64"/>
                      </a:lnTo>
                      <a:lnTo>
                        <a:pt x="163" y="63"/>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77" name="Freeform 250"/>
                <p:cNvSpPr>
                  <a:spLocks noChangeArrowheads="1"/>
                </p:cNvSpPr>
                <p:nvPr/>
              </p:nvSpPr>
              <p:spPr bwMode="auto">
                <a:xfrm>
                  <a:off x="4284" y="1496"/>
                  <a:ext cx="53" cy="21"/>
                </a:xfrm>
                <a:custGeom>
                  <a:avLst/>
                  <a:gdLst>
                    <a:gd name="T0" fmla="*/ 0 w 169"/>
                    <a:gd name="T1" fmla="*/ 0 h 59"/>
                    <a:gd name="T2" fmla="*/ 0 w 169"/>
                    <a:gd name="T3" fmla="*/ 0 h 59"/>
                    <a:gd name="T4" fmla="*/ 0 w 169"/>
                    <a:gd name="T5" fmla="*/ 0 h 59"/>
                    <a:gd name="T6" fmla="*/ 0 w 169"/>
                    <a:gd name="T7" fmla="*/ 0 h 59"/>
                    <a:gd name="T8" fmla="*/ 0 w 169"/>
                    <a:gd name="T9" fmla="*/ 0 h 59"/>
                    <a:gd name="T10" fmla="*/ 0 w 169"/>
                    <a:gd name="T11" fmla="*/ 0 h 59"/>
                    <a:gd name="T12" fmla="*/ 0 w 169"/>
                    <a:gd name="T13" fmla="*/ 0 h 59"/>
                    <a:gd name="T14" fmla="*/ 0 w 169"/>
                    <a:gd name="T15" fmla="*/ 0 h 59"/>
                    <a:gd name="T16" fmla="*/ 0 w 169"/>
                    <a:gd name="T17" fmla="*/ 0 h 59"/>
                    <a:gd name="T18" fmla="*/ 0 w 169"/>
                    <a:gd name="T19" fmla="*/ 0 h 59"/>
                    <a:gd name="T20" fmla="*/ 0 w 169"/>
                    <a:gd name="T21" fmla="*/ 0 h 59"/>
                    <a:gd name="T22" fmla="*/ 0 w 169"/>
                    <a:gd name="T23" fmla="*/ 0 h 59"/>
                    <a:gd name="T24" fmla="*/ 0 w 169"/>
                    <a:gd name="T25" fmla="*/ 0 h 59"/>
                    <a:gd name="T26" fmla="*/ 0 w 169"/>
                    <a:gd name="T27" fmla="*/ 0 h 59"/>
                    <a:gd name="T28" fmla="*/ 0 w 169"/>
                    <a:gd name="T29" fmla="*/ 0 h 59"/>
                    <a:gd name="T30" fmla="*/ 0 w 169"/>
                    <a:gd name="T31" fmla="*/ 0 h 59"/>
                    <a:gd name="T32" fmla="*/ 0 w 169"/>
                    <a:gd name="T33" fmla="*/ 0 h 59"/>
                    <a:gd name="T34" fmla="*/ 0 w 169"/>
                    <a:gd name="T35" fmla="*/ 0 h 59"/>
                    <a:gd name="T36" fmla="*/ 0 w 169"/>
                    <a:gd name="T37" fmla="*/ 0 h 59"/>
                    <a:gd name="T38" fmla="*/ 0 w 169"/>
                    <a:gd name="T39" fmla="*/ 0 h 59"/>
                    <a:gd name="T40" fmla="*/ 0 w 169"/>
                    <a:gd name="T41" fmla="*/ 0 h 59"/>
                    <a:gd name="T42" fmla="*/ 0 w 169"/>
                    <a:gd name="T43" fmla="*/ 0 h 59"/>
                    <a:gd name="T44" fmla="*/ 0 w 169"/>
                    <a:gd name="T45" fmla="*/ 0 h 59"/>
                    <a:gd name="T46" fmla="*/ 0 w 169"/>
                    <a:gd name="T47" fmla="*/ 0 h 59"/>
                    <a:gd name="T48" fmla="*/ 0 w 169"/>
                    <a:gd name="T49" fmla="*/ 0 h 59"/>
                    <a:gd name="T50" fmla="*/ 0 w 169"/>
                    <a:gd name="T51" fmla="*/ 0 h 59"/>
                    <a:gd name="T52" fmla="*/ 0 w 169"/>
                    <a:gd name="T53" fmla="*/ 0 h 59"/>
                    <a:gd name="T54" fmla="*/ 0 w 169"/>
                    <a:gd name="T55" fmla="*/ 0 h 59"/>
                    <a:gd name="T56" fmla="*/ 0 w 169"/>
                    <a:gd name="T57" fmla="*/ 0 h 59"/>
                    <a:gd name="T58" fmla="*/ 0 w 169"/>
                    <a:gd name="T59" fmla="*/ 0 h 59"/>
                    <a:gd name="T60" fmla="*/ 0 w 169"/>
                    <a:gd name="T61" fmla="*/ 0 h 59"/>
                    <a:gd name="T62" fmla="*/ 0 w 169"/>
                    <a:gd name="T63" fmla="*/ 0 h 59"/>
                    <a:gd name="T64" fmla="*/ 0 w 169"/>
                    <a:gd name="T65" fmla="*/ 0 h 59"/>
                    <a:gd name="T66" fmla="*/ 0 w 169"/>
                    <a:gd name="T67" fmla="*/ 0 h 59"/>
                    <a:gd name="T68" fmla="*/ 0 w 169"/>
                    <a:gd name="T69" fmla="*/ 0 h 59"/>
                    <a:gd name="T70" fmla="*/ 0 w 169"/>
                    <a:gd name="T71" fmla="*/ 0 h 59"/>
                    <a:gd name="T72" fmla="*/ 0 w 169"/>
                    <a:gd name="T73" fmla="*/ 0 h 59"/>
                    <a:gd name="T74" fmla="*/ 0 w 169"/>
                    <a:gd name="T75" fmla="*/ 0 h 59"/>
                    <a:gd name="T76" fmla="*/ 0 w 169"/>
                    <a:gd name="T77" fmla="*/ 0 h 59"/>
                    <a:gd name="T78" fmla="*/ 0 w 169"/>
                    <a:gd name="T79" fmla="*/ 0 h 59"/>
                    <a:gd name="T80" fmla="*/ 0 w 169"/>
                    <a:gd name="T81" fmla="*/ 0 h 59"/>
                    <a:gd name="T82" fmla="*/ 0 w 169"/>
                    <a:gd name="T83" fmla="*/ 0 h 59"/>
                    <a:gd name="T84" fmla="*/ 0 w 169"/>
                    <a:gd name="T85" fmla="*/ 0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9"/>
                    <a:gd name="T130" fmla="*/ 0 h 59"/>
                    <a:gd name="T131" fmla="*/ 169 w 169"/>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9" h="59">
                      <a:moveTo>
                        <a:pt x="0" y="24"/>
                      </a:moveTo>
                      <a:lnTo>
                        <a:pt x="0" y="19"/>
                      </a:lnTo>
                      <a:lnTo>
                        <a:pt x="3" y="15"/>
                      </a:lnTo>
                      <a:lnTo>
                        <a:pt x="6" y="11"/>
                      </a:lnTo>
                      <a:lnTo>
                        <a:pt x="11" y="8"/>
                      </a:lnTo>
                      <a:lnTo>
                        <a:pt x="16" y="5"/>
                      </a:lnTo>
                      <a:lnTo>
                        <a:pt x="23" y="3"/>
                      </a:lnTo>
                      <a:lnTo>
                        <a:pt x="30" y="2"/>
                      </a:lnTo>
                      <a:lnTo>
                        <a:pt x="37" y="1"/>
                      </a:lnTo>
                      <a:lnTo>
                        <a:pt x="52" y="0"/>
                      </a:lnTo>
                      <a:lnTo>
                        <a:pt x="69" y="0"/>
                      </a:lnTo>
                      <a:lnTo>
                        <a:pt x="82" y="0"/>
                      </a:lnTo>
                      <a:lnTo>
                        <a:pt x="93" y="1"/>
                      </a:lnTo>
                      <a:lnTo>
                        <a:pt x="103" y="2"/>
                      </a:lnTo>
                      <a:lnTo>
                        <a:pt x="114" y="4"/>
                      </a:lnTo>
                      <a:lnTo>
                        <a:pt x="124" y="8"/>
                      </a:lnTo>
                      <a:lnTo>
                        <a:pt x="133" y="12"/>
                      </a:lnTo>
                      <a:lnTo>
                        <a:pt x="143" y="17"/>
                      </a:lnTo>
                      <a:lnTo>
                        <a:pt x="151" y="21"/>
                      </a:lnTo>
                      <a:lnTo>
                        <a:pt x="158" y="26"/>
                      </a:lnTo>
                      <a:lnTo>
                        <a:pt x="162" y="32"/>
                      </a:lnTo>
                      <a:lnTo>
                        <a:pt x="166" y="38"/>
                      </a:lnTo>
                      <a:lnTo>
                        <a:pt x="168" y="44"/>
                      </a:lnTo>
                      <a:lnTo>
                        <a:pt x="169" y="48"/>
                      </a:lnTo>
                      <a:lnTo>
                        <a:pt x="169" y="53"/>
                      </a:lnTo>
                      <a:lnTo>
                        <a:pt x="167" y="56"/>
                      </a:lnTo>
                      <a:lnTo>
                        <a:pt x="164" y="58"/>
                      </a:lnTo>
                      <a:lnTo>
                        <a:pt x="160" y="59"/>
                      </a:lnTo>
                      <a:lnTo>
                        <a:pt x="155" y="58"/>
                      </a:lnTo>
                      <a:lnTo>
                        <a:pt x="143" y="55"/>
                      </a:lnTo>
                      <a:lnTo>
                        <a:pt x="129" y="53"/>
                      </a:lnTo>
                      <a:lnTo>
                        <a:pt x="115" y="51"/>
                      </a:lnTo>
                      <a:lnTo>
                        <a:pt x="101" y="50"/>
                      </a:lnTo>
                      <a:lnTo>
                        <a:pt x="77" y="49"/>
                      </a:lnTo>
                      <a:lnTo>
                        <a:pt x="64" y="49"/>
                      </a:lnTo>
                      <a:lnTo>
                        <a:pt x="51" y="48"/>
                      </a:lnTo>
                      <a:lnTo>
                        <a:pt x="29" y="46"/>
                      </a:lnTo>
                      <a:lnTo>
                        <a:pt x="19" y="43"/>
                      </a:lnTo>
                      <a:lnTo>
                        <a:pt x="8" y="39"/>
                      </a:lnTo>
                      <a:lnTo>
                        <a:pt x="5" y="36"/>
                      </a:lnTo>
                      <a:lnTo>
                        <a:pt x="3" y="33"/>
                      </a:lnTo>
                      <a:lnTo>
                        <a:pt x="0" y="28"/>
                      </a:lnTo>
                      <a:lnTo>
                        <a:pt x="0" y="24"/>
                      </a:lnTo>
                      <a:close/>
                    </a:path>
                  </a:pathLst>
                </a:custGeom>
                <a:solidFill>
                  <a:srgbClr val="2C2726"/>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78" name="Freeform 251"/>
                <p:cNvSpPr>
                  <a:spLocks noChangeArrowheads="1"/>
                </p:cNvSpPr>
                <p:nvPr/>
              </p:nvSpPr>
              <p:spPr bwMode="auto">
                <a:xfrm>
                  <a:off x="4286" y="1496"/>
                  <a:ext cx="51" cy="20"/>
                </a:xfrm>
                <a:custGeom>
                  <a:avLst/>
                  <a:gdLst>
                    <a:gd name="T0" fmla="*/ 0 w 162"/>
                    <a:gd name="T1" fmla="*/ 0 h 54"/>
                    <a:gd name="T2" fmla="*/ 0 w 162"/>
                    <a:gd name="T3" fmla="*/ 0 h 54"/>
                    <a:gd name="T4" fmla="*/ 0 w 162"/>
                    <a:gd name="T5" fmla="*/ 0 h 54"/>
                    <a:gd name="T6" fmla="*/ 0 w 162"/>
                    <a:gd name="T7" fmla="*/ 0 h 54"/>
                    <a:gd name="T8" fmla="*/ 0 w 162"/>
                    <a:gd name="T9" fmla="*/ 0 h 54"/>
                    <a:gd name="T10" fmla="*/ 0 w 162"/>
                    <a:gd name="T11" fmla="*/ 0 h 54"/>
                    <a:gd name="T12" fmla="*/ 0 w 162"/>
                    <a:gd name="T13" fmla="*/ 0 h 54"/>
                    <a:gd name="T14" fmla="*/ 0 w 162"/>
                    <a:gd name="T15" fmla="*/ 0 h 54"/>
                    <a:gd name="T16" fmla="*/ 0 w 162"/>
                    <a:gd name="T17" fmla="*/ 0 h 54"/>
                    <a:gd name="T18" fmla="*/ 0 w 162"/>
                    <a:gd name="T19" fmla="*/ 0 h 54"/>
                    <a:gd name="T20" fmla="*/ 0 w 162"/>
                    <a:gd name="T21" fmla="*/ 0 h 54"/>
                    <a:gd name="T22" fmla="*/ 0 w 162"/>
                    <a:gd name="T23" fmla="*/ 0 h 54"/>
                    <a:gd name="T24" fmla="*/ 0 w 162"/>
                    <a:gd name="T25" fmla="*/ 0 h 54"/>
                    <a:gd name="T26" fmla="*/ 0 w 162"/>
                    <a:gd name="T27" fmla="*/ 0 h 54"/>
                    <a:gd name="T28" fmla="*/ 0 w 162"/>
                    <a:gd name="T29" fmla="*/ 0 h 54"/>
                    <a:gd name="T30" fmla="*/ 0 w 162"/>
                    <a:gd name="T31" fmla="*/ 0 h 54"/>
                    <a:gd name="T32" fmla="*/ 0 w 162"/>
                    <a:gd name="T33" fmla="*/ 0 h 54"/>
                    <a:gd name="T34" fmla="*/ 0 w 162"/>
                    <a:gd name="T35" fmla="*/ 0 h 54"/>
                    <a:gd name="T36" fmla="*/ 0 w 162"/>
                    <a:gd name="T37" fmla="*/ 0 h 54"/>
                    <a:gd name="T38" fmla="*/ 0 w 162"/>
                    <a:gd name="T39" fmla="*/ 0 h 54"/>
                    <a:gd name="T40" fmla="*/ 0 w 162"/>
                    <a:gd name="T41" fmla="*/ 0 h 54"/>
                    <a:gd name="T42" fmla="*/ 0 w 162"/>
                    <a:gd name="T43" fmla="*/ 0 h 54"/>
                    <a:gd name="T44" fmla="*/ 0 w 162"/>
                    <a:gd name="T45" fmla="*/ 0 h 54"/>
                    <a:gd name="T46" fmla="*/ 0 w 162"/>
                    <a:gd name="T47" fmla="*/ 0 h 54"/>
                    <a:gd name="T48" fmla="*/ 0 w 162"/>
                    <a:gd name="T49" fmla="*/ 0 h 54"/>
                    <a:gd name="T50" fmla="*/ 0 w 162"/>
                    <a:gd name="T51" fmla="*/ 0 h 54"/>
                    <a:gd name="T52" fmla="*/ 0 w 162"/>
                    <a:gd name="T53" fmla="*/ 0 h 54"/>
                    <a:gd name="T54" fmla="*/ 0 w 162"/>
                    <a:gd name="T55" fmla="*/ 0 h 54"/>
                    <a:gd name="T56" fmla="*/ 0 w 162"/>
                    <a:gd name="T57" fmla="*/ 0 h 54"/>
                    <a:gd name="T58" fmla="*/ 0 w 162"/>
                    <a:gd name="T59" fmla="*/ 0 h 54"/>
                    <a:gd name="T60" fmla="*/ 0 w 162"/>
                    <a:gd name="T61" fmla="*/ 0 h 54"/>
                    <a:gd name="T62" fmla="*/ 0 w 162"/>
                    <a:gd name="T63" fmla="*/ 0 h 54"/>
                    <a:gd name="T64" fmla="*/ 0 w 162"/>
                    <a:gd name="T65" fmla="*/ 0 h 54"/>
                    <a:gd name="T66" fmla="*/ 0 w 162"/>
                    <a:gd name="T67" fmla="*/ 0 h 54"/>
                    <a:gd name="T68" fmla="*/ 0 w 162"/>
                    <a:gd name="T69" fmla="*/ 0 h 54"/>
                    <a:gd name="T70" fmla="*/ 0 w 162"/>
                    <a:gd name="T71" fmla="*/ 0 h 54"/>
                    <a:gd name="T72" fmla="*/ 0 w 162"/>
                    <a:gd name="T73" fmla="*/ 0 h 54"/>
                    <a:gd name="T74" fmla="*/ 0 w 162"/>
                    <a:gd name="T75" fmla="*/ 0 h 54"/>
                    <a:gd name="T76" fmla="*/ 0 w 162"/>
                    <a:gd name="T77" fmla="*/ 0 h 54"/>
                    <a:gd name="T78" fmla="*/ 0 w 162"/>
                    <a:gd name="T79" fmla="*/ 0 h 54"/>
                    <a:gd name="T80" fmla="*/ 0 w 162"/>
                    <a:gd name="T81" fmla="*/ 0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2"/>
                    <a:gd name="T124" fmla="*/ 0 h 54"/>
                    <a:gd name="T125" fmla="*/ 162 w 162"/>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2" h="54">
                      <a:moveTo>
                        <a:pt x="0" y="22"/>
                      </a:moveTo>
                      <a:lnTo>
                        <a:pt x="1" y="18"/>
                      </a:lnTo>
                      <a:lnTo>
                        <a:pt x="3" y="14"/>
                      </a:lnTo>
                      <a:lnTo>
                        <a:pt x="7" y="11"/>
                      </a:lnTo>
                      <a:lnTo>
                        <a:pt x="10" y="8"/>
                      </a:lnTo>
                      <a:lnTo>
                        <a:pt x="16" y="6"/>
                      </a:lnTo>
                      <a:lnTo>
                        <a:pt x="22" y="4"/>
                      </a:lnTo>
                      <a:lnTo>
                        <a:pt x="29" y="2"/>
                      </a:lnTo>
                      <a:lnTo>
                        <a:pt x="36" y="1"/>
                      </a:lnTo>
                      <a:lnTo>
                        <a:pt x="64" y="0"/>
                      </a:lnTo>
                      <a:lnTo>
                        <a:pt x="88" y="1"/>
                      </a:lnTo>
                      <a:lnTo>
                        <a:pt x="98" y="2"/>
                      </a:lnTo>
                      <a:lnTo>
                        <a:pt x="109" y="4"/>
                      </a:lnTo>
                      <a:lnTo>
                        <a:pt x="118" y="9"/>
                      </a:lnTo>
                      <a:lnTo>
                        <a:pt x="128" y="12"/>
                      </a:lnTo>
                      <a:lnTo>
                        <a:pt x="136" y="17"/>
                      </a:lnTo>
                      <a:lnTo>
                        <a:pt x="144" y="21"/>
                      </a:lnTo>
                      <a:lnTo>
                        <a:pt x="151" y="26"/>
                      </a:lnTo>
                      <a:lnTo>
                        <a:pt x="155" y="32"/>
                      </a:lnTo>
                      <a:lnTo>
                        <a:pt x="159" y="37"/>
                      </a:lnTo>
                      <a:lnTo>
                        <a:pt x="162" y="42"/>
                      </a:lnTo>
                      <a:lnTo>
                        <a:pt x="162" y="46"/>
                      </a:lnTo>
                      <a:lnTo>
                        <a:pt x="162" y="50"/>
                      </a:lnTo>
                      <a:lnTo>
                        <a:pt x="159" y="53"/>
                      </a:lnTo>
                      <a:lnTo>
                        <a:pt x="156" y="54"/>
                      </a:lnTo>
                      <a:lnTo>
                        <a:pt x="151" y="54"/>
                      </a:lnTo>
                      <a:lnTo>
                        <a:pt x="147" y="53"/>
                      </a:lnTo>
                      <a:lnTo>
                        <a:pt x="134" y="49"/>
                      </a:lnTo>
                      <a:lnTo>
                        <a:pt x="121" y="48"/>
                      </a:lnTo>
                      <a:lnTo>
                        <a:pt x="107" y="46"/>
                      </a:lnTo>
                      <a:lnTo>
                        <a:pt x="94" y="46"/>
                      </a:lnTo>
                      <a:lnTo>
                        <a:pt x="70" y="45"/>
                      </a:lnTo>
                      <a:lnTo>
                        <a:pt x="59" y="45"/>
                      </a:lnTo>
                      <a:lnTo>
                        <a:pt x="47" y="44"/>
                      </a:lnTo>
                      <a:lnTo>
                        <a:pt x="27" y="42"/>
                      </a:lnTo>
                      <a:lnTo>
                        <a:pt x="16" y="40"/>
                      </a:lnTo>
                      <a:lnTo>
                        <a:pt x="7" y="36"/>
                      </a:lnTo>
                      <a:lnTo>
                        <a:pt x="3" y="33"/>
                      </a:lnTo>
                      <a:lnTo>
                        <a:pt x="1" y="30"/>
                      </a:lnTo>
                      <a:lnTo>
                        <a:pt x="0" y="26"/>
                      </a:lnTo>
                      <a:lnTo>
                        <a:pt x="0" y="22"/>
                      </a:lnTo>
                      <a:close/>
                    </a:path>
                  </a:pathLst>
                </a:custGeom>
                <a:solidFill>
                  <a:srgbClr val="33302E"/>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79" name="Freeform 252"/>
                <p:cNvSpPr>
                  <a:spLocks noChangeArrowheads="1"/>
                </p:cNvSpPr>
                <p:nvPr/>
              </p:nvSpPr>
              <p:spPr bwMode="auto">
                <a:xfrm>
                  <a:off x="4287" y="1497"/>
                  <a:ext cx="50" cy="17"/>
                </a:xfrm>
                <a:custGeom>
                  <a:avLst/>
                  <a:gdLst>
                    <a:gd name="T0" fmla="*/ 0 w 154"/>
                    <a:gd name="T1" fmla="*/ 0 h 48"/>
                    <a:gd name="T2" fmla="*/ 0 w 154"/>
                    <a:gd name="T3" fmla="*/ 0 h 48"/>
                    <a:gd name="T4" fmla="*/ 0 w 154"/>
                    <a:gd name="T5" fmla="*/ 0 h 48"/>
                    <a:gd name="T6" fmla="*/ 0 w 154"/>
                    <a:gd name="T7" fmla="*/ 0 h 48"/>
                    <a:gd name="T8" fmla="*/ 0 w 154"/>
                    <a:gd name="T9" fmla="*/ 0 h 48"/>
                    <a:gd name="T10" fmla="*/ 0 w 154"/>
                    <a:gd name="T11" fmla="*/ 0 h 48"/>
                    <a:gd name="T12" fmla="*/ 0 w 154"/>
                    <a:gd name="T13" fmla="*/ 0 h 48"/>
                    <a:gd name="T14" fmla="*/ 0 w 154"/>
                    <a:gd name="T15" fmla="*/ 0 h 48"/>
                    <a:gd name="T16" fmla="*/ 0 w 154"/>
                    <a:gd name="T17" fmla="*/ 0 h 48"/>
                    <a:gd name="T18" fmla="*/ 0 w 154"/>
                    <a:gd name="T19" fmla="*/ 0 h 48"/>
                    <a:gd name="T20" fmla="*/ 0 w 154"/>
                    <a:gd name="T21" fmla="*/ 0 h 48"/>
                    <a:gd name="T22" fmla="*/ 0 w 154"/>
                    <a:gd name="T23" fmla="*/ 0 h 48"/>
                    <a:gd name="T24" fmla="*/ 0 w 154"/>
                    <a:gd name="T25" fmla="*/ 0 h 48"/>
                    <a:gd name="T26" fmla="*/ 0 w 154"/>
                    <a:gd name="T27" fmla="*/ 0 h 48"/>
                    <a:gd name="T28" fmla="*/ 0 w 154"/>
                    <a:gd name="T29" fmla="*/ 0 h 48"/>
                    <a:gd name="T30" fmla="*/ 0 w 154"/>
                    <a:gd name="T31" fmla="*/ 0 h 48"/>
                    <a:gd name="T32" fmla="*/ 0 w 154"/>
                    <a:gd name="T33" fmla="*/ 0 h 48"/>
                    <a:gd name="T34" fmla="*/ 0 w 154"/>
                    <a:gd name="T35" fmla="*/ 0 h 48"/>
                    <a:gd name="T36" fmla="*/ 0 w 154"/>
                    <a:gd name="T37" fmla="*/ 0 h 48"/>
                    <a:gd name="T38" fmla="*/ 0 w 154"/>
                    <a:gd name="T39" fmla="*/ 0 h 48"/>
                    <a:gd name="T40" fmla="*/ 0 w 154"/>
                    <a:gd name="T41" fmla="*/ 0 h 48"/>
                    <a:gd name="T42" fmla="*/ 0 w 154"/>
                    <a:gd name="T43" fmla="*/ 0 h 48"/>
                    <a:gd name="T44" fmla="*/ 0 w 154"/>
                    <a:gd name="T45" fmla="*/ 0 h 48"/>
                    <a:gd name="T46" fmla="*/ 0 w 154"/>
                    <a:gd name="T47" fmla="*/ 0 h 48"/>
                    <a:gd name="T48" fmla="*/ 0 w 154"/>
                    <a:gd name="T49" fmla="*/ 0 h 48"/>
                    <a:gd name="T50" fmla="*/ 0 w 154"/>
                    <a:gd name="T51" fmla="*/ 0 h 48"/>
                    <a:gd name="T52" fmla="*/ 0 w 154"/>
                    <a:gd name="T53" fmla="*/ 0 h 48"/>
                    <a:gd name="T54" fmla="*/ 0 w 154"/>
                    <a:gd name="T55" fmla="*/ 0 h 48"/>
                    <a:gd name="T56" fmla="*/ 0 w 154"/>
                    <a:gd name="T57" fmla="*/ 0 h 48"/>
                    <a:gd name="T58" fmla="*/ 0 w 154"/>
                    <a:gd name="T59" fmla="*/ 0 h 48"/>
                    <a:gd name="T60" fmla="*/ 0 w 154"/>
                    <a:gd name="T61" fmla="*/ 0 h 48"/>
                    <a:gd name="T62" fmla="*/ 0 w 154"/>
                    <a:gd name="T63" fmla="*/ 0 h 48"/>
                    <a:gd name="T64" fmla="*/ 0 w 154"/>
                    <a:gd name="T65" fmla="*/ 0 h 48"/>
                    <a:gd name="T66" fmla="*/ 0 w 154"/>
                    <a:gd name="T67" fmla="*/ 0 h 48"/>
                    <a:gd name="T68" fmla="*/ 0 w 154"/>
                    <a:gd name="T69" fmla="*/ 0 h 48"/>
                    <a:gd name="T70" fmla="*/ 0 w 154"/>
                    <a:gd name="T71" fmla="*/ 0 h 48"/>
                    <a:gd name="T72" fmla="*/ 0 w 154"/>
                    <a:gd name="T73" fmla="*/ 0 h 48"/>
                    <a:gd name="T74" fmla="*/ 0 w 154"/>
                    <a:gd name="T75" fmla="*/ 0 h 48"/>
                    <a:gd name="T76" fmla="*/ 0 w 154"/>
                    <a:gd name="T77" fmla="*/ 0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48"/>
                    <a:gd name="T119" fmla="*/ 154 w 154"/>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48">
                      <a:moveTo>
                        <a:pt x="0" y="19"/>
                      </a:moveTo>
                      <a:lnTo>
                        <a:pt x="1" y="15"/>
                      </a:lnTo>
                      <a:lnTo>
                        <a:pt x="3" y="12"/>
                      </a:lnTo>
                      <a:lnTo>
                        <a:pt x="6" y="9"/>
                      </a:lnTo>
                      <a:lnTo>
                        <a:pt x="10" y="7"/>
                      </a:lnTo>
                      <a:lnTo>
                        <a:pt x="20" y="4"/>
                      </a:lnTo>
                      <a:lnTo>
                        <a:pt x="33" y="1"/>
                      </a:lnTo>
                      <a:lnTo>
                        <a:pt x="60" y="0"/>
                      </a:lnTo>
                      <a:lnTo>
                        <a:pt x="84" y="1"/>
                      </a:lnTo>
                      <a:lnTo>
                        <a:pt x="93" y="2"/>
                      </a:lnTo>
                      <a:lnTo>
                        <a:pt x="104" y="5"/>
                      </a:lnTo>
                      <a:lnTo>
                        <a:pt x="113" y="8"/>
                      </a:lnTo>
                      <a:lnTo>
                        <a:pt x="122" y="12"/>
                      </a:lnTo>
                      <a:lnTo>
                        <a:pt x="131" y="16"/>
                      </a:lnTo>
                      <a:lnTo>
                        <a:pt x="138" y="20"/>
                      </a:lnTo>
                      <a:lnTo>
                        <a:pt x="144" y="25"/>
                      </a:lnTo>
                      <a:lnTo>
                        <a:pt x="149" y="30"/>
                      </a:lnTo>
                      <a:lnTo>
                        <a:pt x="152" y="36"/>
                      </a:lnTo>
                      <a:lnTo>
                        <a:pt x="154" y="40"/>
                      </a:lnTo>
                      <a:lnTo>
                        <a:pt x="154" y="43"/>
                      </a:lnTo>
                      <a:lnTo>
                        <a:pt x="153" y="46"/>
                      </a:lnTo>
                      <a:lnTo>
                        <a:pt x="151" y="47"/>
                      </a:lnTo>
                      <a:lnTo>
                        <a:pt x="148" y="48"/>
                      </a:lnTo>
                      <a:lnTo>
                        <a:pt x="143" y="48"/>
                      </a:lnTo>
                      <a:lnTo>
                        <a:pt x="138" y="47"/>
                      </a:lnTo>
                      <a:lnTo>
                        <a:pt x="126" y="44"/>
                      </a:lnTo>
                      <a:lnTo>
                        <a:pt x="113" y="42"/>
                      </a:lnTo>
                      <a:lnTo>
                        <a:pt x="100" y="41"/>
                      </a:lnTo>
                      <a:lnTo>
                        <a:pt x="87" y="40"/>
                      </a:lnTo>
                      <a:lnTo>
                        <a:pt x="65" y="40"/>
                      </a:lnTo>
                      <a:lnTo>
                        <a:pt x="54" y="40"/>
                      </a:lnTo>
                      <a:lnTo>
                        <a:pt x="42" y="39"/>
                      </a:lnTo>
                      <a:lnTo>
                        <a:pt x="24" y="37"/>
                      </a:lnTo>
                      <a:lnTo>
                        <a:pt x="13" y="35"/>
                      </a:lnTo>
                      <a:lnTo>
                        <a:pt x="5" y="31"/>
                      </a:lnTo>
                      <a:lnTo>
                        <a:pt x="3" y="29"/>
                      </a:lnTo>
                      <a:lnTo>
                        <a:pt x="1" y="25"/>
                      </a:lnTo>
                      <a:lnTo>
                        <a:pt x="0" y="22"/>
                      </a:lnTo>
                      <a:lnTo>
                        <a:pt x="0" y="19"/>
                      </a:lnTo>
                      <a:close/>
                    </a:path>
                  </a:pathLst>
                </a:custGeom>
                <a:solidFill>
                  <a:srgbClr val="393633"/>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80" name="Freeform 253"/>
                <p:cNvSpPr>
                  <a:spLocks noChangeArrowheads="1"/>
                </p:cNvSpPr>
                <p:nvPr/>
              </p:nvSpPr>
              <p:spPr bwMode="auto">
                <a:xfrm>
                  <a:off x="4289" y="1497"/>
                  <a:ext cx="46" cy="16"/>
                </a:xfrm>
                <a:custGeom>
                  <a:avLst/>
                  <a:gdLst>
                    <a:gd name="T0" fmla="*/ 0 w 148"/>
                    <a:gd name="T1" fmla="*/ 0 h 44"/>
                    <a:gd name="T2" fmla="*/ 0 w 148"/>
                    <a:gd name="T3" fmla="*/ 0 h 44"/>
                    <a:gd name="T4" fmla="*/ 0 w 148"/>
                    <a:gd name="T5" fmla="*/ 0 h 44"/>
                    <a:gd name="T6" fmla="*/ 0 w 148"/>
                    <a:gd name="T7" fmla="*/ 0 h 44"/>
                    <a:gd name="T8" fmla="*/ 0 w 148"/>
                    <a:gd name="T9" fmla="*/ 0 h 44"/>
                    <a:gd name="T10" fmla="*/ 0 w 148"/>
                    <a:gd name="T11" fmla="*/ 0 h 44"/>
                    <a:gd name="T12" fmla="*/ 0 w 148"/>
                    <a:gd name="T13" fmla="*/ 0 h 44"/>
                    <a:gd name="T14" fmla="*/ 0 w 148"/>
                    <a:gd name="T15" fmla="*/ 0 h 44"/>
                    <a:gd name="T16" fmla="*/ 0 w 148"/>
                    <a:gd name="T17" fmla="*/ 0 h 44"/>
                    <a:gd name="T18" fmla="*/ 0 w 148"/>
                    <a:gd name="T19" fmla="*/ 0 h 44"/>
                    <a:gd name="T20" fmla="*/ 0 w 148"/>
                    <a:gd name="T21" fmla="*/ 0 h 44"/>
                    <a:gd name="T22" fmla="*/ 0 w 148"/>
                    <a:gd name="T23" fmla="*/ 0 h 44"/>
                    <a:gd name="T24" fmla="*/ 0 w 148"/>
                    <a:gd name="T25" fmla="*/ 0 h 44"/>
                    <a:gd name="T26" fmla="*/ 0 w 148"/>
                    <a:gd name="T27" fmla="*/ 0 h 44"/>
                    <a:gd name="T28" fmla="*/ 0 w 148"/>
                    <a:gd name="T29" fmla="*/ 0 h 44"/>
                    <a:gd name="T30" fmla="*/ 0 w 148"/>
                    <a:gd name="T31" fmla="*/ 0 h 44"/>
                    <a:gd name="T32" fmla="*/ 0 w 148"/>
                    <a:gd name="T33" fmla="*/ 0 h 44"/>
                    <a:gd name="T34" fmla="*/ 0 w 148"/>
                    <a:gd name="T35" fmla="*/ 0 h 44"/>
                    <a:gd name="T36" fmla="*/ 0 w 148"/>
                    <a:gd name="T37" fmla="*/ 0 h 44"/>
                    <a:gd name="T38" fmla="*/ 0 w 148"/>
                    <a:gd name="T39" fmla="*/ 0 h 44"/>
                    <a:gd name="T40" fmla="*/ 0 w 148"/>
                    <a:gd name="T41" fmla="*/ 0 h 44"/>
                    <a:gd name="T42" fmla="*/ 0 w 148"/>
                    <a:gd name="T43" fmla="*/ 0 h 44"/>
                    <a:gd name="T44" fmla="*/ 0 w 148"/>
                    <a:gd name="T45" fmla="*/ 0 h 44"/>
                    <a:gd name="T46" fmla="*/ 0 w 148"/>
                    <a:gd name="T47" fmla="*/ 0 h 44"/>
                    <a:gd name="T48" fmla="*/ 0 w 148"/>
                    <a:gd name="T49" fmla="*/ 0 h 44"/>
                    <a:gd name="T50" fmla="*/ 0 w 148"/>
                    <a:gd name="T51" fmla="*/ 0 h 44"/>
                    <a:gd name="T52" fmla="*/ 0 w 148"/>
                    <a:gd name="T53" fmla="*/ 0 h 44"/>
                    <a:gd name="T54" fmla="*/ 0 w 148"/>
                    <a:gd name="T55" fmla="*/ 0 h 44"/>
                    <a:gd name="T56" fmla="*/ 0 w 148"/>
                    <a:gd name="T57" fmla="*/ 0 h 44"/>
                    <a:gd name="T58" fmla="*/ 0 w 148"/>
                    <a:gd name="T59" fmla="*/ 0 h 44"/>
                    <a:gd name="T60" fmla="*/ 0 w 148"/>
                    <a:gd name="T61" fmla="*/ 0 h 44"/>
                    <a:gd name="T62" fmla="*/ 0 w 148"/>
                    <a:gd name="T63" fmla="*/ 0 h 44"/>
                    <a:gd name="T64" fmla="*/ 0 w 148"/>
                    <a:gd name="T65" fmla="*/ 0 h 44"/>
                    <a:gd name="T66" fmla="*/ 0 w 148"/>
                    <a:gd name="T67" fmla="*/ 0 h 44"/>
                    <a:gd name="T68" fmla="*/ 0 w 148"/>
                    <a:gd name="T69" fmla="*/ 0 h 44"/>
                    <a:gd name="T70" fmla="*/ 0 w 148"/>
                    <a:gd name="T71" fmla="*/ 0 h 44"/>
                    <a:gd name="T72" fmla="*/ 0 w 148"/>
                    <a:gd name="T73" fmla="*/ 0 h 44"/>
                    <a:gd name="T74" fmla="*/ 0 w 148"/>
                    <a:gd name="T75" fmla="*/ 0 h 44"/>
                    <a:gd name="T76" fmla="*/ 0 w 148"/>
                    <a:gd name="T77" fmla="*/ 0 h 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44"/>
                    <a:gd name="T119" fmla="*/ 148 w 148"/>
                    <a:gd name="T120" fmla="*/ 44 h 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44">
                      <a:moveTo>
                        <a:pt x="0" y="17"/>
                      </a:moveTo>
                      <a:lnTo>
                        <a:pt x="1" y="14"/>
                      </a:lnTo>
                      <a:lnTo>
                        <a:pt x="4" y="11"/>
                      </a:lnTo>
                      <a:lnTo>
                        <a:pt x="7" y="9"/>
                      </a:lnTo>
                      <a:lnTo>
                        <a:pt x="11" y="7"/>
                      </a:lnTo>
                      <a:lnTo>
                        <a:pt x="21" y="4"/>
                      </a:lnTo>
                      <a:lnTo>
                        <a:pt x="31" y="1"/>
                      </a:lnTo>
                      <a:lnTo>
                        <a:pt x="57" y="0"/>
                      </a:lnTo>
                      <a:lnTo>
                        <a:pt x="80" y="1"/>
                      </a:lnTo>
                      <a:lnTo>
                        <a:pt x="89" y="4"/>
                      </a:lnTo>
                      <a:lnTo>
                        <a:pt x="98" y="6"/>
                      </a:lnTo>
                      <a:lnTo>
                        <a:pt x="109" y="9"/>
                      </a:lnTo>
                      <a:lnTo>
                        <a:pt x="118" y="12"/>
                      </a:lnTo>
                      <a:lnTo>
                        <a:pt x="126" y="16"/>
                      </a:lnTo>
                      <a:lnTo>
                        <a:pt x="133" y="20"/>
                      </a:lnTo>
                      <a:lnTo>
                        <a:pt x="139" y="26"/>
                      </a:lnTo>
                      <a:lnTo>
                        <a:pt x="144" y="30"/>
                      </a:lnTo>
                      <a:lnTo>
                        <a:pt x="147" y="35"/>
                      </a:lnTo>
                      <a:lnTo>
                        <a:pt x="148" y="39"/>
                      </a:lnTo>
                      <a:lnTo>
                        <a:pt x="148" y="42"/>
                      </a:lnTo>
                      <a:lnTo>
                        <a:pt x="147" y="43"/>
                      </a:lnTo>
                      <a:lnTo>
                        <a:pt x="144" y="44"/>
                      </a:lnTo>
                      <a:lnTo>
                        <a:pt x="140" y="44"/>
                      </a:lnTo>
                      <a:lnTo>
                        <a:pt x="135" y="44"/>
                      </a:lnTo>
                      <a:lnTo>
                        <a:pt x="130" y="42"/>
                      </a:lnTo>
                      <a:lnTo>
                        <a:pt x="118" y="40"/>
                      </a:lnTo>
                      <a:lnTo>
                        <a:pt x="105" y="38"/>
                      </a:lnTo>
                      <a:lnTo>
                        <a:pt x="94" y="37"/>
                      </a:lnTo>
                      <a:lnTo>
                        <a:pt x="81" y="36"/>
                      </a:lnTo>
                      <a:lnTo>
                        <a:pt x="61" y="36"/>
                      </a:lnTo>
                      <a:lnTo>
                        <a:pt x="51" y="36"/>
                      </a:lnTo>
                      <a:lnTo>
                        <a:pt x="39" y="35"/>
                      </a:lnTo>
                      <a:lnTo>
                        <a:pt x="21" y="33"/>
                      </a:lnTo>
                      <a:lnTo>
                        <a:pt x="13" y="31"/>
                      </a:lnTo>
                      <a:lnTo>
                        <a:pt x="5" y="28"/>
                      </a:lnTo>
                      <a:lnTo>
                        <a:pt x="2" y="26"/>
                      </a:lnTo>
                      <a:lnTo>
                        <a:pt x="0" y="23"/>
                      </a:lnTo>
                      <a:lnTo>
                        <a:pt x="0" y="20"/>
                      </a:lnTo>
                      <a:lnTo>
                        <a:pt x="0" y="17"/>
                      </a:lnTo>
                      <a:close/>
                    </a:path>
                  </a:pathLst>
                </a:custGeom>
                <a:solidFill>
                  <a:srgbClr val="413E3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81" name="Freeform 254"/>
                <p:cNvSpPr>
                  <a:spLocks noChangeArrowheads="1"/>
                </p:cNvSpPr>
                <p:nvPr/>
              </p:nvSpPr>
              <p:spPr bwMode="auto">
                <a:xfrm>
                  <a:off x="4290" y="1499"/>
                  <a:ext cx="45" cy="14"/>
                </a:xfrm>
                <a:custGeom>
                  <a:avLst/>
                  <a:gdLst>
                    <a:gd name="T0" fmla="*/ 0 w 141"/>
                    <a:gd name="T1" fmla="*/ 0 h 39"/>
                    <a:gd name="T2" fmla="*/ 0 w 141"/>
                    <a:gd name="T3" fmla="*/ 0 h 39"/>
                    <a:gd name="T4" fmla="*/ 0 w 141"/>
                    <a:gd name="T5" fmla="*/ 0 h 39"/>
                    <a:gd name="T6" fmla="*/ 0 w 141"/>
                    <a:gd name="T7" fmla="*/ 0 h 39"/>
                    <a:gd name="T8" fmla="*/ 0 w 141"/>
                    <a:gd name="T9" fmla="*/ 0 h 39"/>
                    <a:gd name="T10" fmla="*/ 0 w 141"/>
                    <a:gd name="T11" fmla="*/ 0 h 39"/>
                    <a:gd name="T12" fmla="*/ 0 w 141"/>
                    <a:gd name="T13" fmla="*/ 0 h 39"/>
                    <a:gd name="T14" fmla="*/ 0 w 141"/>
                    <a:gd name="T15" fmla="*/ 0 h 39"/>
                    <a:gd name="T16" fmla="*/ 0 w 141"/>
                    <a:gd name="T17" fmla="*/ 0 h 39"/>
                    <a:gd name="T18" fmla="*/ 0 w 141"/>
                    <a:gd name="T19" fmla="*/ 0 h 39"/>
                    <a:gd name="T20" fmla="*/ 0 w 141"/>
                    <a:gd name="T21" fmla="*/ 0 h 39"/>
                    <a:gd name="T22" fmla="*/ 0 w 141"/>
                    <a:gd name="T23" fmla="*/ 0 h 39"/>
                    <a:gd name="T24" fmla="*/ 0 w 141"/>
                    <a:gd name="T25" fmla="*/ 0 h 39"/>
                    <a:gd name="T26" fmla="*/ 0 w 141"/>
                    <a:gd name="T27" fmla="*/ 0 h 39"/>
                    <a:gd name="T28" fmla="*/ 0 w 141"/>
                    <a:gd name="T29" fmla="*/ 0 h 39"/>
                    <a:gd name="T30" fmla="*/ 0 w 141"/>
                    <a:gd name="T31" fmla="*/ 0 h 39"/>
                    <a:gd name="T32" fmla="*/ 0 w 141"/>
                    <a:gd name="T33" fmla="*/ 0 h 39"/>
                    <a:gd name="T34" fmla="*/ 0 w 141"/>
                    <a:gd name="T35" fmla="*/ 0 h 39"/>
                    <a:gd name="T36" fmla="*/ 0 w 141"/>
                    <a:gd name="T37" fmla="*/ 0 h 39"/>
                    <a:gd name="T38" fmla="*/ 0 w 141"/>
                    <a:gd name="T39" fmla="*/ 0 h 39"/>
                    <a:gd name="T40" fmla="*/ 0 w 141"/>
                    <a:gd name="T41" fmla="*/ 0 h 39"/>
                    <a:gd name="T42" fmla="*/ 0 w 141"/>
                    <a:gd name="T43" fmla="*/ 0 h 39"/>
                    <a:gd name="T44" fmla="*/ 0 w 141"/>
                    <a:gd name="T45" fmla="*/ 0 h 39"/>
                    <a:gd name="T46" fmla="*/ 0 w 141"/>
                    <a:gd name="T47" fmla="*/ 0 h 39"/>
                    <a:gd name="T48" fmla="*/ 0 w 141"/>
                    <a:gd name="T49" fmla="*/ 0 h 39"/>
                    <a:gd name="T50" fmla="*/ 0 w 141"/>
                    <a:gd name="T51" fmla="*/ 0 h 39"/>
                    <a:gd name="T52" fmla="*/ 0 w 141"/>
                    <a:gd name="T53" fmla="*/ 0 h 39"/>
                    <a:gd name="T54" fmla="*/ 0 w 141"/>
                    <a:gd name="T55" fmla="*/ 0 h 39"/>
                    <a:gd name="T56" fmla="*/ 0 w 141"/>
                    <a:gd name="T57" fmla="*/ 0 h 39"/>
                    <a:gd name="T58" fmla="*/ 0 w 141"/>
                    <a:gd name="T59" fmla="*/ 0 h 39"/>
                    <a:gd name="T60" fmla="*/ 0 w 141"/>
                    <a:gd name="T61" fmla="*/ 0 h 39"/>
                    <a:gd name="T62" fmla="*/ 0 w 141"/>
                    <a:gd name="T63" fmla="*/ 0 h 39"/>
                    <a:gd name="T64" fmla="*/ 0 w 141"/>
                    <a:gd name="T65" fmla="*/ 0 h 39"/>
                    <a:gd name="T66" fmla="*/ 0 w 141"/>
                    <a:gd name="T67" fmla="*/ 0 h 39"/>
                    <a:gd name="T68" fmla="*/ 0 w 141"/>
                    <a:gd name="T69" fmla="*/ 0 h 39"/>
                    <a:gd name="T70" fmla="*/ 0 w 141"/>
                    <a:gd name="T71" fmla="*/ 0 h 39"/>
                    <a:gd name="T72" fmla="*/ 0 w 141"/>
                    <a:gd name="T73" fmla="*/ 0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1"/>
                    <a:gd name="T112" fmla="*/ 0 h 39"/>
                    <a:gd name="T113" fmla="*/ 141 w 141"/>
                    <a:gd name="T114" fmla="*/ 39 h 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1" h="39">
                      <a:moveTo>
                        <a:pt x="0" y="13"/>
                      </a:moveTo>
                      <a:lnTo>
                        <a:pt x="2" y="10"/>
                      </a:lnTo>
                      <a:lnTo>
                        <a:pt x="3" y="8"/>
                      </a:lnTo>
                      <a:lnTo>
                        <a:pt x="7" y="6"/>
                      </a:lnTo>
                      <a:lnTo>
                        <a:pt x="10" y="5"/>
                      </a:lnTo>
                      <a:lnTo>
                        <a:pt x="19" y="2"/>
                      </a:lnTo>
                      <a:lnTo>
                        <a:pt x="30" y="1"/>
                      </a:lnTo>
                      <a:lnTo>
                        <a:pt x="53" y="0"/>
                      </a:lnTo>
                      <a:lnTo>
                        <a:pt x="75" y="1"/>
                      </a:lnTo>
                      <a:lnTo>
                        <a:pt x="84" y="2"/>
                      </a:lnTo>
                      <a:lnTo>
                        <a:pt x="93" y="4"/>
                      </a:lnTo>
                      <a:lnTo>
                        <a:pt x="104" y="7"/>
                      </a:lnTo>
                      <a:lnTo>
                        <a:pt x="112" y="10"/>
                      </a:lnTo>
                      <a:lnTo>
                        <a:pt x="120" y="14"/>
                      </a:lnTo>
                      <a:lnTo>
                        <a:pt x="127" y="18"/>
                      </a:lnTo>
                      <a:lnTo>
                        <a:pt x="133" y="24"/>
                      </a:lnTo>
                      <a:lnTo>
                        <a:pt x="137" y="28"/>
                      </a:lnTo>
                      <a:lnTo>
                        <a:pt x="140" y="32"/>
                      </a:lnTo>
                      <a:lnTo>
                        <a:pt x="141" y="36"/>
                      </a:lnTo>
                      <a:lnTo>
                        <a:pt x="141" y="38"/>
                      </a:lnTo>
                      <a:lnTo>
                        <a:pt x="139" y="39"/>
                      </a:lnTo>
                      <a:lnTo>
                        <a:pt x="132" y="38"/>
                      </a:lnTo>
                      <a:lnTo>
                        <a:pt x="121" y="36"/>
                      </a:lnTo>
                      <a:lnTo>
                        <a:pt x="110" y="33"/>
                      </a:lnTo>
                      <a:lnTo>
                        <a:pt x="98" y="31"/>
                      </a:lnTo>
                      <a:lnTo>
                        <a:pt x="87" y="30"/>
                      </a:lnTo>
                      <a:lnTo>
                        <a:pt x="75" y="30"/>
                      </a:lnTo>
                      <a:lnTo>
                        <a:pt x="56" y="29"/>
                      </a:lnTo>
                      <a:lnTo>
                        <a:pt x="46" y="29"/>
                      </a:lnTo>
                      <a:lnTo>
                        <a:pt x="36" y="29"/>
                      </a:lnTo>
                      <a:lnTo>
                        <a:pt x="18" y="27"/>
                      </a:lnTo>
                      <a:lnTo>
                        <a:pt x="10" y="25"/>
                      </a:lnTo>
                      <a:lnTo>
                        <a:pt x="3" y="23"/>
                      </a:lnTo>
                      <a:lnTo>
                        <a:pt x="1" y="20"/>
                      </a:lnTo>
                      <a:lnTo>
                        <a:pt x="0" y="18"/>
                      </a:lnTo>
                      <a:lnTo>
                        <a:pt x="0" y="16"/>
                      </a:lnTo>
                      <a:lnTo>
                        <a:pt x="0" y="13"/>
                      </a:lnTo>
                      <a:close/>
                    </a:path>
                  </a:pathLst>
                </a:custGeom>
                <a:solidFill>
                  <a:srgbClr val="474443"/>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82" name="Freeform 255"/>
                <p:cNvSpPr>
                  <a:spLocks noChangeArrowheads="1"/>
                </p:cNvSpPr>
                <p:nvPr/>
              </p:nvSpPr>
              <p:spPr bwMode="auto">
                <a:xfrm>
                  <a:off x="4292" y="1499"/>
                  <a:ext cx="43" cy="12"/>
                </a:xfrm>
                <a:custGeom>
                  <a:avLst/>
                  <a:gdLst>
                    <a:gd name="T0" fmla="*/ 0 w 135"/>
                    <a:gd name="T1" fmla="*/ 0 h 35"/>
                    <a:gd name="T2" fmla="*/ 0 w 135"/>
                    <a:gd name="T3" fmla="*/ 0 h 35"/>
                    <a:gd name="T4" fmla="*/ 0 w 135"/>
                    <a:gd name="T5" fmla="*/ 0 h 35"/>
                    <a:gd name="T6" fmla="*/ 0 w 135"/>
                    <a:gd name="T7" fmla="*/ 0 h 35"/>
                    <a:gd name="T8" fmla="*/ 0 w 135"/>
                    <a:gd name="T9" fmla="*/ 0 h 35"/>
                    <a:gd name="T10" fmla="*/ 0 w 135"/>
                    <a:gd name="T11" fmla="*/ 0 h 35"/>
                    <a:gd name="T12" fmla="*/ 0 w 135"/>
                    <a:gd name="T13" fmla="*/ 0 h 35"/>
                    <a:gd name="T14" fmla="*/ 0 w 135"/>
                    <a:gd name="T15" fmla="*/ 0 h 35"/>
                    <a:gd name="T16" fmla="*/ 0 w 135"/>
                    <a:gd name="T17" fmla="*/ 0 h 35"/>
                    <a:gd name="T18" fmla="*/ 0 w 135"/>
                    <a:gd name="T19" fmla="*/ 0 h 35"/>
                    <a:gd name="T20" fmla="*/ 0 w 135"/>
                    <a:gd name="T21" fmla="*/ 0 h 35"/>
                    <a:gd name="T22" fmla="*/ 0 w 135"/>
                    <a:gd name="T23" fmla="*/ 0 h 35"/>
                    <a:gd name="T24" fmla="*/ 0 w 135"/>
                    <a:gd name="T25" fmla="*/ 0 h 35"/>
                    <a:gd name="T26" fmla="*/ 0 w 135"/>
                    <a:gd name="T27" fmla="*/ 0 h 35"/>
                    <a:gd name="T28" fmla="*/ 0 w 135"/>
                    <a:gd name="T29" fmla="*/ 0 h 35"/>
                    <a:gd name="T30" fmla="*/ 0 w 135"/>
                    <a:gd name="T31" fmla="*/ 0 h 35"/>
                    <a:gd name="T32" fmla="*/ 0 w 135"/>
                    <a:gd name="T33" fmla="*/ 0 h 35"/>
                    <a:gd name="T34" fmla="*/ 0 w 135"/>
                    <a:gd name="T35" fmla="*/ 0 h 35"/>
                    <a:gd name="T36" fmla="*/ 0 w 135"/>
                    <a:gd name="T37" fmla="*/ 0 h 35"/>
                    <a:gd name="T38" fmla="*/ 0 w 135"/>
                    <a:gd name="T39" fmla="*/ 0 h 35"/>
                    <a:gd name="T40" fmla="*/ 0 w 135"/>
                    <a:gd name="T41" fmla="*/ 0 h 35"/>
                    <a:gd name="T42" fmla="*/ 0 w 135"/>
                    <a:gd name="T43" fmla="*/ 0 h 35"/>
                    <a:gd name="T44" fmla="*/ 0 w 135"/>
                    <a:gd name="T45" fmla="*/ 0 h 35"/>
                    <a:gd name="T46" fmla="*/ 0 w 135"/>
                    <a:gd name="T47" fmla="*/ 0 h 35"/>
                    <a:gd name="T48" fmla="*/ 0 w 135"/>
                    <a:gd name="T49" fmla="*/ 0 h 35"/>
                    <a:gd name="T50" fmla="*/ 0 w 135"/>
                    <a:gd name="T51" fmla="*/ 0 h 35"/>
                    <a:gd name="T52" fmla="*/ 0 w 135"/>
                    <a:gd name="T53" fmla="*/ 0 h 35"/>
                    <a:gd name="T54" fmla="*/ 0 w 135"/>
                    <a:gd name="T55" fmla="*/ 0 h 35"/>
                    <a:gd name="T56" fmla="*/ 0 w 135"/>
                    <a:gd name="T57" fmla="*/ 0 h 35"/>
                    <a:gd name="T58" fmla="*/ 0 w 135"/>
                    <a:gd name="T59" fmla="*/ 0 h 35"/>
                    <a:gd name="T60" fmla="*/ 0 w 135"/>
                    <a:gd name="T61" fmla="*/ 0 h 35"/>
                    <a:gd name="T62" fmla="*/ 0 w 135"/>
                    <a:gd name="T63" fmla="*/ 0 h 35"/>
                    <a:gd name="T64" fmla="*/ 0 w 135"/>
                    <a:gd name="T65" fmla="*/ 0 h 35"/>
                    <a:gd name="T66" fmla="*/ 0 w 135"/>
                    <a:gd name="T67" fmla="*/ 0 h 35"/>
                    <a:gd name="T68" fmla="*/ 0 w 135"/>
                    <a:gd name="T69" fmla="*/ 0 h 35"/>
                    <a:gd name="T70" fmla="*/ 0 w 135"/>
                    <a:gd name="T71" fmla="*/ 0 h 35"/>
                    <a:gd name="T72" fmla="*/ 0 w 135"/>
                    <a:gd name="T73" fmla="*/ 0 h 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
                    <a:gd name="T112" fmla="*/ 0 h 35"/>
                    <a:gd name="T113" fmla="*/ 135 w 135"/>
                    <a:gd name="T114" fmla="*/ 35 h 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 h="35">
                      <a:moveTo>
                        <a:pt x="114" y="31"/>
                      </a:moveTo>
                      <a:lnTo>
                        <a:pt x="102" y="28"/>
                      </a:lnTo>
                      <a:lnTo>
                        <a:pt x="91" y="26"/>
                      </a:lnTo>
                      <a:lnTo>
                        <a:pt x="80" y="25"/>
                      </a:lnTo>
                      <a:lnTo>
                        <a:pt x="70" y="25"/>
                      </a:lnTo>
                      <a:lnTo>
                        <a:pt x="51" y="24"/>
                      </a:lnTo>
                      <a:lnTo>
                        <a:pt x="42" y="24"/>
                      </a:lnTo>
                      <a:lnTo>
                        <a:pt x="33" y="24"/>
                      </a:lnTo>
                      <a:lnTo>
                        <a:pt x="17" y="22"/>
                      </a:lnTo>
                      <a:lnTo>
                        <a:pt x="9" y="21"/>
                      </a:lnTo>
                      <a:lnTo>
                        <a:pt x="3" y="18"/>
                      </a:lnTo>
                      <a:lnTo>
                        <a:pt x="2" y="16"/>
                      </a:lnTo>
                      <a:lnTo>
                        <a:pt x="0" y="14"/>
                      </a:lnTo>
                      <a:lnTo>
                        <a:pt x="0" y="12"/>
                      </a:lnTo>
                      <a:lnTo>
                        <a:pt x="0" y="10"/>
                      </a:lnTo>
                      <a:lnTo>
                        <a:pt x="3" y="8"/>
                      </a:lnTo>
                      <a:lnTo>
                        <a:pt x="5" y="6"/>
                      </a:lnTo>
                      <a:lnTo>
                        <a:pt x="7" y="5"/>
                      </a:lnTo>
                      <a:lnTo>
                        <a:pt x="11" y="3"/>
                      </a:lnTo>
                      <a:lnTo>
                        <a:pt x="20" y="1"/>
                      </a:lnTo>
                      <a:lnTo>
                        <a:pt x="29" y="0"/>
                      </a:lnTo>
                      <a:lnTo>
                        <a:pt x="50" y="0"/>
                      </a:lnTo>
                      <a:lnTo>
                        <a:pt x="71" y="1"/>
                      </a:lnTo>
                      <a:lnTo>
                        <a:pt x="80" y="2"/>
                      </a:lnTo>
                      <a:lnTo>
                        <a:pt x="89" y="4"/>
                      </a:lnTo>
                      <a:lnTo>
                        <a:pt x="99" y="6"/>
                      </a:lnTo>
                      <a:lnTo>
                        <a:pt x="108" y="10"/>
                      </a:lnTo>
                      <a:lnTo>
                        <a:pt x="116" y="13"/>
                      </a:lnTo>
                      <a:lnTo>
                        <a:pt x="122" y="17"/>
                      </a:lnTo>
                      <a:lnTo>
                        <a:pt x="128" y="23"/>
                      </a:lnTo>
                      <a:lnTo>
                        <a:pt x="132" y="27"/>
                      </a:lnTo>
                      <a:lnTo>
                        <a:pt x="135" y="31"/>
                      </a:lnTo>
                      <a:lnTo>
                        <a:pt x="135" y="34"/>
                      </a:lnTo>
                      <a:lnTo>
                        <a:pt x="135" y="35"/>
                      </a:lnTo>
                      <a:lnTo>
                        <a:pt x="132" y="35"/>
                      </a:lnTo>
                      <a:lnTo>
                        <a:pt x="124" y="34"/>
                      </a:lnTo>
                      <a:lnTo>
                        <a:pt x="114" y="31"/>
                      </a:lnTo>
                      <a:close/>
                    </a:path>
                  </a:pathLst>
                </a:custGeom>
                <a:solidFill>
                  <a:srgbClr val="4E4B4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83" name="Freeform 256"/>
                <p:cNvSpPr>
                  <a:spLocks noChangeArrowheads="1"/>
                </p:cNvSpPr>
                <p:nvPr/>
              </p:nvSpPr>
              <p:spPr bwMode="auto">
                <a:xfrm>
                  <a:off x="4349" y="1526"/>
                  <a:ext cx="51" cy="14"/>
                </a:xfrm>
                <a:custGeom>
                  <a:avLst/>
                  <a:gdLst>
                    <a:gd name="T0" fmla="*/ 0 w 163"/>
                    <a:gd name="T1" fmla="*/ 0 h 41"/>
                    <a:gd name="T2" fmla="*/ 0 w 163"/>
                    <a:gd name="T3" fmla="*/ 0 h 41"/>
                    <a:gd name="T4" fmla="*/ 0 w 163"/>
                    <a:gd name="T5" fmla="*/ 0 h 41"/>
                    <a:gd name="T6" fmla="*/ 0 w 163"/>
                    <a:gd name="T7" fmla="*/ 0 h 41"/>
                    <a:gd name="T8" fmla="*/ 0 w 163"/>
                    <a:gd name="T9" fmla="*/ 0 h 41"/>
                    <a:gd name="T10" fmla="*/ 0 w 163"/>
                    <a:gd name="T11" fmla="*/ 0 h 41"/>
                    <a:gd name="T12" fmla="*/ 0 w 163"/>
                    <a:gd name="T13" fmla="*/ 0 h 41"/>
                    <a:gd name="T14" fmla="*/ 0 w 163"/>
                    <a:gd name="T15" fmla="*/ 0 h 41"/>
                    <a:gd name="T16" fmla="*/ 0 w 163"/>
                    <a:gd name="T17" fmla="*/ 0 h 41"/>
                    <a:gd name="T18" fmla="*/ 0 w 163"/>
                    <a:gd name="T19" fmla="*/ 0 h 41"/>
                    <a:gd name="T20" fmla="*/ 0 w 163"/>
                    <a:gd name="T21" fmla="*/ 0 h 41"/>
                    <a:gd name="T22" fmla="*/ 0 w 163"/>
                    <a:gd name="T23" fmla="*/ 0 h 41"/>
                    <a:gd name="T24" fmla="*/ 0 w 163"/>
                    <a:gd name="T25" fmla="*/ 0 h 41"/>
                    <a:gd name="T26" fmla="*/ 0 w 163"/>
                    <a:gd name="T27" fmla="*/ 0 h 41"/>
                    <a:gd name="T28" fmla="*/ 0 w 163"/>
                    <a:gd name="T29" fmla="*/ 0 h 41"/>
                    <a:gd name="T30" fmla="*/ 0 w 163"/>
                    <a:gd name="T31" fmla="*/ 0 h 41"/>
                    <a:gd name="T32" fmla="*/ 0 w 163"/>
                    <a:gd name="T33" fmla="*/ 0 h 41"/>
                    <a:gd name="T34" fmla="*/ 0 w 163"/>
                    <a:gd name="T35" fmla="*/ 0 h 41"/>
                    <a:gd name="T36" fmla="*/ 0 w 163"/>
                    <a:gd name="T37" fmla="*/ 0 h 41"/>
                    <a:gd name="T38" fmla="*/ 0 w 163"/>
                    <a:gd name="T39" fmla="*/ 0 h 41"/>
                    <a:gd name="T40" fmla="*/ 0 w 163"/>
                    <a:gd name="T41" fmla="*/ 0 h 41"/>
                    <a:gd name="T42" fmla="*/ 0 w 163"/>
                    <a:gd name="T43" fmla="*/ 0 h 41"/>
                    <a:gd name="T44" fmla="*/ 0 w 163"/>
                    <a:gd name="T45" fmla="*/ 0 h 41"/>
                    <a:gd name="T46" fmla="*/ 0 w 163"/>
                    <a:gd name="T47" fmla="*/ 0 h 41"/>
                    <a:gd name="T48" fmla="*/ 0 w 163"/>
                    <a:gd name="T49" fmla="*/ 0 h 41"/>
                    <a:gd name="T50" fmla="*/ 0 w 163"/>
                    <a:gd name="T51" fmla="*/ 0 h 41"/>
                    <a:gd name="T52" fmla="*/ 0 w 163"/>
                    <a:gd name="T53" fmla="*/ 0 h 41"/>
                    <a:gd name="T54" fmla="*/ 0 w 163"/>
                    <a:gd name="T55" fmla="*/ 0 h 41"/>
                    <a:gd name="T56" fmla="*/ 0 w 163"/>
                    <a:gd name="T57" fmla="*/ 0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3"/>
                    <a:gd name="T88" fmla="*/ 0 h 41"/>
                    <a:gd name="T89" fmla="*/ 163 w 163"/>
                    <a:gd name="T90" fmla="*/ 41 h 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3" h="41">
                      <a:moveTo>
                        <a:pt x="4" y="1"/>
                      </a:moveTo>
                      <a:lnTo>
                        <a:pt x="26" y="7"/>
                      </a:lnTo>
                      <a:lnTo>
                        <a:pt x="59" y="16"/>
                      </a:lnTo>
                      <a:lnTo>
                        <a:pt x="93" y="25"/>
                      </a:lnTo>
                      <a:lnTo>
                        <a:pt x="122" y="32"/>
                      </a:lnTo>
                      <a:lnTo>
                        <a:pt x="136" y="35"/>
                      </a:lnTo>
                      <a:lnTo>
                        <a:pt x="148" y="37"/>
                      </a:lnTo>
                      <a:lnTo>
                        <a:pt x="157" y="38"/>
                      </a:lnTo>
                      <a:lnTo>
                        <a:pt x="162" y="39"/>
                      </a:lnTo>
                      <a:lnTo>
                        <a:pt x="163" y="39"/>
                      </a:lnTo>
                      <a:lnTo>
                        <a:pt x="162" y="41"/>
                      </a:lnTo>
                      <a:lnTo>
                        <a:pt x="157" y="41"/>
                      </a:lnTo>
                      <a:lnTo>
                        <a:pt x="148" y="39"/>
                      </a:lnTo>
                      <a:lnTo>
                        <a:pt x="135" y="36"/>
                      </a:lnTo>
                      <a:lnTo>
                        <a:pt x="115" y="32"/>
                      </a:lnTo>
                      <a:lnTo>
                        <a:pt x="91" y="27"/>
                      </a:lnTo>
                      <a:lnTo>
                        <a:pt x="62" y="20"/>
                      </a:lnTo>
                      <a:lnTo>
                        <a:pt x="37" y="12"/>
                      </a:lnTo>
                      <a:lnTo>
                        <a:pt x="19" y="8"/>
                      </a:lnTo>
                      <a:lnTo>
                        <a:pt x="11" y="5"/>
                      </a:lnTo>
                      <a:lnTo>
                        <a:pt x="8" y="4"/>
                      </a:lnTo>
                      <a:lnTo>
                        <a:pt x="6" y="3"/>
                      </a:lnTo>
                      <a:lnTo>
                        <a:pt x="1" y="1"/>
                      </a:lnTo>
                      <a:lnTo>
                        <a:pt x="0" y="0"/>
                      </a:lnTo>
                      <a:lnTo>
                        <a:pt x="1" y="0"/>
                      </a:lnTo>
                      <a:lnTo>
                        <a:pt x="4" y="1"/>
                      </a:lnTo>
                      <a:close/>
                    </a:path>
                  </a:pathLst>
                </a:custGeom>
                <a:solidFill>
                  <a:srgbClr val="DFDFDE"/>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84" name="Freeform 257"/>
                <p:cNvSpPr>
                  <a:spLocks noChangeArrowheads="1"/>
                </p:cNvSpPr>
                <p:nvPr/>
              </p:nvSpPr>
              <p:spPr bwMode="auto">
                <a:xfrm>
                  <a:off x="4330" y="1528"/>
                  <a:ext cx="10" cy="27"/>
                </a:xfrm>
                <a:custGeom>
                  <a:avLst/>
                  <a:gdLst>
                    <a:gd name="T0" fmla="*/ 0 w 33"/>
                    <a:gd name="T1" fmla="*/ 0 h 76"/>
                    <a:gd name="T2" fmla="*/ 0 w 33"/>
                    <a:gd name="T3" fmla="*/ 0 h 76"/>
                    <a:gd name="T4" fmla="*/ 0 w 33"/>
                    <a:gd name="T5" fmla="*/ 0 h 76"/>
                    <a:gd name="T6" fmla="*/ 0 w 33"/>
                    <a:gd name="T7" fmla="*/ 0 h 76"/>
                    <a:gd name="T8" fmla="*/ 0 w 33"/>
                    <a:gd name="T9" fmla="*/ 0 h 76"/>
                    <a:gd name="T10" fmla="*/ 0 w 33"/>
                    <a:gd name="T11" fmla="*/ 0 h 76"/>
                    <a:gd name="T12" fmla="*/ 0 w 33"/>
                    <a:gd name="T13" fmla="*/ 0 h 76"/>
                    <a:gd name="T14" fmla="*/ 0 w 33"/>
                    <a:gd name="T15" fmla="*/ 0 h 76"/>
                    <a:gd name="T16" fmla="*/ 0 w 33"/>
                    <a:gd name="T17" fmla="*/ 0 h 76"/>
                    <a:gd name="T18" fmla="*/ 0 w 33"/>
                    <a:gd name="T19" fmla="*/ 0 h 76"/>
                    <a:gd name="T20" fmla="*/ 0 w 33"/>
                    <a:gd name="T21" fmla="*/ 0 h 76"/>
                    <a:gd name="T22" fmla="*/ 0 w 33"/>
                    <a:gd name="T23" fmla="*/ 0 h 76"/>
                    <a:gd name="T24" fmla="*/ 0 w 33"/>
                    <a:gd name="T25" fmla="*/ 0 h 76"/>
                    <a:gd name="T26" fmla="*/ 0 w 33"/>
                    <a:gd name="T27" fmla="*/ 0 h 76"/>
                    <a:gd name="T28" fmla="*/ 0 w 33"/>
                    <a:gd name="T29" fmla="*/ 0 h 76"/>
                    <a:gd name="T30" fmla="*/ 0 w 33"/>
                    <a:gd name="T31" fmla="*/ 0 h 76"/>
                    <a:gd name="T32" fmla="*/ 0 w 33"/>
                    <a:gd name="T33" fmla="*/ 0 h 76"/>
                    <a:gd name="T34" fmla="*/ 0 w 33"/>
                    <a:gd name="T35" fmla="*/ 0 h 76"/>
                    <a:gd name="T36" fmla="*/ 0 w 33"/>
                    <a:gd name="T37" fmla="*/ 0 h 76"/>
                    <a:gd name="T38" fmla="*/ 0 w 33"/>
                    <a:gd name="T39" fmla="*/ 0 h 76"/>
                    <a:gd name="T40" fmla="*/ 0 w 33"/>
                    <a:gd name="T41" fmla="*/ 0 h 76"/>
                    <a:gd name="T42" fmla="*/ 0 w 33"/>
                    <a:gd name="T43" fmla="*/ 0 h 76"/>
                    <a:gd name="T44" fmla="*/ 0 w 33"/>
                    <a:gd name="T45" fmla="*/ 0 h 76"/>
                    <a:gd name="T46" fmla="*/ 0 w 33"/>
                    <a:gd name="T47" fmla="*/ 0 h 76"/>
                    <a:gd name="T48" fmla="*/ 0 w 33"/>
                    <a:gd name="T49" fmla="*/ 0 h 76"/>
                    <a:gd name="T50" fmla="*/ 0 w 33"/>
                    <a:gd name="T51" fmla="*/ 0 h 76"/>
                    <a:gd name="T52" fmla="*/ 0 w 33"/>
                    <a:gd name="T53" fmla="*/ 0 h 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76"/>
                    <a:gd name="T83" fmla="*/ 33 w 33"/>
                    <a:gd name="T84" fmla="*/ 76 h 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76">
                      <a:moveTo>
                        <a:pt x="17" y="7"/>
                      </a:moveTo>
                      <a:lnTo>
                        <a:pt x="21" y="17"/>
                      </a:lnTo>
                      <a:lnTo>
                        <a:pt x="25" y="29"/>
                      </a:lnTo>
                      <a:lnTo>
                        <a:pt x="29" y="43"/>
                      </a:lnTo>
                      <a:lnTo>
                        <a:pt x="31" y="54"/>
                      </a:lnTo>
                      <a:lnTo>
                        <a:pt x="33" y="63"/>
                      </a:lnTo>
                      <a:lnTo>
                        <a:pt x="32" y="71"/>
                      </a:lnTo>
                      <a:lnTo>
                        <a:pt x="31" y="74"/>
                      </a:lnTo>
                      <a:lnTo>
                        <a:pt x="30" y="76"/>
                      </a:lnTo>
                      <a:lnTo>
                        <a:pt x="28" y="76"/>
                      </a:lnTo>
                      <a:lnTo>
                        <a:pt x="25" y="76"/>
                      </a:lnTo>
                      <a:lnTo>
                        <a:pt x="22" y="72"/>
                      </a:lnTo>
                      <a:lnTo>
                        <a:pt x="16" y="67"/>
                      </a:lnTo>
                      <a:lnTo>
                        <a:pt x="11" y="62"/>
                      </a:lnTo>
                      <a:lnTo>
                        <a:pt x="7" y="54"/>
                      </a:lnTo>
                      <a:lnTo>
                        <a:pt x="3" y="46"/>
                      </a:lnTo>
                      <a:lnTo>
                        <a:pt x="1" y="35"/>
                      </a:lnTo>
                      <a:lnTo>
                        <a:pt x="0" y="23"/>
                      </a:lnTo>
                      <a:lnTo>
                        <a:pt x="2" y="10"/>
                      </a:lnTo>
                      <a:lnTo>
                        <a:pt x="3" y="6"/>
                      </a:lnTo>
                      <a:lnTo>
                        <a:pt x="6" y="3"/>
                      </a:lnTo>
                      <a:lnTo>
                        <a:pt x="7" y="1"/>
                      </a:lnTo>
                      <a:lnTo>
                        <a:pt x="9" y="0"/>
                      </a:lnTo>
                      <a:lnTo>
                        <a:pt x="10" y="1"/>
                      </a:lnTo>
                      <a:lnTo>
                        <a:pt x="13" y="2"/>
                      </a:lnTo>
                      <a:lnTo>
                        <a:pt x="15" y="4"/>
                      </a:lnTo>
                      <a:lnTo>
                        <a:pt x="17" y="7"/>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85" name="Freeform 258"/>
                <p:cNvSpPr>
                  <a:spLocks noChangeArrowheads="1"/>
                </p:cNvSpPr>
                <p:nvPr/>
              </p:nvSpPr>
              <p:spPr bwMode="auto">
                <a:xfrm>
                  <a:off x="4337" y="1551"/>
                  <a:ext cx="15" cy="6"/>
                </a:xfrm>
                <a:custGeom>
                  <a:avLst/>
                  <a:gdLst>
                    <a:gd name="T0" fmla="*/ 0 w 49"/>
                    <a:gd name="T1" fmla="*/ 0 h 19"/>
                    <a:gd name="T2" fmla="*/ 0 w 49"/>
                    <a:gd name="T3" fmla="*/ 0 h 19"/>
                    <a:gd name="T4" fmla="*/ 0 w 49"/>
                    <a:gd name="T5" fmla="*/ 0 h 19"/>
                    <a:gd name="T6" fmla="*/ 0 w 49"/>
                    <a:gd name="T7" fmla="*/ 0 h 19"/>
                    <a:gd name="T8" fmla="*/ 0 w 49"/>
                    <a:gd name="T9" fmla="*/ 0 h 19"/>
                    <a:gd name="T10" fmla="*/ 0 w 49"/>
                    <a:gd name="T11" fmla="*/ 0 h 19"/>
                    <a:gd name="T12" fmla="*/ 0 w 49"/>
                    <a:gd name="T13" fmla="*/ 0 h 19"/>
                    <a:gd name="T14" fmla="*/ 0 w 49"/>
                    <a:gd name="T15" fmla="*/ 0 h 19"/>
                    <a:gd name="T16" fmla="*/ 0 w 49"/>
                    <a:gd name="T17" fmla="*/ 0 h 19"/>
                    <a:gd name="T18" fmla="*/ 0 w 49"/>
                    <a:gd name="T19" fmla="*/ 0 h 19"/>
                    <a:gd name="T20" fmla="*/ 0 w 49"/>
                    <a:gd name="T21" fmla="*/ 0 h 19"/>
                    <a:gd name="T22" fmla="*/ 0 w 49"/>
                    <a:gd name="T23" fmla="*/ 0 h 19"/>
                    <a:gd name="T24" fmla="*/ 0 w 49"/>
                    <a:gd name="T25" fmla="*/ 0 h 19"/>
                    <a:gd name="T26" fmla="*/ 0 w 49"/>
                    <a:gd name="T27" fmla="*/ 0 h 19"/>
                    <a:gd name="T28" fmla="*/ 0 w 49"/>
                    <a:gd name="T29" fmla="*/ 0 h 19"/>
                    <a:gd name="T30" fmla="*/ 0 w 49"/>
                    <a:gd name="T31" fmla="*/ 0 h 19"/>
                    <a:gd name="T32" fmla="*/ 0 w 49"/>
                    <a:gd name="T33" fmla="*/ 0 h 19"/>
                    <a:gd name="T34" fmla="*/ 0 w 49"/>
                    <a:gd name="T35" fmla="*/ 0 h 19"/>
                    <a:gd name="T36" fmla="*/ 0 w 49"/>
                    <a:gd name="T37" fmla="*/ 0 h 19"/>
                    <a:gd name="T38" fmla="*/ 0 w 49"/>
                    <a:gd name="T39" fmla="*/ 0 h 19"/>
                    <a:gd name="T40" fmla="*/ 0 w 49"/>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9"/>
                    <a:gd name="T65" fmla="*/ 49 w 49"/>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9">
                      <a:moveTo>
                        <a:pt x="7" y="2"/>
                      </a:moveTo>
                      <a:lnTo>
                        <a:pt x="13" y="0"/>
                      </a:lnTo>
                      <a:lnTo>
                        <a:pt x="23" y="0"/>
                      </a:lnTo>
                      <a:lnTo>
                        <a:pt x="32" y="1"/>
                      </a:lnTo>
                      <a:lnTo>
                        <a:pt x="42" y="3"/>
                      </a:lnTo>
                      <a:lnTo>
                        <a:pt x="45" y="5"/>
                      </a:lnTo>
                      <a:lnTo>
                        <a:pt x="47" y="7"/>
                      </a:lnTo>
                      <a:lnTo>
                        <a:pt x="49" y="9"/>
                      </a:lnTo>
                      <a:lnTo>
                        <a:pt x="47" y="12"/>
                      </a:lnTo>
                      <a:lnTo>
                        <a:pt x="46" y="14"/>
                      </a:lnTo>
                      <a:lnTo>
                        <a:pt x="44" y="15"/>
                      </a:lnTo>
                      <a:lnTo>
                        <a:pt x="42" y="18"/>
                      </a:lnTo>
                      <a:lnTo>
                        <a:pt x="38" y="19"/>
                      </a:lnTo>
                      <a:lnTo>
                        <a:pt x="25" y="18"/>
                      </a:lnTo>
                      <a:lnTo>
                        <a:pt x="15" y="15"/>
                      </a:lnTo>
                      <a:lnTo>
                        <a:pt x="9" y="13"/>
                      </a:lnTo>
                      <a:lnTo>
                        <a:pt x="2" y="10"/>
                      </a:lnTo>
                      <a:lnTo>
                        <a:pt x="1" y="8"/>
                      </a:lnTo>
                      <a:lnTo>
                        <a:pt x="0" y="6"/>
                      </a:lnTo>
                      <a:lnTo>
                        <a:pt x="2" y="4"/>
                      </a:lnTo>
                      <a:lnTo>
                        <a:pt x="7" y="2"/>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86" name="Freeform 259"/>
                <p:cNvSpPr>
                  <a:spLocks noChangeArrowheads="1"/>
                </p:cNvSpPr>
                <p:nvPr/>
              </p:nvSpPr>
              <p:spPr bwMode="auto">
                <a:xfrm>
                  <a:off x="4347" y="1537"/>
                  <a:ext cx="37" cy="19"/>
                </a:xfrm>
                <a:custGeom>
                  <a:avLst/>
                  <a:gdLst>
                    <a:gd name="T0" fmla="*/ 0 w 116"/>
                    <a:gd name="T1" fmla="*/ 0 h 53"/>
                    <a:gd name="T2" fmla="*/ 0 w 116"/>
                    <a:gd name="T3" fmla="*/ 0 h 53"/>
                    <a:gd name="T4" fmla="*/ 0 w 116"/>
                    <a:gd name="T5" fmla="*/ 0 h 53"/>
                    <a:gd name="T6" fmla="*/ 0 w 116"/>
                    <a:gd name="T7" fmla="*/ 0 h 53"/>
                    <a:gd name="T8" fmla="*/ 0 w 116"/>
                    <a:gd name="T9" fmla="*/ 0 h 53"/>
                    <a:gd name="T10" fmla="*/ 0 w 116"/>
                    <a:gd name="T11" fmla="*/ 0 h 53"/>
                    <a:gd name="T12" fmla="*/ 0 w 116"/>
                    <a:gd name="T13" fmla="*/ 0 h 53"/>
                    <a:gd name="T14" fmla="*/ 0 w 116"/>
                    <a:gd name="T15" fmla="*/ 0 h 53"/>
                    <a:gd name="T16" fmla="*/ 0 w 116"/>
                    <a:gd name="T17" fmla="*/ 0 h 53"/>
                    <a:gd name="T18" fmla="*/ 0 w 116"/>
                    <a:gd name="T19" fmla="*/ 0 h 53"/>
                    <a:gd name="T20" fmla="*/ 0 w 116"/>
                    <a:gd name="T21" fmla="*/ 0 h 53"/>
                    <a:gd name="T22" fmla="*/ 0 w 116"/>
                    <a:gd name="T23" fmla="*/ 0 h 53"/>
                    <a:gd name="T24" fmla="*/ 0 w 116"/>
                    <a:gd name="T25" fmla="*/ 0 h 53"/>
                    <a:gd name="T26" fmla="*/ 0 w 116"/>
                    <a:gd name="T27" fmla="*/ 0 h 53"/>
                    <a:gd name="T28" fmla="*/ 0 w 116"/>
                    <a:gd name="T29" fmla="*/ 0 h 53"/>
                    <a:gd name="T30" fmla="*/ 0 w 116"/>
                    <a:gd name="T31" fmla="*/ 0 h 53"/>
                    <a:gd name="T32" fmla="*/ 0 w 116"/>
                    <a:gd name="T33" fmla="*/ 0 h 53"/>
                    <a:gd name="T34" fmla="*/ 0 w 116"/>
                    <a:gd name="T35" fmla="*/ 0 h 53"/>
                    <a:gd name="T36" fmla="*/ 0 w 116"/>
                    <a:gd name="T37" fmla="*/ 0 h 53"/>
                    <a:gd name="T38" fmla="*/ 0 w 116"/>
                    <a:gd name="T39" fmla="*/ 0 h 53"/>
                    <a:gd name="T40" fmla="*/ 0 w 116"/>
                    <a:gd name="T41" fmla="*/ 0 h 53"/>
                    <a:gd name="T42" fmla="*/ 0 w 116"/>
                    <a:gd name="T43" fmla="*/ 0 h 53"/>
                    <a:gd name="T44" fmla="*/ 0 w 116"/>
                    <a:gd name="T45" fmla="*/ 0 h 53"/>
                    <a:gd name="T46" fmla="*/ 0 w 116"/>
                    <a:gd name="T47" fmla="*/ 0 h 53"/>
                    <a:gd name="T48" fmla="*/ 0 w 116"/>
                    <a:gd name="T49" fmla="*/ 0 h 53"/>
                    <a:gd name="T50" fmla="*/ 0 w 116"/>
                    <a:gd name="T51" fmla="*/ 0 h 53"/>
                    <a:gd name="T52" fmla="*/ 0 w 116"/>
                    <a:gd name="T53" fmla="*/ 0 h 53"/>
                    <a:gd name="T54" fmla="*/ 0 w 116"/>
                    <a:gd name="T55" fmla="*/ 0 h 53"/>
                    <a:gd name="T56" fmla="*/ 0 w 116"/>
                    <a:gd name="T57" fmla="*/ 0 h 53"/>
                    <a:gd name="T58" fmla="*/ 0 w 116"/>
                    <a:gd name="T59" fmla="*/ 0 h 53"/>
                    <a:gd name="T60" fmla="*/ 0 w 116"/>
                    <a:gd name="T61" fmla="*/ 0 h 53"/>
                    <a:gd name="T62" fmla="*/ 0 w 116"/>
                    <a:gd name="T63" fmla="*/ 0 h 53"/>
                    <a:gd name="T64" fmla="*/ 0 w 116"/>
                    <a:gd name="T65" fmla="*/ 0 h 53"/>
                    <a:gd name="T66" fmla="*/ 0 w 116"/>
                    <a:gd name="T67" fmla="*/ 0 h 53"/>
                    <a:gd name="T68" fmla="*/ 0 w 116"/>
                    <a:gd name="T69" fmla="*/ 0 h 53"/>
                    <a:gd name="T70" fmla="*/ 0 w 116"/>
                    <a:gd name="T71" fmla="*/ 0 h 53"/>
                    <a:gd name="T72" fmla="*/ 0 w 116"/>
                    <a:gd name="T73" fmla="*/ 0 h 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53"/>
                    <a:gd name="T113" fmla="*/ 116 w 116"/>
                    <a:gd name="T114" fmla="*/ 53 h 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53">
                      <a:moveTo>
                        <a:pt x="2" y="43"/>
                      </a:moveTo>
                      <a:lnTo>
                        <a:pt x="11" y="38"/>
                      </a:lnTo>
                      <a:lnTo>
                        <a:pt x="21" y="32"/>
                      </a:lnTo>
                      <a:lnTo>
                        <a:pt x="38" y="25"/>
                      </a:lnTo>
                      <a:lnTo>
                        <a:pt x="55" y="18"/>
                      </a:lnTo>
                      <a:lnTo>
                        <a:pt x="65" y="14"/>
                      </a:lnTo>
                      <a:lnTo>
                        <a:pt x="81" y="6"/>
                      </a:lnTo>
                      <a:lnTo>
                        <a:pt x="89" y="3"/>
                      </a:lnTo>
                      <a:lnTo>
                        <a:pt x="97" y="1"/>
                      </a:lnTo>
                      <a:lnTo>
                        <a:pt x="102" y="0"/>
                      </a:lnTo>
                      <a:lnTo>
                        <a:pt x="104" y="0"/>
                      </a:lnTo>
                      <a:lnTo>
                        <a:pt x="108" y="1"/>
                      </a:lnTo>
                      <a:lnTo>
                        <a:pt x="109" y="2"/>
                      </a:lnTo>
                      <a:lnTo>
                        <a:pt x="114" y="6"/>
                      </a:lnTo>
                      <a:lnTo>
                        <a:pt x="116" y="9"/>
                      </a:lnTo>
                      <a:lnTo>
                        <a:pt x="115" y="12"/>
                      </a:lnTo>
                      <a:lnTo>
                        <a:pt x="112" y="13"/>
                      </a:lnTo>
                      <a:lnTo>
                        <a:pt x="108" y="15"/>
                      </a:lnTo>
                      <a:lnTo>
                        <a:pt x="102" y="16"/>
                      </a:lnTo>
                      <a:lnTo>
                        <a:pt x="98" y="16"/>
                      </a:lnTo>
                      <a:lnTo>
                        <a:pt x="93" y="17"/>
                      </a:lnTo>
                      <a:lnTo>
                        <a:pt x="89" y="19"/>
                      </a:lnTo>
                      <a:lnTo>
                        <a:pt x="83" y="22"/>
                      </a:lnTo>
                      <a:lnTo>
                        <a:pt x="77" y="28"/>
                      </a:lnTo>
                      <a:lnTo>
                        <a:pt x="68" y="37"/>
                      </a:lnTo>
                      <a:lnTo>
                        <a:pt x="59" y="43"/>
                      </a:lnTo>
                      <a:lnTo>
                        <a:pt x="48" y="48"/>
                      </a:lnTo>
                      <a:lnTo>
                        <a:pt x="36" y="51"/>
                      </a:lnTo>
                      <a:lnTo>
                        <a:pt x="26" y="53"/>
                      </a:lnTo>
                      <a:lnTo>
                        <a:pt x="19" y="53"/>
                      </a:lnTo>
                      <a:lnTo>
                        <a:pt x="13" y="53"/>
                      </a:lnTo>
                      <a:lnTo>
                        <a:pt x="8" y="53"/>
                      </a:lnTo>
                      <a:lnTo>
                        <a:pt x="4" y="52"/>
                      </a:lnTo>
                      <a:lnTo>
                        <a:pt x="1" y="50"/>
                      </a:lnTo>
                      <a:lnTo>
                        <a:pt x="0" y="48"/>
                      </a:lnTo>
                      <a:lnTo>
                        <a:pt x="0" y="46"/>
                      </a:lnTo>
                      <a:lnTo>
                        <a:pt x="2" y="43"/>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87" name="Freeform 260"/>
                <p:cNvSpPr>
                  <a:spLocks noChangeArrowheads="1"/>
                </p:cNvSpPr>
                <p:nvPr/>
              </p:nvSpPr>
              <p:spPr bwMode="auto">
                <a:xfrm>
                  <a:off x="4375" y="1537"/>
                  <a:ext cx="7" cy="2"/>
                </a:xfrm>
                <a:custGeom>
                  <a:avLst/>
                  <a:gdLst>
                    <a:gd name="T0" fmla="*/ 0 w 20"/>
                    <a:gd name="T1" fmla="*/ 0 h 5"/>
                    <a:gd name="T2" fmla="*/ 0 w 20"/>
                    <a:gd name="T3" fmla="*/ 0 h 5"/>
                    <a:gd name="T4" fmla="*/ 0 w 20"/>
                    <a:gd name="T5" fmla="*/ 0 h 5"/>
                    <a:gd name="T6" fmla="*/ 0 w 20"/>
                    <a:gd name="T7" fmla="*/ 0 h 5"/>
                    <a:gd name="T8" fmla="*/ 0 w 20"/>
                    <a:gd name="T9" fmla="*/ 0 h 5"/>
                    <a:gd name="T10" fmla="*/ 0 w 20"/>
                    <a:gd name="T11" fmla="*/ 0 h 5"/>
                    <a:gd name="T12" fmla="*/ 0 w 20"/>
                    <a:gd name="T13" fmla="*/ 0 h 5"/>
                    <a:gd name="T14" fmla="*/ 0 w 20"/>
                    <a:gd name="T15" fmla="*/ 0 h 5"/>
                    <a:gd name="T16" fmla="*/ 0 w 20"/>
                    <a:gd name="T17" fmla="*/ 0 h 5"/>
                    <a:gd name="T18" fmla="*/ 0 w 20"/>
                    <a:gd name="T19" fmla="*/ 0 h 5"/>
                    <a:gd name="T20" fmla="*/ 0 w 20"/>
                    <a:gd name="T21" fmla="*/ 0 h 5"/>
                    <a:gd name="T22" fmla="*/ 0 w 20"/>
                    <a:gd name="T23" fmla="*/ 0 h 5"/>
                    <a:gd name="T24" fmla="*/ 0 w 20"/>
                    <a:gd name="T25" fmla="*/ 0 h 5"/>
                    <a:gd name="T26" fmla="*/ 0 w 20"/>
                    <a:gd name="T27" fmla="*/ 0 h 5"/>
                    <a:gd name="T28" fmla="*/ 0 w 20"/>
                    <a:gd name="T29" fmla="*/ 0 h 5"/>
                    <a:gd name="T30" fmla="*/ 0 w 20"/>
                    <a:gd name="T31" fmla="*/ 0 h 5"/>
                    <a:gd name="T32" fmla="*/ 0 w 20"/>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5"/>
                    <a:gd name="T53" fmla="*/ 20 w 20"/>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5">
                      <a:moveTo>
                        <a:pt x="18" y="2"/>
                      </a:moveTo>
                      <a:lnTo>
                        <a:pt x="15" y="1"/>
                      </a:lnTo>
                      <a:lnTo>
                        <a:pt x="13" y="0"/>
                      </a:lnTo>
                      <a:lnTo>
                        <a:pt x="10" y="1"/>
                      </a:lnTo>
                      <a:lnTo>
                        <a:pt x="5" y="2"/>
                      </a:lnTo>
                      <a:lnTo>
                        <a:pt x="2" y="3"/>
                      </a:lnTo>
                      <a:lnTo>
                        <a:pt x="0" y="4"/>
                      </a:lnTo>
                      <a:lnTo>
                        <a:pt x="0" y="5"/>
                      </a:lnTo>
                      <a:lnTo>
                        <a:pt x="2" y="5"/>
                      </a:lnTo>
                      <a:lnTo>
                        <a:pt x="6" y="4"/>
                      </a:lnTo>
                      <a:lnTo>
                        <a:pt x="11" y="4"/>
                      </a:lnTo>
                      <a:lnTo>
                        <a:pt x="14" y="4"/>
                      </a:lnTo>
                      <a:lnTo>
                        <a:pt x="18" y="5"/>
                      </a:lnTo>
                      <a:lnTo>
                        <a:pt x="19" y="5"/>
                      </a:lnTo>
                      <a:lnTo>
                        <a:pt x="20" y="4"/>
                      </a:lnTo>
                      <a:lnTo>
                        <a:pt x="19" y="3"/>
                      </a:lnTo>
                      <a:lnTo>
                        <a:pt x="18" y="2"/>
                      </a:lnTo>
                      <a:close/>
                    </a:path>
                  </a:pathLst>
                </a:custGeom>
                <a:solidFill>
                  <a:srgbClr val="DFDFDE"/>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88" name="Freeform 261"/>
                <p:cNvSpPr>
                  <a:spLocks noChangeArrowheads="1"/>
                </p:cNvSpPr>
                <p:nvPr/>
              </p:nvSpPr>
              <p:spPr bwMode="auto">
                <a:xfrm>
                  <a:off x="4377" y="1537"/>
                  <a:ext cx="4" cy="1"/>
                </a:xfrm>
                <a:custGeom>
                  <a:avLst/>
                  <a:gdLst>
                    <a:gd name="T0" fmla="*/ 0 w 13"/>
                    <a:gd name="T1" fmla="*/ 0 h 3"/>
                    <a:gd name="T2" fmla="*/ 0 w 13"/>
                    <a:gd name="T3" fmla="*/ 0 h 3"/>
                    <a:gd name="T4" fmla="*/ 0 w 13"/>
                    <a:gd name="T5" fmla="*/ 0 h 3"/>
                    <a:gd name="T6" fmla="*/ 0 w 13"/>
                    <a:gd name="T7" fmla="*/ 0 h 3"/>
                    <a:gd name="T8" fmla="*/ 0 w 13"/>
                    <a:gd name="T9" fmla="*/ 0 h 3"/>
                    <a:gd name="T10" fmla="*/ 0 w 13"/>
                    <a:gd name="T11" fmla="*/ 0 h 3"/>
                    <a:gd name="T12" fmla="*/ 0 w 13"/>
                    <a:gd name="T13" fmla="*/ 0 h 3"/>
                    <a:gd name="T14" fmla="*/ 0 w 13"/>
                    <a:gd name="T15" fmla="*/ 0 h 3"/>
                    <a:gd name="T16" fmla="*/ 0 w 13"/>
                    <a:gd name="T17" fmla="*/ 0 h 3"/>
                    <a:gd name="T18" fmla="*/ 0 w 13"/>
                    <a:gd name="T19" fmla="*/ 0 h 3"/>
                    <a:gd name="T20" fmla="*/ 0 w 13"/>
                    <a:gd name="T21" fmla="*/ 0 h 3"/>
                    <a:gd name="T22" fmla="*/ 0 w 13"/>
                    <a:gd name="T23" fmla="*/ 0 h 3"/>
                    <a:gd name="T24" fmla="*/ 0 w 13"/>
                    <a:gd name="T25" fmla="*/ 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3"/>
                    <a:gd name="T41" fmla="*/ 13 w 13"/>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3">
                      <a:moveTo>
                        <a:pt x="0" y="3"/>
                      </a:moveTo>
                      <a:lnTo>
                        <a:pt x="0" y="3"/>
                      </a:lnTo>
                      <a:lnTo>
                        <a:pt x="5" y="2"/>
                      </a:lnTo>
                      <a:lnTo>
                        <a:pt x="8" y="1"/>
                      </a:lnTo>
                      <a:lnTo>
                        <a:pt x="10" y="1"/>
                      </a:lnTo>
                      <a:lnTo>
                        <a:pt x="12" y="2"/>
                      </a:lnTo>
                      <a:lnTo>
                        <a:pt x="13" y="1"/>
                      </a:lnTo>
                      <a:lnTo>
                        <a:pt x="10" y="0"/>
                      </a:lnTo>
                      <a:lnTo>
                        <a:pt x="8" y="0"/>
                      </a:lnTo>
                      <a:lnTo>
                        <a:pt x="5" y="0"/>
                      </a:lnTo>
                      <a:lnTo>
                        <a:pt x="0" y="1"/>
                      </a:lnTo>
                      <a:lnTo>
                        <a:pt x="0" y="3"/>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89" name="Freeform 262"/>
                <p:cNvSpPr>
                  <a:spLocks noChangeArrowheads="1"/>
                </p:cNvSpPr>
                <p:nvPr/>
              </p:nvSpPr>
              <p:spPr bwMode="auto">
                <a:xfrm>
                  <a:off x="4375" y="1538"/>
                  <a:ext cx="4" cy="1"/>
                </a:xfrm>
                <a:custGeom>
                  <a:avLst/>
                  <a:gdLst>
                    <a:gd name="T0" fmla="*/ 0 w 12"/>
                    <a:gd name="T1" fmla="*/ 0 h 4"/>
                    <a:gd name="T2" fmla="*/ 0 w 12"/>
                    <a:gd name="T3" fmla="*/ 0 h 4"/>
                    <a:gd name="T4" fmla="*/ 0 w 12"/>
                    <a:gd name="T5" fmla="*/ 0 h 4"/>
                    <a:gd name="T6" fmla="*/ 0 w 12"/>
                    <a:gd name="T7" fmla="*/ 0 h 4"/>
                    <a:gd name="T8" fmla="*/ 0 w 12"/>
                    <a:gd name="T9" fmla="*/ 0 h 4"/>
                    <a:gd name="T10" fmla="*/ 0 w 12"/>
                    <a:gd name="T11" fmla="*/ 0 h 4"/>
                    <a:gd name="T12" fmla="*/ 0 w 12"/>
                    <a:gd name="T13" fmla="*/ 0 h 4"/>
                    <a:gd name="T14" fmla="*/ 0 w 12"/>
                    <a:gd name="T15" fmla="*/ 0 h 4"/>
                    <a:gd name="T16" fmla="*/ 0 w 12"/>
                    <a:gd name="T17" fmla="*/ 0 h 4"/>
                    <a:gd name="T18" fmla="*/ 0 w 12"/>
                    <a:gd name="T19" fmla="*/ 0 h 4"/>
                    <a:gd name="T20" fmla="*/ 0 w 12"/>
                    <a:gd name="T21" fmla="*/ 0 h 4"/>
                    <a:gd name="T22" fmla="*/ 0 w 12"/>
                    <a:gd name="T23" fmla="*/ 0 h 4"/>
                    <a:gd name="T24" fmla="*/ 0 w 12"/>
                    <a:gd name="T25" fmla="*/ 0 h 4"/>
                    <a:gd name="T26" fmla="*/ 0 w 12"/>
                    <a:gd name="T27" fmla="*/ 0 h 4"/>
                    <a:gd name="T28" fmla="*/ 0 w 12"/>
                    <a:gd name="T29" fmla="*/ 0 h 4"/>
                    <a:gd name="T30" fmla="*/ 0 w 12"/>
                    <a:gd name="T31" fmla="*/ 0 h 4"/>
                    <a:gd name="T32" fmla="*/ 0 w 12"/>
                    <a:gd name="T33" fmla="*/ 0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4"/>
                    <a:gd name="T53" fmla="*/ 12 w 12"/>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4">
                      <a:moveTo>
                        <a:pt x="12" y="2"/>
                      </a:moveTo>
                      <a:lnTo>
                        <a:pt x="12" y="2"/>
                      </a:lnTo>
                      <a:lnTo>
                        <a:pt x="7" y="3"/>
                      </a:lnTo>
                      <a:lnTo>
                        <a:pt x="3" y="3"/>
                      </a:lnTo>
                      <a:lnTo>
                        <a:pt x="1" y="3"/>
                      </a:lnTo>
                      <a:lnTo>
                        <a:pt x="3" y="4"/>
                      </a:lnTo>
                      <a:lnTo>
                        <a:pt x="3" y="3"/>
                      </a:lnTo>
                      <a:lnTo>
                        <a:pt x="6" y="2"/>
                      </a:lnTo>
                      <a:lnTo>
                        <a:pt x="6" y="0"/>
                      </a:lnTo>
                      <a:lnTo>
                        <a:pt x="3" y="2"/>
                      </a:lnTo>
                      <a:lnTo>
                        <a:pt x="0" y="3"/>
                      </a:lnTo>
                      <a:lnTo>
                        <a:pt x="1" y="4"/>
                      </a:lnTo>
                      <a:lnTo>
                        <a:pt x="3" y="4"/>
                      </a:lnTo>
                      <a:lnTo>
                        <a:pt x="7" y="4"/>
                      </a:lnTo>
                      <a:lnTo>
                        <a:pt x="12" y="4"/>
                      </a:lnTo>
                      <a:lnTo>
                        <a:pt x="12" y="2"/>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90" name="Freeform 263"/>
                <p:cNvSpPr>
                  <a:spLocks noChangeArrowheads="1"/>
                </p:cNvSpPr>
                <p:nvPr/>
              </p:nvSpPr>
              <p:spPr bwMode="auto">
                <a:xfrm>
                  <a:off x="4379" y="1538"/>
                  <a:ext cx="3" cy="1"/>
                </a:xfrm>
                <a:custGeom>
                  <a:avLst/>
                  <a:gdLst>
                    <a:gd name="T0" fmla="*/ 0 w 9"/>
                    <a:gd name="T1" fmla="*/ 0 h 4"/>
                    <a:gd name="T2" fmla="*/ 0 w 9"/>
                    <a:gd name="T3" fmla="*/ 0 h 4"/>
                    <a:gd name="T4" fmla="*/ 0 w 9"/>
                    <a:gd name="T5" fmla="*/ 0 h 4"/>
                    <a:gd name="T6" fmla="*/ 0 w 9"/>
                    <a:gd name="T7" fmla="*/ 0 h 4"/>
                    <a:gd name="T8" fmla="*/ 0 w 9"/>
                    <a:gd name="T9" fmla="*/ 0 h 4"/>
                    <a:gd name="T10" fmla="*/ 0 w 9"/>
                    <a:gd name="T11" fmla="*/ 0 h 4"/>
                    <a:gd name="T12" fmla="*/ 0 w 9"/>
                    <a:gd name="T13" fmla="*/ 0 h 4"/>
                    <a:gd name="T14" fmla="*/ 0 w 9"/>
                    <a:gd name="T15" fmla="*/ 0 h 4"/>
                    <a:gd name="T16" fmla="*/ 0 w 9"/>
                    <a:gd name="T17" fmla="*/ 0 h 4"/>
                    <a:gd name="T18" fmla="*/ 0 w 9"/>
                    <a:gd name="T19" fmla="*/ 0 h 4"/>
                    <a:gd name="T20" fmla="*/ 0 w 9"/>
                    <a:gd name="T21" fmla="*/ 0 h 4"/>
                    <a:gd name="T22" fmla="*/ 0 w 9"/>
                    <a:gd name="T23" fmla="*/ 0 h 4"/>
                    <a:gd name="T24" fmla="*/ 0 w 9"/>
                    <a:gd name="T25" fmla="*/ 0 h 4"/>
                    <a:gd name="T26" fmla="*/ 0 w 9"/>
                    <a:gd name="T27" fmla="*/ 0 h 4"/>
                    <a:gd name="T28" fmla="*/ 0 w 9"/>
                    <a:gd name="T29" fmla="*/ 0 h 4"/>
                    <a:gd name="T30" fmla="*/ 0 w 9"/>
                    <a:gd name="T31" fmla="*/ 0 h 4"/>
                    <a:gd name="T32" fmla="*/ 0 w 9"/>
                    <a:gd name="T33" fmla="*/ 0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
                    <a:gd name="T53" fmla="*/ 9 w 9"/>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
                      <a:moveTo>
                        <a:pt x="6" y="1"/>
                      </a:moveTo>
                      <a:lnTo>
                        <a:pt x="6" y="1"/>
                      </a:lnTo>
                      <a:lnTo>
                        <a:pt x="8" y="3"/>
                      </a:lnTo>
                      <a:lnTo>
                        <a:pt x="7" y="3"/>
                      </a:lnTo>
                      <a:lnTo>
                        <a:pt x="3" y="3"/>
                      </a:lnTo>
                      <a:lnTo>
                        <a:pt x="0" y="2"/>
                      </a:lnTo>
                      <a:lnTo>
                        <a:pt x="0" y="4"/>
                      </a:lnTo>
                      <a:lnTo>
                        <a:pt x="3" y="4"/>
                      </a:lnTo>
                      <a:lnTo>
                        <a:pt x="7" y="4"/>
                      </a:lnTo>
                      <a:lnTo>
                        <a:pt x="8" y="4"/>
                      </a:lnTo>
                      <a:lnTo>
                        <a:pt x="9" y="3"/>
                      </a:lnTo>
                      <a:lnTo>
                        <a:pt x="9" y="2"/>
                      </a:lnTo>
                      <a:lnTo>
                        <a:pt x="7" y="0"/>
                      </a:lnTo>
                      <a:lnTo>
                        <a:pt x="6" y="1"/>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91" name="Freeform 264"/>
                <p:cNvSpPr>
                  <a:spLocks noChangeArrowheads="1"/>
                </p:cNvSpPr>
                <p:nvPr/>
              </p:nvSpPr>
              <p:spPr bwMode="auto">
                <a:xfrm>
                  <a:off x="4398" y="1604"/>
                  <a:ext cx="16" cy="41"/>
                </a:xfrm>
                <a:custGeom>
                  <a:avLst/>
                  <a:gdLst>
                    <a:gd name="T0" fmla="*/ 0 w 49"/>
                    <a:gd name="T1" fmla="*/ 0 h 109"/>
                    <a:gd name="T2" fmla="*/ 0 w 49"/>
                    <a:gd name="T3" fmla="*/ 0 h 109"/>
                    <a:gd name="T4" fmla="*/ 0 w 49"/>
                    <a:gd name="T5" fmla="*/ 0 h 109"/>
                    <a:gd name="T6" fmla="*/ 0 w 49"/>
                    <a:gd name="T7" fmla="*/ 0 h 109"/>
                    <a:gd name="T8" fmla="*/ 0 w 49"/>
                    <a:gd name="T9" fmla="*/ 0 h 109"/>
                    <a:gd name="T10" fmla="*/ 0 w 49"/>
                    <a:gd name="T11" fmla="*/ 0 h 109"/>
                    <a:gd name="T12" fmla="*/ 0 w 49"/>
                    <a:gd name="T13" fmla="*/ 0 h 109"/>
                    <a:gd name="T14" fmla="*/ 0 w 49"/>
                    <a:gd name="T15" fmla="*/ 0 h 109"/>
                    <a:gd name="T16" fmla="*/ 0 w 49"/>
                    <a:gd name="T17" fmla="*/ 0 h 109"/>
                    <a:gd name="T18" fmla="*/ 0 w 49"/>
                    <a:gd name="T19" fmla="*/ 0 h 109"/>
                    <a:gd name="T20" fmla="*/ 0 w 49"/>
                    <a:gd name="T21" fmla="*/ 0 h 109"/>
                    <a:gd name="T22" fmla="*/ 0 w 49"/>
                    <a:gd name="T23" fmla="*/ 0 h 109"/>
                    <a:gd name="T24" fmla="*/ 0 w 49"/>
                    <a:gd name="T25" fmla="*/ 0 h 109"/>
                    <a:gd name="T26" fmla="*/ 0 w 49"/>
                    <a:gd name="T27" fmla="*/ 0 h 109"/>
                    <a:gd name="T28" fmla="*/ 0 w 49"/>
                    <a:gd name="T29" fmla="*/ 0 h 109"/>
                    <a:gd name="T30" fmla="*/ 0 w 49"/>
                    <a:gd name="T31" fmla="*/ 0 h 109"/>
                    <a:gd name="T32" fmla="*/ 0 w 49"/>
                    <a:gd name="T33" fmla="*/ 0 h 109"/>
                    <a:gd name="T34" fmla="*/ 0 w 49"/>
                    <a:gd name="T35" fmla="*/ 0 h 109"/>
                    <a:gd name="T36" fmla="*/ 0 w 49"/>
                    <a:gd name="T37" fmla="*/ 0 h 109"/>
                    <a:gd name="T38" fmla="*/ 0 w 49"/>
                    <a:gd name="T39" fmla="*/ 0 h 109"/>
                    <a:gd name="T40" fmla="*/ 0 w 49"/>
                    <a:gd name="T41" fmla="*/ 0 h 109"/>
                    <a:gd name="T42" fmla="*/ 0 w 49"/>
                    <a:gd name="T43" fmla="*/ 0 h 109"/>
                    <a:gd name="T44" fmla="*/ 0 w 49"/>
                    <a:gd name="T45" fmla="*/ 0 h 109"/>
                    <a:gd name="T46" fmla="*/ 0 w 49"/>
                    <a:gd name="T47" fmla="*/ 0 h 109"/>
                    <a:gd name="T48" fmla="*/ 0 w 49"/>
                    <a:gd name="T49" fmla="*/ 0 h 109"/>
                    <a:gd name="T50" fmla="*/ 0 w 49"/>
                    <a:gd name="T51" fmla="*/ 0 h 109"/>
                    <a:gd name="T52" fmla="*/ 0 w 49"/>
                    <a:gd name="T53" fmla="*/ 0 h 109"/>
                    <a:gd name="T54" fmla="*/ 0 w 49"/>
                    <a:gd name="T55" fmla="*/ 0 h 109"/>
                    <a:gd name="T56" fmla="*/ 0 w 49"/>
                    <a:gd name="T57" fmla="*/ 0 h 109"/>
                    <a:gd name="T58" fmla="*/ 0 w 49"/>
                    <a:gd name="T59" fmla="*/ 0 h 109"/>
                    <a:gd name="T60" fmla="*/ 0 w 49"/>
                    <a:gd name="T61" fmla="*/ 0 h 109"/>
                    <a:gd name="T62" fmla="*/ 0 w 49"/>
                    <a:gd name="T63" fmla="*/ 0 h 109"/>
                    <a:gd name="T64" fmla="*/ 0 w 49"/>
                    <a:gd name="T65" fmla="*/ 0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109"/>
                    <a:gd name="T101" fmla="*/ 49 w 49"/>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109">
                      <a:moveTo>
                        <a:pt x="14" y="7"/>
                      </a:moveTo>
                      <a:lnTo>
                        <a:pt x="16" y="16"/>
                      </a:lnTo>
                      <a:lnTo>
                        <a:pt x="23" y="36"/>
                      </a:lnTo>
                      <a:lnTo>
                        <a:pt x="30" y="58"/>
                      </a:lnTo>
                      <a:lnTo>
                        <a:pt x="37" y="74"/>
                      </a:lnTo>
                      <a:lnTo>
                        <a:pt x="42" y="85"/>
                      </a:lnTo>
                      <a:lnTo>
                        <a:pt x="46" y="94"/>
                      </a:lnTo>
                      <a:lnTo>
                        <a:pt x="47" y="97"/>
                      </a:lnTo>
                      <a:lnTo>
                        <a:pt x="49" y="102"/>
                      </a:lnTo>
                      <a:lnTo>
                        <a:pt x="49" y="104"/>
                      </a:lnTo>
                      <a:lnTo>
                        <a:pt x="47" y="106"/>
                      </a:lnTo>
                      <a:lnTo>
                        <a:pt x="43" y="108"/>
                      </a:lnTo>
                      <a:lnTo>
                        <a:pt x="38" y="109"/>
                      </a:lnTo>
                      <a:lnTo>
                        <a:pt x="36" y="109"/>
                      </a:lnTo>
                      <a:lnTo>
                        <a:pt x="34" y="109"/>
                      </a:lnTo>
                      <a:lnTo>
                        <a:pt x="32" y="107"/>
                      </a:lnTo>
                      <a:lnTo>
                        <a:pt x="30" y="106"/>
                      </a:lnTo>
                      <a:lnTo>
                        <a:pt x="28" y="97"/>
                      </a:lnTo>
                      <a:lnTo>
                        <a:pt x="26" y="84"/>
                      </a:lnTo>
                      <a:lnTo>
                        <a:pt x="22" y="68"/>
                      </a:lnTo>
                      <a:lnTo>
                        <a:pt x="17" y="54"/>
                      </a:lnTo>
                      <a:lnTo>
                        <a:pt x="13" y="41"/>
                      </a:lnTo>
                      <a:lnTo>
                        <a:pt x="8" y="26"/>
                      </a:lnTo>
                      <a:lnTo>
                        <a:pt x="4" y="14"/>
                      </a:lnTo>
                      <a:lnTo>
                        <a:pt x="0" y="7"/>
                      </a:lnTo>
                      <a:lnTo>
                        <a:pt x="0" y="6"/>
                      </a:lnTo>
                      <a:lnTo>
                        <a:pt x="0" y="4"/>
                      </a:lnTo>
                      <a:lnTo>
                        <a:pt x="2" y="2"/>
                      </a:lnTo>
                      <a:lnTo>
                        <a:pt x="5" y="1"/>
                      </a:lnTo>
                      <a:lnTo>
                        <a:pt x="7" y="0"/>
                      </a:lnTo>
                      <a:lnTo>
                        <a:pt x="9" y="1"/>
                      </a:lnTo>
                      <a:lnTo>
                        <a:pt x="12" y="3"/>
                      </a:lnTo>
                      <a:lnTo>
                        <a:pt x="14" y="7"/>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92" name="Freeform 265"/>
                <p:cNvSpPr>
                  <a:spLocks noChangeArrowheads="1"/>
                </p:cNvSpPr>
                <p:nvPr/>
              </p:nvSpPr>
              <p:spPr bwMode="auto">
                <a:xfrm>
                  <a:off x="4409" y="1640"/>
                  <a:ext cx="5" cy="3"/>
                </a:xfrm>
                <a:custGeom>
                  <a:avLst/>
                  <a:gdLst>
                    <a:gd name="T0" fmla="*/ 0 w 14"/>
                    <a:gd name="T1" fmla="*/ 0 h 11"/>
                    <a:gd name="T2" fmla="*/ 0 w 14"/>
                    <a:gd name="T3" fmla="*/ 0 h 11"/>
                    <a:gd name="T4" fmla="*/ 0 w 14"/>
                    <a:gd name="T5" fmla="*/ 0 h 11"/>
                    <a:gd name="T6" fmla="*/ 0 w 14"/>
                    <a:gd name="T7" fmla="*/ 0 h 11"/>
                    <a:gd name="T8" fmla="*/ 0 w 14"/>
                    <a:gd name="T9" fmla="*/ 0 h 11"/>
                    <a:gd name="T10" fmla="*/ 0 w 14"/>
                    <a:gd name="T11" fmla="*/ 0 h 11"/>
                    <a:gd name="T12" fmla="*/ 0 w 14"/>
                    <a:gd name="T13" fmla="*/ 0 h 11"/>
                    <a:gd name="T14" fmla="*/ 0 w 14"/>
                    <a:gd name="T15" fmla="*/ 0 h 11"/>
                    <a:gd name="T16" fmla="*/ 0 w 14"/>
                    <a:gd name="T17" fmla="*/ 0 h 11"/>
                    <a:gd name="T18" fmla="*/ 0 w 14"/>
                    <a:gd name="T19" fmla="*/ 0 h 11"/>
                    <a:gd name="T20" fmla="*/ 0 w 14"/>
                    <a:gd name="T21" fmla="*/ 0 h 11"/>
                    <a:gd name="T22" fmla="*/ 0 w 14"/>
                    <a:gd name="T23" fmla="*/ 0 h 11"/>
                    <a:gd name="T24" fmla="*/ 0 w 14"/>
                    <a:gd name="T25" fmla="*/ 0 h 11"/>
                    <a:gd name="T26" fmla="*/ 0 w 14"/>
                    <a:gd name="T27" fmla="*/ 0 h 11"/>
                    <a:gd name="T28" fmla="*/ 0 w 14"/>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1"/>
                    <a:gd name="T47" fmla="*/ 14 w 14"/>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1">
                      <a:moveTo>
                        <a:pt x="13" y="8"/>
                      </a:moveTo>
                      <a:lnTo>
                        <a:pt x="14" y="7"/>
                      </a:lnTo>
                      <a:lnTo>
                        <a:pt x="14" y="5"/>
                      </a:lnTo>
                      <a:lnTo>
                        <a:pt x="14" y="1"/>
                      </a:lnTo>
                      <a:lnTo>
                        <a:pt x="13" y="0"/>
                      </a:lnTo>
                      <a:lnTo>
                        <a:pt x="10" y="1"/>
                      </a:lnTo>
                      <a:lnTo>
                        <a:pt x="4" y="2"/>
                      </a:lnTo>
                      <a:lnTo>
                        <a:pt x="2" y="3"/>
                      </a:lnTo>
                      <a:lnTo>
                        <a:pt x="0" y="6"/>
                      </a:lnTo>
                      <a:lnTo>
                        <a:pt x="0" y="8"/>
                      </a:lnTo>
                      <a:lnTo>
                        <a:pt x="2" y="10"/>
                      </a:lnTo>
                      <a:lnTo>
                        <a:pt x="5" y="11"/>
                      </a:lnTo>
                      <a:lnTo>
                        <a:pt x="7" y="11"/>
                      </a:lnTo>
                      <a:lnTo>
                        <a:pt x="10" y="10"/>
                      </a:lnTo>
                      <a:lnTo>
                        <a:pt x="13" y="8"/>
                      </a:lnTo>
                      <a:close/>
                    </a:path>
                  </a:pathLst>
                </a:custGeom>
                <a:solidFill>
                  <a:srgbClr val="EE9B5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93" name="Freeform 266"/>
                <p:cNvSpPr>
                  <a:spLocks noChangeArrowheads="1"/>
                </p:cNvSpPr>
                <p:nvPr/>
              </p:nvSpPr>
              <p:spPr bwMode="auto">
                <a:xfrm>
                  <a:off x="4410" y="1641"/>
                  <a:ext cx="11" cy="22"/>
                </a:xfrm>
                <a:custGeom>
                  <a:avLst/>
                  <a:gdLst>
                    <a:gd name="T0" fmla="*/ 0 w 34"/>
                    <a:gd name="T1" fmla="*/ 0 h 58"/>
                    <a:gd name="T2" fmla="*/ 0 w 34"/>
                    <a:gd name="T3" fmla="*/ 0 h 58"/>
                    <a:gd name="T4" fmla="*/ 0 w 34"/>
                    <a:gd name="T5" fmla="*/ 0 h 58"/>
                    <a:gd name="T6" fmla="*/ 0 w 34"/>
                    <a:gd name="T7" fmla="*/ 0 h 58"/>
                    <a:gd name="T8" fmla="*/ 0 w 34"/>
                    <a:gd name="T9" fmla="*/ 0 h 58"/>
                    <a:gd name="T10" fmla="*/ 0 w 34"/>
                    <a:gd name="T11" fmla="*/ 0 h 58"/>
                    <a:gd name="T12" fmla="*/ 0 w 34"/>
                    <a:gd name="T13" fmla="*/ 0 h 58"/>
                    <a:gd name="T14" fmla="*/ 0 w 34"/>
                    <a:gd name="T15" fmla="*/ 0 h 58"/>
                    <a:gd name="T16" fmla="*/ 0 w 34"/>
                    <a:gd name="T17" fmla="*/ 0 h 58"/>
                    <a:gd name="T18" fmla="*/ 0 w 34"/>
                    <a:gd name="T19" fmla="*/ 0 h 58"/>
                    <a:gd name="T20" fmla="*/ 0 w 34"/>
                    <a:gd name="T21" fmla="*/ 0 h 58"/>
                    <a:gd name="T22" fmla="*/ 0 w 34"/>
                    <a:gd name="T23" fmla="*/ 0 h 58"/>
                    <a:gd name="T24" fmla="*/ 0 w 34"/>
                    <a:gd name="T25" fmla="*/ 0 h 58"/>
                    <a:gd name="T26" fmla="*/ 0 w 34"/>
                    <a:gd name="T27" fmla="*/ 0 h 58"/>
                    <a:gd name="T28" fmla="*/ 0 w 34"/>
                    <a:gd name="T29" fmla="*/ 0 h 58"/>
                    <a:gd name="T30" fmla="*/ 0 w 34"/>
                    <a:gd name="T31" fmla="*/ 0 h 58"/>
                    <a:gd name="T32" fmla="*/ 0 w 34"/>
                    <a:gd name="T33" fmla="*/ 0 h 58"/>
                    <a:gd name="T34" fmla="*/ 0 w 34"/>
                    <a:gd name="T35" fmla="*/ 0 h 58"/>
                    <a:gd name="T36" fmla="*/ 0 w 34"/>
                    <a:gd name="T37" fmla="*/ 0 h 58"/>
                    <a:gd name="T38" fmla="*/ 0 w 34"/>
                    <a:gd name="T39" fmla="*/ 0 h 58"/>
                    <a:gd name="T40" fmla="*/ 0 w 34"/>
                    <a:gd name="T41" fmla="*/ 0 h 58"/>
                    <a:gd name="T42" fmla="*/ 0 w 34"/>
                    <a:gd name="T43" fmla="*/ 0 h 58"/>
                    <a:gd name="T44" fmla="*/ 0 w 34"/>
                    <a:gd name="T45" fmla="*/ 0 h 58"/>
                    <a:gd name="T46" fmla="*/ 0 w 34"/>
                    <a:gd name="T47" fmla="*/ 0 h 58"/>
                    <a:gd name="T48" fmla="*/ 0 w 34"/>
                    <a:gd name="T49" fmla="*/ 0 h 58"/>
                    <a:gd name="T50" fmla="*/ 0 w 34"/>
                    <a:gd name="T51" fmla="*/ 0 h 58"/>
                    <a:gd name="T52" fmla="*/ 0 w 34"/>
                    <a:gd name="T53" fmla="*/ 0 h 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
                    <a:gd name="T82" fmla="*/ 0 h 58"/>
                    <a:gd name="T83" fmla="*/ 34 w 34"/>
                    <a:gd name="T84" fmla="*/ 58 h 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 h="58">
                      <a:moveTo>
                        <a:pt x="10" y="3"/>
                      </a:moveTo>
                      <a:lnTo>
                        <a:pt x="15" y="11"/>
                      </a:lnTo>
                      <a:lnTo>
                        <a:pt x="20" y="23"/>
                      </a:lnTo>
                      <a:lnTo>
                        <a:pt x="26" y="34"/>
                      </a:lnTo>
                      <a:lnTo>
                        <a:pt x="32" y="47"/>
                      </a:lnTo>
                      <a:lnTo>
                        <a:pt x="34" y="48"/>
                      </a:lnTo>
                      <a:lnTo>
                        <a:pt x="34" y="50"/>
                      </a:lnTo>
                      <a:lnTo>
                        <a:pt x="34" y="51"/>
                      </a:lnTo>
                      <a:lnTo>
                        <a:pt x="32" y="53"/>
                      </a:lnTo>
                      <a:lnTo>
                        <a:pt x="30" y="55"/>
                      </a:lnTo>
                      <a:lnTo>
                        <a:pt x="28" y="57"/>
                      </a:lnTo>
                      <a:lnTo>
                        <a:pt x="26" y="58"/>
                      </a:lnTo>
                      <a:lnTo>
                        <a:pt x="21" y="57"/>
                      </a:lnTo>
                      <a:lnTo>
                        <a:pt x="20" y="57"/>
                      </a:lnTo>
                      <a:lnTo>
                        <a:pt x="17" y="55"/>
                      </a:lnTo>
                      <a:lnTo>
                        <a:pt x="16" y="54"/>
                      </a:lnTo>
                      <a:lnTo>
                        <a:pt x="15" y="52"/>
                      </a:lnTo>
                      <a:lnTo>
                        <a:pt x="12" y="41"/>
                      </a:lnTo>
                      <a:lnTo>
                        <a:pt x="7" y="27"/>
                      </a:lnTo>
                      <a:lnTo>
                        <a:pt x="2" y="12"/>
                      </a:lnTo>
                      <a:lnTo>
                        <a:pt x="0" y="5"/>
                      </a:lnTo>
                      <a:lnTo>
                        <a:pt x="1" y="3"/>
                      </a:lnTo>
                      <a:lnTo>
                        <a:pt x="2" y="1"/>
                      </a:lnTo>
                      <a:lnTo>
                        <a:pt x="5" y="0"/>
                      </a:lnTo>
                      <a:lnTo>
                        <a:pt x="6" y="0"/>
                      </a:lnTo>
                      <a:lnTo>
                        <a:pt x="8" y="1"/>
                      </a:lnTo>
                      <a:lnTo>
                        <a:pt x="10" y="3"/>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94" name="Freeform 267"/>
                <p:cNvSpPr>
                  <a:spLocks noChangeArrowheads="1"/>
                </p:cNvSpPr>
                <p:nvPr/>
              </p:nvSpPr>
              <p:spPr bwMode="auto">
                <a:xfrm>
                  <a:off x="4416" y="1659"/>
                  <a:ext cx="5" cy="3"/>
                </a:xfrm>
                <a:custGeom>
                  <a:avLst/>
                  <a:gdLst>
                    <a:gd name="T0" fmla="*/ 0 w 16"/>
                    <a:gd name="T1" fmla="*/ 0 h 10"/>
                    <a:gd name="T2" fmla="*/ 0 w 16"/>
                    <a:gd name="T3" fmla="*/ 0 h 10"/>
                    <a:gd name="T4" fmla="*/ 0 w 16"/>
                    <a:gd name="T5" fmla="*/ 0 h 10"/>
                    <a:gd name="T6" fmla="*/ 0 w 16"/>
                    <a:gd name="T7" fmla="*/ 0 h 10"/>
                    <a:gd name="T8" fmla="*/ 0 w 16"/>
                    <a:gd name="T9" fmla="*/ 0 h 10"/>
                    <a:gd name="T10" fmla="*/ 0 w 16"/>
                    <a:gd name="T11" fmla="*/ 0 h 10"/>
                    <a:gd name="T12" fmla="*/ 0 w 16"/>
                    <a:gd name="T13" fmla="*/ 0 h 10"/>
                    <a:gd name="T14" fmla="*/ 0 w 16"/>
                    <a:gd name="T15" fmla="*/ 0 h 10"/>
                    <a:gd name="T16" fmla="*/ 0 w 16"/>
                    <a:gd name="T17" fmla="*/ 0 h 10"/>
                    <a:gd name="T18" fmla="*/ 0 w 16"/>
                    <a:gd name="T19" fmla="*/ 0 h 10"/>
                    <a:gd name="T20" fmla="*/ 0 w 16"/>
                    <a:gd name="T21" fmla="*/ 0 h 10"/>
                    <a:gd name="T22" fmla="*/ 0 w 16"/>
                    <a:gd name="T23" fmla="*/ 0 h 10"/>
                    <a:gd name="T24" fmla="*/ 0 w 16"/>
                    <a:gd name="T25" fmla="*/ 0 h 10"/>
                    <a:gd name="T26" fmla="*/ 0 w 16"/>
                    <a:gd name="T27" fmla="*/ 0 h 10"/>
                    <a:gd name="T28" fmla="*/ 0 w 16"/>
                    <a:gd name="T29" fmla="*/ 0 h 10"/>
                    <a:gd name="T30" fmla="*/ 0 w 16"/>
                    <a:gd name="T31" fmla="*/ 0 h 10"/>
                    <a:gd name="T32" fmla="*/ 0 w 16"/>
                    <a:gd name="T33" fmla="*/ 0 h 10"/>
                    <a:gd name="T34" fmla="*/ 0 w 16"/>
                    <a:gd name="T35" fmla="*/ 0 h 10"/>
                    <a:gd name="T36" fmla="*/ 0 w 16"/>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10"/>
                    <a:gd name="T59" fmla="*/ 16 w 16"/>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10">
                      <a:moveTo>
                        <a:pt x="12" y="8"/>
                      </a:moveTo>
                      <a:lnTo>
                        <a:pt x="14" y="7"/>
                      </a:lnTo>
                      <a:lnTo>
                        <a:pt x="15" y="6"/>
                      </a:lnTo>
                      <a:lnTo>
                        <a:pt x="16" y="4"/>
                      </a:lnTo>
                      <a:lnTo>
                        <a:pt x="16" y="2"/>
                      </a:lnTo>
                      <a:lnTo>
                        <a:pt x="15" y="0"/>
                      </a:lnTo>
                      <a:lnTo>
                        <a:pt x="13" y="0"/>
                      </a:lnTo>
                      <a:lnTo>
                        <a:pt x="12" y="0"/>
                      </a:lnTo>
                      <a:lnTo>
                        <a:pt x="10" y="1"/>
                      </a:lnTo>
                      <a:lnTo>
                        <a:pt x="6" y="3"/>
                      </a:lnTo>
                      <a:lnTo>
                        <a:pt x="3" y="3"/>
                      </a:lnTo>
                      <a:lnTo>
                        <a:pt x="1" y="4"/>
                      </a:lnTo>
                      <a:lnTo>
                        <a:pt x="0" y="5"/>
                      </a:lnTo>
                      <a:lnTo>
                        <a:pt x="1" y="7"/>
                      </a:lnTo>
                      <a:lnTo>
                        <a:pt x="3" y="8"/>
                      </a:lnTo>
                      <a:lnTo>
                        <a:pt x="5" y="9"/>
                      </a:lnTo>
                      <a:lnTo>
                        <a:pt x="6" y="10"/>
                      </a:lnTo>
                      <a:lnTo>
                        <a:pt x="10" y="9"/>
                      </a:lnTo>
                      <a:lnTo>
                        <a:pt x="12" y="8"/>
                      </a:lnTo>
                      <a:close/>
                    </a:path>
                  </a:pathLst>
                </a:custGeom>
                <a:solidFill>
                  <a:srgbClr val="EE9B5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95" name="Freeform 268"/>
                <p:cNvSpPr>
                  <a:spLocks noChangeArrowheads="1"/>
                </p:cNvSpPr>
                <p:nvPr/>
              </p:nvSpPr>
              <p:spPr bwMode="auto">
                <a:xfrm>
                  <a:off x="4417" y="1660"/>
                  <a:ext cx="14" cy="18"/>
                </a:xfrm>
                <a:custGeom>
                  <a:avLst/>
                  <a:gdLst>
                    <a:gd name="T0" fmla="*/ 0 w 45"/>
                    <a:gd name="T1" fmla="*/ 0 h 52"/>
                    <a:gd name="T2" fmla="*/ 0 w 45"/>
                    <a:gd name="T3" fmla="*/ 0 h 52"/>
                    <a:gd name="T4" fmla="*/ 0 w 45"/>
                    <a:gd name="T5" fmla="*/ 0 h 52"/>
                    <a:gd name="T6" fmla="*/ 0 w 45"/>
                    <a:gd name="T7" fmla="*/ 0 h 52"/>
                    <a:gd name="T8" fmla="*/ 0 w 45"/>
                    <a:gd name="T9" fmla="*/ 0 h 52"/>
                    <a:gd name="T10" fmla="*/ 0 w 45"/>
                    <a:gd name="T11" fmla="*/ 0 h 52"/>
                    <a:gd name="T12" fmla="*/ 0 w 45"/>
                    <a:gd name="T13" fmla="*/ 0 h 52"/>
                    <a:gd name="T14" fmla="*/ 0 w 45"/>
                    <a:gd name="T15" fmla="*/ 0 h 52"/>
                    <a:gd name="T16" fmla="*/ 0 w 45"/>
                    <a:gd name="T17" fmla="*/ 0 h 52"/>
                    <a:gd name="T18" fmla="*/ 0 w 45"/>
                    <a:gd name="T19" fmla="*/ 0 h 52"/>
                    <a:gd name="T20" fmla="*/ 0 w 45"/>
                    <a:gd name="T21" fmla="*/ 0 h 52"/>
                    <a:gd name="T22" fmla="*/ 0 w 45"/>
                    <a:gd name="T23" fmla="*/ 0 h 52"/>
                    <a:gd name="T24" fmla="*/ 0 w 45"/>
                    <a:gd name="T25" fmla="*/ 0 h 52"/>
                    <a:gd name="T26" fmla="*/ 0 w 45"/>
                    <a:gd name="T27" fmla="*/ 0 h 52"/>
                    <a:gd name="T28" fmla="*/ 0 w 45"/>
                    <a:gd name="T29" fmla="*/ 0 h 52"/>
                    <a:gd name="T30" fmla="*/ 0 w 45"/>
                    <a:gd name="T31" fmla="*/ 0 h 52"/>
                    <a:gd name="T32" fmla="*/ 0 w 45"/>
                    <a:gd name="T33" fmla="*/ 0 h 52"/>
                    <a:gd name="T34" fmla="*/ 0 w 45"/>
                    <a:gd name="T35" fmla="*/ 0 h 52"/>
                    <a:gd name="T36" fmla="*/ 0 w 45"/>
                    <a:gd name="T37" fmla="*/ 0 h 52"/>
                    <a:gd name="T38" fmla="*/ 0 w 45"/>
                    <a:gd name="T39" fmla="*/ 0 h 52"/>
                    <a:gd name="T40" fmla="*/ 0 w 45"/>
                    <a:gd name="T41" fmla="*/ 0 h 52"/>
                    <a:gd name="T42" fmla="*/ 0 w 45"/>
                    <a:gd name="T43" fmla="*/ 0 h 52"/>
                    <a:gd name="T44" fmla="*/ 0 w 45"/>
                    <a:gd name="T45" fmla="*/ 0 h 52"/>
                    <a:gd name="T46" fmla="*/ 0 w 45"/>
                    <a:gd name="T47" fmla="*/ 0 h 52"/>
                    <a:gd name="T48" fmla="*/ 0 w 45"/>
                    <a:gd name="T49" fmla="*/ 0 h 52"/>
                    <a:gd name="T50" fmla="*/ 0 w 45"/>
                    <a:gd name="T51" fmla="*/ 0 h 52"/>
                    <a:gd name="T52" fmla="*/ 0 w 45"/>
                    <a:gd name="T53" fmla="*/ 0 h 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5"/>
                    <a:gd name="T82" fmla="*/ 0 h 52"/>
                    <a:gd name="T83" fmla="*/ 45 w 45"/>
                    <a:gd name="T84" fmla="*/ 52 h 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5" h="52">
                      <a:moveTo>
                        <a:pt x="9" y="2"/>
                      </a:moveTo>
                      <a:lnTo>
                        <a:pt x="16" y="9"/>
                      </a:lnTo>
                      <a:lnTo>
                        <a:pt x="23" y="19"/>
                      </a:lnTo>
                      <a:lnTo>
                        <a:pt x="31" y="29"/>
                      </a:lnTo>
                      <a:lnTo>
                        <a:pt x="42" y="39"/>
                      </a:lnTo>
                      <a:lnTo>
                        <a:pt x="44" y="42"/>
                      </a:lnTo>
                      <a:lnTo>
                        <a:pt x="45" y="43"/>
                      </a:lnTo>
                      <a:lnTo>
                        <a:pt x="44" y="44"/>
                      </a:lnTo>
                      <a:lnTo>
                        <a:pt x="43" y="45"/>
                      </a:lnTo>
                      <a:lnTo>
                        <a:pt x="39" y="45"/>
                      </a:lnTo>
                      <a:lnTo>
                        <a:pt x="37" y="46"/>
                      </a:lnTo>
                      <a:lnTo>
                        <a:pt x="36" y="49"/>
                      </a:lnTo>
                      <a:lnTo>
                        <a:pt x="32" y="51"/>
                      </a:lnTo>
                      <a:lnTo>
                        <a:pt x="31" y="52"/>
                      </a:lnTo>
                      <a:lnTo>
                        <a:pt x="29" y="51"/>
                      </a:lnTo>
                      <a:lnTo>
                        <a:pt x="28" y="50"/>
                      </a:lnTo>
                      <a:lnTo>
                        <a:pt x="27" y="49"/>
                      </a:lnTo>
                      <a:lnTo>
                        <a:pt x="21" y="39"/>
                      </a:lnTo>
                      <a:lnTo>
                        <a:pt x="13" y="26"/>
                      </a:lnTo>
                      <a:lnTo>
                        <a:pt x="5" y="12"/>
                      </a:lnTo>
                      <a:lnTo>
                        <a:pt x="0" y="6"/>
                      </a:lnTo>
                      <a:lnTo>
                        <a:pt x="0" y="4"/>
                      </a:lnTo>
                      <a:lnTo>
                        <a:pt x="1" y="1"/>
                      </a:lnTo>
                      <a:lnTo>
                        <a:pt x="4" y="0"/>
                      </a:lnTo>
                      <a:lnTo>
                        <a:pt x="5" y="0"/>
                      </a:lnTo>
                      <a:lnTo>
                        <a:pt x="7" y="0"/>
                      </a:lnTo>
                      <a:lnTo>
                        <a:pt x="9" y="2"/>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96" name="Freeform 269"/>
                <p:cNvSpPr>
                  <a:spLocks noChangeArrowheads="1"/>
                </p:cNvSpPr>
                <p:nvPr/>
              </p:nvSpPr>
              <p:spPr bwMode="auto">
                <a:xfrm>
                  <a:off x="4427" y="1674"/>
                  <a:ext cx="5" cy="4"/>
                </a:xfrm>
                <a:custGeom>
                  <a:avLst/>
                  <a:gdLst>
                    <a:gd name="T0" fmla="*/ 0 w 15"/>
                    <a:gd name="T1" fmla="*/ 0 h 10"/>
                    <a:gd name="T2" fmla="*/ 0 w 15"/>
                    <a:gd name="T3" fmla="*/ 0 h 10"/>
                    <a:gd name="T4" fmla="*/ 0 w 15"/>
                    <a:gd name="T5" fmla="*/ 0 h 10"/>
                    <a:gd name="T6" fmla="*/ 0 w 15"/>
                    <a:gd name="T7" fmla="*/ 0 h 10"/>
                    <a:gd name="T8" fmla="*/ 0 w 15"/>
                    <a:gd name="T9" fmla="*/ 0 h 10"/>
                    <a:gd name="T10" fmla="*/ 0 w 15"/>
                    <a:gd name="T11" fmla="*/ 0 h 10"/>
                    <a:gd name="T12" fmla="*/ 0 w 15"/>
                    <a:gd name="T13" fmla="*/ 0 h 10"/>
                    <a:gd name="T14" fmla="*/ 0 w 15"/>
                    <a:gd name="T15" fmla="*/ 0 h 10"/>
                    <a:gd name="T16" fmla="*/ 0 w 15"/>
                    <a:gd name="T17" fmla="*/ 0 h 10"/>
                    <a:gd name="T18" fmla="*/ 0 w 15"/>
                    <a:gd name="T19" fmla="*/ 0 h 10"/>
                    <a:gd name="T20" fmla="*/ 0 w 15"/>
                    <a:gd name="T21" fmla="*/ 0 h 10"/>
                    <a:gd name="T22" fmla="*/ 0 w 15"/>
                    <a:gd name="T23" fmla="*/ 0 h 10"/>
                    <a:gd name="T24" fmla="*/ 0 w 15"/>
                    <a:gd name="T25" fmla="*/ 0 h 10"/>
                    <a:gd name="T26" fmla="*/ 0 w 15"/>
                    <a:gd name="T27" fmla="*/ 0 h 10"/>
                    <a:gd name="T28" fmla="*/ 0 w 15"/>
                    <a:gd name="T29" fmla="*/ 0 h 10"/>
                    <a:gd name="T30" fmla="*/ 0 w 15"/>
                    <a:gd name="T31" fmla="*/ 0 h 10"/>
                    <a:gd name="T32" fmla="*/ 0 w 15"/>
                    <a:gd name="T33" fmla="*/ 0 h 10"/>
                    <a:gd name="T34" fmla="*/ 0 w 15"/>
                    <a:gd name="T35" fmla="*/ 0 h 10"/>
                    <a:gd name="T36" fmla="*/ 0 w 15"/>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10"/>
                    <a:gd name="T59" fmla="*/ 15 w 15"/>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10">
                      <a:moveTo>
                        <a:pt x="9" y="5"/>
                      </a:moveTo>
                      <a:lnTo>
                        <a:pt x="10" y="4"/>
                      </a:lnTo>
                      <a:lnTo>
                        <a:pt x="14" y="4"/>
                      </a:lnTo>
                      <a:lnTo>
                        <a:pt x="14" y="3"/>
                      </a:lnTo>
                      <a:lnTo>
                        <a:pt x="15" y="3"/>
                      </a:lnTo>
                      <a:lnTo>
                        <a:pt x="14" y="2"/>
                      </a:lnTo>
                      <a:lnTo>
                        <a:pt x="8" y="0"/>
                      </a:lnTo>
                      <a:lnTo>
                        <a:pt x="5" y="2"/>
                      </a:lnTo>
                      <a:lnTo>
                        <a:pt x="3" y="4"/>
                      </a:lnTo>
                      <a:lnTo>
                        <a:pt x="1" y="6"/>
                      </a:lnTo>
                      <a:lnTo>
                        <a:pt x="0" y="7"/>
                      </a:lnTo>
                      <a:lnTo>
                        <a:pt x="0" y="8"/>
                      </a:lnTo>
                      <a:lnTo>
                        <a:pt x="0" y="10"/>
                      </a:lnTo>
                      <a:lnTo>
                        <a:pt x="1" y="10"/>
                      </a:lnTo>
                      <a:lnTo>
                        <a:pt x="3" y="10"/>
                      </a:lnTo>
                      <a:lnTo>
                        <a:pt x="6" y="9"/>
                      </a:lnTo>
                      <a:lnTo>
                        <a:pt x="7" y="7"/>
                      </a:lnTo>
                      <a:lnTo>
                        <a:pt x="9" y="5"/>
                      </a:lnTo>
                      <a:close/>
                    </a:path>
                  </a:pathLst>
                </a:custGeom>
                <a:solidFill>
                  <a:srgbClr val="EE9B5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97" name="Freeform 270"/>
                <p:cNvSpPr>
                  <a:spLocks noChangeArrowheads="1"/>
                </p:cNvSpPr>
                <p:nvPr/>
              </p:nvSpPr>
              <p:spPr bwMode="auto">
                <a:xfrm>
                  <a:off x="4428" y="1675"/>
                  <a:ext cx="12" cy="13"/>
                </a:xfrm>
                <a:custGeom>
                  <a:avLst/>
                  <a:gdLst>
                    <a:gd name="T0" fmla="*/ 0 w 38"/>
                    <a:gd name="T1" fmla="*/ 0 h 35"/>
                    <a:gd name="T2" fmla="*/ 0 w 38"/>
                    <a:gd name="T3" fmla="*/ 0 h 35"/>
                    <a:gd name="T4" fmla="*/ 0 w 38"/>
                    <a:gd name="T5" fmla="*/ 0 h 35"/>
                    <a:gd name="T6" fmla="*/ 0 w 38"/>
                    <a:gd name="T7" fmla="*/ 0 h 35"/>
                    <a:gd name="T8" fmla="*/ 0 w 38"/>
                    <a:gd name="T9" fmla="*/ 0 h 35"/>
                    <a:gd name="T10" fmla="*/ 0 w 38"/>
                    <a:gd name="T11" fmla="*/ 0 h 35"/>
                    <a:gd name="T12" fmla="*/ 0 w 38"/>
                    <a:gd name="T13" fmla="*/ 0 h 35"/>
                    <a:gd name="T14" fmla="*/ 0 w 38"/>
                    <a:gd name="T15" fmla="*/ 0 h 35"/>
                    <a:gd name="T16" fmla="*/ 0 w 38"/>
                    <a:gd name="T17" fmla="*/ 0 h 35"/>
                    <a:gd name="T18" fmla="*/ 0 w 38"/>
                    <a:gd name="T19" fmla="*/ 0 h 35"/>
                    <a:gd name="T20" fmla="*/ 0 w 38"/>
                    <a:gd name="T21" fmla="*/ 0 h 35"/>
                    <a:gd name="T22" fmla="*/ 0 w 38"/>
                    <a:gd name="T23" fmla="*/ 0 h 35"/>
                    <a:gd name="T24" fmla="*/ 0 w 38"/>
                    <a:gd name="T25" fmla="*/ 0 h 35"/>
                    <a:gd name="T26" fmla="*/ 0 w 38"/>
                    <a:gd name="T27" fmla="*/ 0 h 35"/>
                    <a:gd name="T28" fmla="*/ 0 w 38"/>
                    <a:gd name="T29" fmla="*/ 0 h 35"/>
                    <a:gd name="T30" fmla="*/ 0 w 38"/>
                    <a:gd name="T31" fmla="*/ 0 h 35"/>
                    <a:gd name="T32" fmla="*/ 0 w 38"/>
                    <a:gd name="T33" fmla="*/ 0 h 35"/>
                    <a:gd name="T34" fmla="*/ 0 w 38"/>
                    <a:gd name="T35" fmla="*/ 0 h 35"/>
                    <a:gd name="T36" fmla="*/ 0 w 38"/>
                    <a:gd name="T37" fmla="*/ 0 h 35"/>
                    <a:gd name="T38" fmla="*/ 0 w 38"/>
                    <a:gd name="T39" fmla="*/ 0 h 35"/>
                    <a:gd name="T40" fmla="*/ 0 w 38"/>
                    <a:gd name="T41" fmla="*/ 0 h 35"/>
                    <a:gd name="T42" fmla="*/ 0 w 38"/>
                    <a:gd name="T43" fmla="*/ 0 h 35"/>
                    <a:gd name="T44" fmla="*/ 0 w 38"/>
                    <a:gd name="T45" fmla="*/ 0 h 35"/>
                    <a:gd name="T46" fmla="*/ 0 w 38"/>
                    <a:gd name="T47" fmla="*/ 0 h 35"/>
                    <a:gd name="T48" fmla="*/ 0 w 38"/>
                    <a:gd name="T49" fmla="*/ 0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35"/>
                    <a:gd name="T77" fmla="*/ 38 w 38"/>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35">
                      <a:moveTo>
                        <a:pt x="7" y="2"/>
                      </a:moveTo>
                      <a:lnTo>
                        <a:pt x="11" y="6"/>
                      </a:lnTo>
                      <a:lnTo>
                        <a:pt x="16" y="10"/>
                      </a:lnTo>
                      <a:lnTo>
                        <a:pt x="22" y="15"/>
                      </a:lnTo>
                      <a:lnTo>
                        <a:pt x="31" y="19"/>
                      </a:lnTo>
                      <a:lnTo>
                        <a:pt x="37" y="23"/>
                      </a:lnTo>
                      <a:lnTo>
                        <a:pt x="38" y="24"/>
                      </a:lnTo>
                      <a:lnTo>
                        <a:pt x="37" y="24"/>
                      </a:lnTo>
                      <a:lnTo>
                        <a:pt x="33" y="23"/>
                      </a:lnTo>
                      <a:lnTo>
                        <a:pt x="25" y="20"/>
                      </a:lnTo>
                      <a:lnTo>
                        <a:pt x="19" y="19"/>
                      </a:lnTo>
                      <a:lnTo>
                        <a:pt x="17" y="31"/>
                      </a:lnTo>
                      <a:lnTo>
                        <a:pt x="15" y="35"/>
                      </a:lnTo>
                      <a:lnTo>
                        <a:pt x="13" y="29"/>
                      </a:lnTo>
                      <a:lnTo>
                        <a:pt x="12" y="23"/>
                      </a:lnTo>
                      <a:lnTo>
                        <a:pt x="10" y="18"/>
                      </a:lnTo>
                      <a:lnTo>
                        <a:pt x="8" y="13"/>
                      </a:lnTo>
                      <a:lnTo>
                        <a:pt x="3" y="8"/>
                      </a:lnTo>
                      <a:lnTo>
                        <a:pt x="1" y="5"/>
                      </a:lnTo>
                      <a:lnTo>
                        <a:pt x="0" y="3"/>
                      </a:lnTo>
                      <a:lnTo>
                        <a:pt x="1" y="1"/>
                      </a:lnTo>
                      <a:lnTo>
                        <a:pt x="2" y="0"/>
                      </a:lnTo>
                      <a:lnTo>
                        <a:pt x="3" y="0"/>
                      </a:lnTo>
                      <a:lnTo>
                        <a:pt x="5" y="0"/>
                      </a:lnTo>
                      <a:lnTo>
                        <a:pt x="7" y="2"/>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98" name="Freeform 271"/>
                <p:cNvSpPr>
                  <a:spLocks noChangeArrowheads="1"/>
                </p:cNvSpPr>
                <p:nvPr/>
              </p:nvSpPr>
              <p:spPr bwMode="auto">
                <a:xfrm>
                  <a:off x="4400" y="1606"/>
                  <a:ext cx="2" cy="1"/>
                </a:xfrm>
                <a:custGeom>
                  <a:avLst/>
                  <a:gdLst>
                    <a:gd name="T0" fmla="*/ 1 w 4"/>
                    <a:gd name="T1" fmla="*/ 0 h 3"/>
                    <a:gd name="T2" fmla="*/ 1 w 4"/>
                    <a:gd name="T3" fmla="*/ 0 h 3"/>
                    <a:gd name="T4" fmla="*/ 1 w 4"/>
                    <a:gd name="T5" fmla="*/ 0 h 3"/>
                    <a:gd name="T6" fmla="*/ 0 w 4"/>
                    <a:gd name="T7" fmla="*/ 0 h 3"/>
                    <a:gd name="T8" fmla="*/ 0 w 4"/>
                    <a:gd name="T9" fmla="*/ 0 h 3"/>
                    <a:gd name="T10" fmla="*/ 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1"/>
                      </a:moveTo>
                      <a:lnTo>
                        <a:pt x="3" y="0"/>
                      </a:lnTo>
                      <a:lnTo>
                        <a:pt x="1" y="0"/>
                      </a:lnTo>
                      <a:lnTo>
                        <a:pt x="0" y="1"/>
                      </a:lnTo>
                      <a:lnTo>
                        <a:pt x="0" y="3"/>
                      </a:lnTo>
                      <a:lnTo>
                        <a:pt x="4" y="1"/>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899" name="Freeform 272"/>
                <p:cNvSpPr>
                  <a:spLocks noChangeArrowheads="1"/>
                </p:cNvSpPr>
                <p:nvPr/>
              </p:nvSpPr>
              <p:spPr bwMode="auto">
                <a:xfrm>
                  <a:off x="4400" y="1606"/>
                  <a:ext cx="11" cy="33"/>
                </a:xfrm>
                <a:custGeom>
                  <a:avLst/>
                  <a:gdLst>
                    <a:gd name="T0" fmla="*/ 0 w 35"/>
                    <a:gd name="T1" fmla="*/ 0 h 89"/>
                    <a:gd name="T2" fmla="*/ 0 w 35"/>
                    <a:gd name="T3" fmla="*/ 0 h 89"/>
                    <a:gd name="T4" fmla="*/ 0 w 35"/>
                    <a:gd name="T5" fmla="*/ 0 h 89"/>
                    <a:gd name="T6" fmla="*/ 0 w 35"/>
                    <a:gd name="T7" fmla="*/ 0 h 89"/>
                    <a:gd name="T8" fmla="*/ 0 w 35"/>
                    <a:gd name="T9" fmla="*/ 0 h 89"/>
                    <a:gd name="T10" fmla="*/ 0 w 35"/>
                    <a:gd name="T11" fmla="*/ 0 h 89"/>
                    <a:gd name="T12" fmla="*/ 0 w 35"/>
                    <a:gd name="T13" fmla="*/ 0 h 89"/>
                    <a:gd name="T14" fmla="*/ 0 w 35"/>
                    <a:gd name="T15" fmla="*/ 0 h 89"/>
                    <a:gd name="T16" fmla="*/ 0 w 35"/>
                    <a:gd name="T17" fmla="*/ 0 h 89"/>
                    <a:gd name="T18" fmla="*/ 0 w 35"/>
                    <a:gd name="T19" fmla="*/ 0 h 89"/>
                    <a:gd name="T20" fmla="*/ 0 w 35"/>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89"/>
                    <a:gd name="T35" fmla="*/ 35 w 35"/>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89">
                      <a:moveTo>
                        <a:pt x="35" y="88"/>
                      </a:moveTo>
                      <a:lnTo>
                        <a:pt x="29" y="71"/>
                      </a:lnTo>
                      <a:lnTo>
                        <a:pt x="20" y="42"/>
                      </a:lnTo>
                      <a:lnTo>
                        <a:pt x="9" y="14"/>
                      </a:lnTo>
                      <a:lnTo>
                        <a:pt x="4" y="0"/>
                      </a:lnTo>
                      <a:lnTo>
                        <a:pt x="0" y="2"/>
                      </a:lnTo>
                      <a:lnTo>
                        <a:pt x="3" y="15"/>
                      </a:lnTo>
                      <a:lnTo>
                        <a:pt x="14" y="44"/>
                      </a:lnTo>
                      <a:lnTo>
                        <a:pt x="24" y="74"/>
                      </a:lnTo>
                      <a:lnTo>
                        <a:pt x="29" y="89"/>
                      </a:lnTo>
                      <a:lnTo>
                        <a:pt x="35" y="88"/>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00" name="Freeform 273"/>
                <p:cNvSpPr>
                  <a:spLocks noChangeArrowheads="1"/>
                </p:cNvSpPr>
                <p:nvPr/>
              </p:nvSpPr>
              <p:spPr bwMode="auto">
                <a:xfrm>
                  <a:off x="4410" y="1639"/>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0" y="1"/>
                      </a:moveTo>
                      <a:lnTo>
                        <a:pt x="2" y="2"/>
                      </a:lnTo>
                      <a:lnTo>
                        <a:pt x="3" y="3"/>
                      </a:lnTo>
                      <a:lnTo>
                        <a:pt x="6" y="2"/>
                      </a:lnTo>
                      <a:lnTo>
                        <a:pt x="6" y="0"/>
                      </a:lnTo>
                      <a:lnTo>
                        <a:pt x="0" y="1"/>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01" name="Freeform 274"/>
                <p:cNvSpPr>
                  <a:spLocks noChangeArrowheads="1"/>
                </p:cNvSpPr>
                <p:nvPr/>
              </p:nvSpPr>
              <p:spPr bwMode="auto">
                <a:xfrm>
                  <a:off x="4412" y="1643"/>
                  <a:ext cx="2" cy="1"/>
                </a:xfrm>
                <a:custGeom>
                  <a:avLst/>
                  <a:gdLst>
                    <a:gd name="T0" fmla="*/ 1 w 4"/>
                    <a:gd name="T1" fmla="*/ 0 h 3"/>
                    <a:gd name="T2" fmla="*/ 1 w 4"/>
                    <a:gd name="T3" fmla="*/ 0 h 3"/>
                    <a:gd name="T4" fmla="*/ 1 w 4"/>
                    <a:gd name="T5" fmla="*/ 0 h 3"/>
                    <a:gd name="T6" fmla="*/ 0 w 4"/>
                    <a:gd name="T7" fmla="*/ 0 h 3"/>
                    <a:gd name="T8" fmla="*/ 0 w 4"/>
                    <a:gd name="T9" fmla="*/ 0 h 3"/>
                    <a:gd name="T10" fmla="*/ 1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1"/>
                      </a:moveTo>
                      <a:lnTo>
                        <a:pt x="3" y="0"/>
                      </a:lnTo>
                      <a:lnTo>
                        <a:pt x="1" y="0"/>
                      </a:lnTo>
                      <a:lnTo>
                        <a:pt x="0" y="1"/>
                      </a:lnTo>
                      <a:lnTo>
                        <a:pt x="0" y="3"/>
                      </a:lnTo>
                      <a:lnTo>
                        <a:pt x="4" y="1"/>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02" name="Freeform 275"/>
                <p:cNvSpPr>
                  <a:spLocks noChangeArrowheads="1"/>
                </p:cNvSpPr>
                <p:nvPr/>
              </p:nvSpPr>
              <p:spPr bwMode="auto">
                <a:xfrm>
                  <a:off x="4412" y="1643"/>
                  <a:ext cx="7" cy="15"/>
                </a:xfrm>
                <a:custGeom>
                  <a:avLst/>
                  <a:gdLst>
                    <a:gd name="T0" fmla="*/ 0 w 19"/>
                    <a:gd name="T1" fmla="*/ 0 h 41"/>
                    <a:gd name="T2" fmla="*/ 0 w 19"/>
                    <a:gd name="T3" fmla="*/ 0 h 41"/>
                    <a:gd name="T4" fmla="*/ 0 w 19"/>
                    <a:gd name="T5" fmla="*/ 0 h 41"/>
                    <a:gd name="T6" fmla="*/ 0 w 19"/>
                    <a:gd name="T7" fmla="*/ 0 h 41"/>
                    <a:gd name="T8" fmla="*/ 0 w 19"/>
                    <a:gd name="T9" fmla="*/ 0 h 41"/>
                    <a:gd name="T10" fmla="*/ 0 w 19"/>
                    <a:gd name="T11" fmla="*/ 0 h 41"/>
                    <a:gd name="T12" fmla="*/ 0 w 19"/>
                    <a:gd name="T13" fmla="*/ 0 h 41"/>
                    <a:gd name="T14" fmla="*/ 0 w 19"/>
                    <a:gd name="T15" fmla="*/ 0 h 41"/>
                    <a:gd name="T16" fmla="*/ 0 w 19"/>
                    <a:gd name="T17" fmla="*/ 0 h 41"/>
                    <a:gd name="T18" fmla="*/ 0 w 19"/>
                    <a:gd name="T19" fmla="*/ 0 h 41"/>
                    <a:gd name="T20" fmla="*/ 0 w 19"/>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1"/>
                    <a:gd name="T35" fmla="*/ 19 w 1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1">
                      <a:moveTo>
                        <a:pt x="19" y="37"/>
                      </a:moveTo>
                      <a:lnTo>
                        <a:pt x="16" y="30"/>
                      </a:lnTo>
                      <a:lnTo>
                        <a:pt x="11" y="18"/>
                      </a:lnTo>
                      <a:lnTo>
                        <a:pt x="7" y="5"/>
                      </a:lnTo>
                      <a:lnTo>
                        <a:pt x="4" y="0"/>
                      </a:lnTo>
                      <a:lnTo>
                        <a:pt x="0" y="2"/>
                      </a:lnTo>
                      <a:lnTo>
                        <a:pt x="1" y="7"/>
                      </a:lnTo>
                      <a:lnTo>
                        <a:pt x="5" y="20"/>
                      </a:lnTo>
                      <a:lnTo>
                        <a:pt x="11" y="32"/>
                      </a:lnTo>
                      <a:lnTo>
                        <a:pt x="15" y="41"/>
                      </a:lnTo>
                      <a:lnTo>
                        <a:pt x="19" y="37"/>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03" name="Freeform 276"/>
                <p:cNvSpPr>
                  <a:spLocks noChangeArrowheads="1"/>
                </p:cNvSpPr>
                <p:nvPr/>
              </p:nvSpPr>
              <p:spPr bwMode="auto">
                <a:xfrm>
                  <a:off x="4416" y="1657"/>
                  <a:ext cx="2" cy="2"/>
                </a:xfrm>
                <a:custGeom>
                  <a:avLst/>
                  <a:gdLst>
                    <a:gd name="T0" fmla="*/ 0 w 4"/>
                    <a:gd name="T1" fmla="*/ 0 h 5"/>
                    <a:gd name="T2" fmla="*/ 1 w 4"/>
                    <a:gd name="T3" fmla="*/ 0 h 5"/>
                    <a:gd name="T4" fmla="*/ 1 w 4"/>
                    <a:gd name="T5" fmla="*/ 0 h 5"/>
                    <a:gd name="T6" fmla="*/ 1 w 4"/>
                    <a:gd name="T7" fmla="*/ 0 h 5"/>
                    <a:gd name="T8" fmla="*/ 1 w 4"/>
                    <a:gd name="T9" fmla="*/ 0 h 5"/>
                    <a:gd name="T10" fmla="*/ 0 w 4"/>
                    <a:gd name="T11" fmla="*/ 0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4"/>
                      </a:moveTo>
                      <a:lnTo>
                        <a:pt x="2" y="5"/>
                      </a:lnTo>
                      <a:lnTo>
                        <a:pt x="3" y="5"/>
                      </a:lnTo>
                      <a:lnTo>
                        <a:pt x="4" y="2"/>
                      </a:lnTo>
                      <a:lnTo>
                        <a:pt x="4" y="0"/>
                      </a:lnTo>
                      <a:lnTo>
                        <a:pt x="0" y="4"/>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04" name="Freeform 277"/>
                <p:cNvSpPr>
                  <a:spLocks noChangeArrowheads="1"/>
                </p:cNvSpPr>
                <p:nvPr/>
              </p:nvSpPr>
              <p:spPr bwMode="auto">
                <a:xfrm>
                  <a:off x="4418" y="1661"/>
                  <a:ext cx="2" cy="1"/>
                </a:xfrm>
                <a:custGeom>
                  <a:avLst/>
                  <a:gdLst>
                    <a:gd name="T0" fmla="*/ 0 w 5"/>
                    <a:gd name="T1" fmla="*/ 0 h 4"/>
                    <a:gd name="T2" fmla="*/ 0 w 5"/>
                    <a:gd name="T3" fmla="*/ 0 h 4"/>
                    <a:gd name="T4" fmla="*/ 0 w 5"/>
                    <a:gd name="T5" fmla="*/ 0 h 4"/>
                    <a:gd name="T6" fmla="*/ 0 w 5"/>
                    <a:gd name="T7" fmla="*/ 0 h 4"/>
                    <a:gd name="T8" fmla="*/ 0 w 5"/>
                    <a:gd name="T9" fmla="*/ 0 h 4"/>
                    <a:gd name="T10" fmla="*/ 0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5" y="1"/>
                      </a:moveTo>
                      <a:lnTo>
                        <a:pt x="3" y="0"/>
                      </a:lnTo>
                      <a:lnTo>
                        <a:pt x="2" y="0"/>
                      </a:lnTo>
                      <a:lnTo>
                        <a:pt x="0" y="2"/>
                      </a:lnTo>
                      <a:lnTo>
                        <a:pt x="1" y="4"/>
                      </a:lnTo>
                      <a:lnTo>
                        <a:pt x="5" y="1"/>
                      </a:lnTo>
                      <a:close/>
                    </a:path>
                  </a:pathLst>
                </a:custGeom>
                <a:solidFill>
                  <a:srgbClr val="FCED9B"/>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05" name="Freeform 278"/>
                <p:cNvSpPr>
                  <a:spLocks noChangeArrowheads="1"/>
                </p:cNvSpPr>
                <p:nvPr/>
              </p:nvSpPr>
              <p:spPr bwMode="auto">
                <a:xfrm>
                  <a:off x="4419" y="1661"/>
                  <a:ext cx="8" cy="13"/>
                </a:xfrm>
                <a:custGeom>
                  <a:avLst/>
                  <a:gdLst>
                    <a:gd name="T0" fmla="*/ 0 w 29"/>
                    <a:gd name="T1" fmla="*/ 0 h 36"/>
                    <a:gd name="T2" fmla="*/ 0 w 29"/>
                    <a:gd name="T3" fmla="*/ 0 h 36"/>
                    <a:gd name="T4" fmla="*/ 0 w 29"/>
                    <a:gd name="T5" fmla="*/ 0 h 36"/>
                    <a:gd name="T6" fmla="*/ 0 w 29"/>
                    <a:gd name="T7" fmla="*/ 0 h 36"/>
                    <a:gd name="T8" fmla="*/ 0 w 29"/>
                    <a:gd name="T9" fmla="*/ 0 h 36"/>
                    <a:gd name="T10" fmla="*/ 0 w 29"/>
                    <a:gd name="T11" fmla="*/ 0 h 36"/>
                    <a:gd name="T12" fmla="*/ 0 w 29"/>
                    <a:gd name="T13" fmla="*/ 0 h 36"/>
                    <a:gd name="T14" fmla="*/ 0 w 29"/>
                    <a:gd name="T15" fmla="*/ 0 h 36"/>
                    <a:gd name="T16" fmla="*/ 0 w 29"/>
                    <a:gd name="T17" fmla="*/ 0 h 36"/>
                    <a:gd name="T18" fmla="*/ 0 w 29"/>
                    <a:gd name="T19" fmla="*/ 0 h 36"/>
                    <a:gd name="T20" fmla="*/ 0 w 29"/>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36"/>
                    <a:gd name="T35" fmla="*/ 29 w 29"/>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36">
                      <a:moveTo>
                        <a:pt x="29" y="33"/>
                      </a:moveTo>
                      <a:lnTo>
                        <a:pt x="22" y="26"/>
                      </a:lnTo>
                      <a:lnTo>
                        <a:pt x="15" y="15"/>
                      </a:lnTo>
                      <a:lnTo>
                        <a:pt x="7" y="4"/>
                      </a:lnTo>
                      <a:lnTo>
                        <a:pt x="4" y="0"/>
                      </a:lnTo>
                      <a:lnTo>
                        <a:pt x="0" y="3"/>
                      </a:lnTo>
                      <a:lnTo>
                        <a:pt x="2" y="7"/>
                      </a:lnTo>
                      <a:lnTo>
                        <a:pt x="9" y="18"/>
                      </a:lnTo>
                      <a:lnTo>
                        <a:pt x="18" y="29"/>
                      </a:lnTo>
                      <a:lnTo>
                        <a:pt x="24" y="36"/>
                      </a:lnTo>
                      <a:lnTo>
                        <a:pt x="29" y="33"/>
                      </a:lnTo>
                      <a:close/>
                    </a:path>
                  </a:pathLst>
                </a:custGeom>
                <a:solidFill>
                  <a:srgbClr val="FCED9B"/>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06" name="Freeform 279"/>
                <p:cNvSpPr>
                  <a:spLocks noChangeArrowheads="1"/>
                </p:cNvSpPr>
                <p:nvPr/>
              </p:nvSpPr>
              <p:spPr bwMode="auto">
                <a:xfrm>
                  <a:off x="4427" y="1673"/>
                  <a:ext cx="1" cy="2"/>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0" y="3"/>
                      </a:moveTo>
                      <a:lnTo>
                        <a:pt x="2" y="5"/>
                      </a:lnTo>
                      <a:lnTo>
                        <a:pt x="5" y="3"/>
                      </a:lnTo>
                      <a:lnTo>
                        <a:pt x="5" y="2"/>
                      </a:lnTo>
                      <a:lnTo>
                        <a:pt x="5" y="0"/>
                      </a:lnTo>
                      <a:lnTo>
                        <a:pt x="0" y="3"/>
                      </a:lnTo>
                      <a:close/>
                    </a:path>
                  </a:pathLst>
                </a:custGeom>
                <a:solidFill>
                  <a:srgbClr val="FCED9B"/>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07" name="Freeform 280"/>
                <p:cNvSpPr>
                  <a:spLocks noChangeArrowheads="1"/>
                </p:cNvSpPr>
                <p:nvPr/>
              </p:nvSpPr>
              <p:spPr bwMode="auto">
                <a:xfrm>
                  <a:off x="4379" y="1539"/>
                  <a:ext cx="24" cy="69"/>
                </a:xfrm>
                <a:custGeom>
                  <a:avLst/>
                  <a:gdLst>
                    <a:gd name="T0" fmla="*/ 0 w 76"/>
                    <a:gd name="T1" fmla="*/ 0 h 189"/>
                    <a:gd name="T2" fmla="*/ 0 w 76"/>
                    <a:gd name="T3" fmla="*/ 0 h 189"/>
                    <a:gd name="T4" fmla="*/ 0 w 76"/>
                    <a:gd name="T5" fmla="*/ 0 h 189"/>
                    <a:gd name="T6" fmla="*/ 0 w 76"/>
                    <a:gd name="T7" fmla="*/ 0 h 189"/>
                    <a:gd name="T8" fmla="*/ 0 w 76"/>
                    <a:gd name="T9" fmla="*/ 0 h 189"/>
                    <a:gd name="T10" fmla="*/ 0 w 76"/>
                    <a:gd name="T11" fmla="*/ 0 h 189"/>
                    <a:gd name="T12" fmla="*/ 0 w 76"/>
                    <a:gd name="T13" fmla="*/ 0 h 189"/>
                    <a:gd name="T14" fmla="*/ 0 w 76"/>
                    <a:gd name="T15" fmla="*/ 0 h 189"/>
                    <a:gd name="T16" fmla="*/ 0 w 76"/>
                    <a:gd name="T17" fmla="*/ 0 h 189"/>
                    <a:gd name="T18" fmla="*/ 0 w 76"/>
                    <a:gd name="T19" fmla="*/ 0 h 189"/>
                    <a:gd name="T20" fmla="*/ 0 w 76"/>
                    <a:gd name="T21" fmla="*/ 0 h 189"/>
                    <a:gd name="T22" fmla="*/ 0 w 76"/>
                    <a:gd name="T23" fmla="*/ 0 h 189"/>
                    <a:gd name="T24" fmla="*/ 0 w 76"/>
                    <a:gd name="T25" fmla="*/ 0 h 189"/>
                    <a:gd name="T26" fmla="*/ 0 w 76"/>
                    <a:gd name="T27" fmla="*/ 0 h 189"/>
                    <a:gd name="T28" fmla="*/ 0 w 76"/>
                    <a:gd name="T29" fmla="*/ 0 h 189"/>
                    <a:gd name="T30" fmla="*/ 0 w 76"/>
                    <a:gd name="T31" fmla="*/ 0 h 189"/>
                    <a:gd name="T32" fmla="*/ 0 w 76"/>
                    <a:gd name="T33" fmla="*/ 0 h 189"/>
                    <a:gd name="T34" fmla="*/ 0 w 76"/>
                    <a:gd name="T35" fmla="*/ 0 h 189"/>
                    <a:gd name="T36" fmla="*/ 0 w 76"/>
                    <a:gd name="T37" fmla="*/ 0 h 189"/>
                    <a:gd name="T38" fmla="*/ 0 w 76"/>
                    <a:gd name="T39" fmla="*/ 0 h 189"/>
                    <a:gd name="T40" fmla="*/ 0 w 76"/>
                    <a:gd name="T41" fmla="*/ 0 h 189"/>
                    <a:gd name="T42" fmla="*/ 0 w 76"/>
                    <a:gd name="T43" fmla="*/ 0 h 189"/>
                    <a:gd name="T44" fmla="*/ 0 w 76"/>
                    <a:gd name="T45" fmla="*/ 0 h 189"/>
                    <a:gd name="T46" fmla="*/ 0 w 76"/>
                    <a:gd name="T47" fmla="*/ 0 h 189"/>
                    <a:gd name="T48" fmla="*/ 0 w 76"/>
                    <a:gd name="T49" fmla="*/ 0 h 189"/>
                    <a:gd name="T50" fmla="*/ 0 w 76"/>
                    <a:gd name="T51" fmla="*/ 0 h 189"/>
                    <a:gd name="T52" fmla="*/ 0 w 76"/>
                    <a:gd name="T53" fmla="*/ 0 h 189"/>
                    <a:gd name="T54" fmla="*/ 0 w 76"/>
                    <a:gd name="T55" fmla="*/ 0 h 189"/>
                    <a:gd name="T56" fmla="*/ 0 w 76"/>
                    <a:gd name="T57" fmla="*/ 0 h 189"/>
                    <a:gd name="T58" fmla="*/ 0 w 76"/>
                    <a:gd name="T59" fmla="*/ 0 h 189"/>
                    <a:gd name="T60" fmla="*/ 0 w 76"/>
                    <a:gd name="T61" fmla="*/ 0 h 189"/>
                    <a:gd name="T62" fmla="*/ 0 w 76"/>
                    <a:gd name="T63" fmla="*/ 0 h 189"/>
                    <a:gd name="T64" fmla="*/ 0 w 76"/>
                    <a:gd name="T65" fmla="*/ 0 h 1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189"/>
                    <a:gd name="T101" fmla="*/ 76 w 76"/>
                    <a:gd name="T102" fmla="*/ 189 h 1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189">
                      <a:moveTo>
                        <a:pt x="14" y="2"/>
                      </a:moveTo>
                      <a:lnTo>
                        <a:pt x="22" y="19"/>
                      </a:lnTo>
                      <a:lnTo>
                        <a:pt x="35" y="51"/>
                      </a:lnTo>
                      <a:lnTo>
                        <a:pt x="49" y="87"/>
                      </a:lnTo>
                      <a:lnTo>
                        <a:pt x="60" y="122"/>
                      </a:lnTo>
                      <a:lnTo>
                        <a:pt x="68" y="150"/>
                      </a:lnTo>
                      <a:lnTo>
                        <a:pt x="74" y="169"/>
                      </a:lnTo>
                      <a:lnTo>
                        <a:pt x="75" y="175"/>
                      </a:lnTo>
                      <a:lnTo>
                        <a:pt x="76" y="180"/>
                      </a:lnTo>
                      <a:lnTo>
                        <a:pt x="75" y="184"/>
                      </a:lnTo>
                      <a:lnTo>
                        <a:pt x="74" y="186"/>
                      </a:lnTo>
                      <a:lnTo>
                        <a:pt x="70" y="188"/>
                      </a:lnTo>
                      <a:lnTo>
                        <a:pt x="68" y="189"/>
                      </a:lnTo>
                      <a:lnTo>
                        <a:pt x="65" y="189"/>
                      </a:lnTo>
                      <a:lnTo>
                        <a:pt x="62" y="188"/>
                      </a:lnTo>
                      <a:lnTo>
                        <a:pt x="57" y="185"/>
                      </a:lnTo>
                      <a:lnTo>
                        <a:pt x="52" y="182"/>
                      </a:lnTo>
                      <a:lnTo>
                        <a:pt x="49" y="174"/>
                      </a:lnTo>
                      <a:lnTo>
                        <a:pt x="45" y="158"/>
                      </a:lnTo>
                      <a:lnTo>
                        <a:pt x="43" y="142"/>
                      </a:lnTo>
                      <a:lnTo>
                        <a:pt x="40" y="128"/>
                      </a:lnTo>
                      <a:lnTo>
                        <a:pt x="36" y="107"/>
                      </a:lnTo>
                      <a:lnTo>
                        <a:pt x="27" y="73"/>
                      </a:lnTo>
                      <a:lnTo>
                        <a:pt x="21" y="54"/>
                      </a:lnTo>
                      <a:lnTo>
                        <a:pt x="15" y="36"/>
                      </a:lnTo>
                      <a:lnTo>
                        <a:pt x="8" y="20"/>
                      </a:lnTo>
                      <a:lnTo>
                        <a:pt x="0" y="8"/>
                      </a:lnTo>
                      <a:lnTo>
                        <a:pt x="1" y="6"/>
                      </a:lnTo>
                      <a:lnTo>
                        <a:pt x="5" y="2"/>
                      </a:lnTo>
                      <a:lnTo>
                        <a:pt x="7" y="0"/>
                      </a:lnTo>
                      <a:lnTo>
                        <a:pt x="8" y="0"/>
                      </a:lnTo>
                      <a:lnTo>
                        <a:pt x="10" y="0"/>
                      </a:lnTo>
                      <a:lnTo>
                        <a:pt x="14" y="2"/>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08" name="Freeform 281"/>
                <p:cNvSpPr>
                  <a:spLocks noChangeArrowheads="1"/>
                </p:cNvSpPr>
                <p:nvPr/>
              </p:nvSpPr>
              <p:spPr bwMode="auto">
                <a:xfrm>
                  <a:off x="4380" y="1539"/>
                  <a:ext cx="18" cy="48"/>
                </a:xfrm>
                <a:custGeom>
                  <a:avLst/>
                  <a:gdLst>
                    <a:gd name="T0" fmla="*/ 0 w 58"/>
                    <a:gd name="T1" fmla="*/ 0 h 132"/>
                    <a:gd name="T2" fmla="*/ 0 w 58"/>
                    <a:gd name="T3" fmla="*/ 0 h 132"/>
                    <a:gd name="T4" fmla="*/ 0 w 58"/>
                    <a:gd name="T5" fmla="*/ 0 h 132"/>
                    <a:gd name="T6" fmla="*/ 0 w 58"/>
                    <a:gd name="T7" fmla="*/ 0 h 132"/>
                    <a:gd name="T8" fmla="*/ 0 w 58"/>
                    <a:gd name="T9" fmla="*/ 0 h 132"/>
                    <a:gd name="T10" fmla="*/ 0 w 58"/>
                    <a:gd name="T11" fmla="*/ 0 h 132"/>
                    <a:gd name="T12" fmla="*/ 0 w 58"/>
                    <a:gd name="T13" fmla="*/ 0 h 132"/>
                    <a:gd name="T14" fmla="*/ 0 w 58"/>
                    <a:gd name="T15" fmla="*/ 0 h 132"/>
                    <a:gd name="T16" fmla="*/ 0 w 58"/>
                    <a:gd name="T17" fmla="*/ 0 h 132"/>
                    <a:gd name="T18" fmla="*/ 0 w 58"/>
                    <a:gd name="T19" fmla="*/ 0 h 132"/>
                    <a:gd name="T20" fmla="*/ 0 w 58"/>
                    <a:gd name="T21" fmla="*/ 0 h 132"/>
                    <a:gd name="T22" fmla="*/ 0 w 58"/>
                    <a:gd name="T23" fmla="*/ 0 h 132"/>
                    <a:gd name="T24" fmla="*/ 0 w 58"/>
                    <a:gd name="T25" fmla="*/ 0 h 132"/>
                    <a:gd name="T26" fmla="*/ 0 w 58"/>
                    <a:gd name="T27" fmla="*/ 0 h 132"/>
                    <a:gd name="T28" fmla="*/ 0 w 58"/>
                    <a:gd name="T29" fmla="*/ 0 h 132"/>
                    <a:gd name="T30" fmla="*/ 0 w 58"/>
                    <a:gd name="T31" fmla="*/ 0 h 132"/>
                    <a:gd name="T32" fmla="*/ 0 w 58"/>
                    <a:gd name="T33" fmla="*/ 0 h 132"/>
                    <a:gd name="T34" fmla="*/ 0 w 58"/>
                    <a:gd name="T35" fmla="*/ 0 h 132"/>
                    <a:gd name="T36" fmla="*/ 0 w 58"/>
                    <a:gd name="T37" fmla="*/ 0 h 132"/>
                    <a:gd name="T38" fmla="*/ 0 w 58"/>
                    <a:gd name="T39" fmla="*/ 0 h 132"/>
                    <a:gd name="T40" fmla="*/ 0 w 58"/>
                    <a:gd name="T41" fmla="*/ 0 h 132"/>
                    <a:gd name="T42" fmla="*/ 0 w 58"/>
                    <a:gd name="T43" fmla="*/ 0 h 132"/>
                    <a:gd name="T44" fmla="*/ 0 w 58"/>
                    <a:gd name="T45" fmla="*/ 0 h 132"/>
                    <a:gd name="T46" fmla="*/ 0 w 58"/>
                    <a:gd name="T47" fmla="*/ 0 h 132"/>
                    <a:gd name="T48" fmla="*/ 0 w 58"/>
                    <a:gd name="T49" fmla="*/ 0 h 132"/>
                    <a:gd name="T50" fmla="*/ 0 w 58"/>
                    <a:gd name="T51" fmla="*/ 0 h 132"/>
                    <a:gd name="T52" fmla="*/ 0 w 58"/>
                    <a:gd name="T53" fmla="*/ 0 h 132"/>
                    <a:gd name="T54" fmla="*/ 0 w 58"/>
                    <a:gd name="T55" fmla="*/ 0 h 132"/>
                    <a:gd name="T56" fmla="*/ 0 w 58"/>
                    <a:gd name="T57" fmla="*/ 0 h 132"/>
                    <a:gd name="T58" fmla="*/ 0 w 58"/>
                    <a:gd name="T59" fmla="*/ 0 h 132"/>
                    <a:gd name="T60" fmla="*/ 0 w 58"/>
                    <a:gd name="T61" fmla="*/ 0 h 132"/>
                    <a:gd name="T62" fmla="*/ 0 w 58"/>
                    <a:gd name="T63" fmla="*/ 0 h 132"/>
                    <a:gd name="T64" fmla="*/ 0 w 58"/>
                    <a:gd name="T65" fmla="*/ 0 h 132"/>
                    <a:gd name="T66" fmla="*/ 0 w 58"/>
                    <a:gd name="T67" fmla="*/ 0 h 132"/>
                    <a:gd name="T68" fmla="*/ 0 w 58"/>
                    <a:gd name="T69" fmla="*/ 0 h 132"/>
                    <a:gd name="T70" fmla="*/ 0 w 58"/>
                    <a:gd name="T71" fmla="*/ 0 h 132"/>
                    <a:gd name="T72" fmla="*/ 0 w 58"/>
                    <a:gd name="T73" fmla="*/ 0 h 1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132"/>
                    <a:gd name="T113" fmla="*/ 58 w 58"/>
                    <a:gd name="T114" fmla="*/ 132 h 1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132">
                      <a:moveTo>
                        <a:pt x="13" y="4"/>
                      </a:moveTo>
                      <a:lnTo>
                        <a:pt x="17" y="14"/>
                      </a:lnTo>
                      <a:lnTo>
                        <a:pt x="26" y="31"/>
                      </a:lnTo>
                      <a:lnTo>
                        <a:pt x="34" y="50"/>
                      </a:lnTo>
                      <a:lnTo>
                        <a:pt x="39" y="68"/>
                      </a:lnTo>
                      <a:lnTo>
                        <a:pt x="39" y="66"/>
                      </a:lnTo>
                      <a:lnTo>
                        <a:pt x="44" y="77"/>
                      </a:lnTo>
                      <a:lnTo>
                        <a:pt x="51" y="94"/>
                      </a:lnTo>
                      <a:lnTo>
                        <a:pt x="58" y="119"/>
                      </a:lnTo>
                      <a:lnTo>
                        <a:pt x="58" y="122"/>
                      </a:lnTo>
                      <a:lnTo>
                        <a:pt x="57" y="125"/>
                      </a:lnTo>
                      <a:lnTo>
                        <a:pt x="54" y="128"/>
                      </a:lnTo>
                      <a:lnTo>
                        <a:pt x="51" y="131"/>
                      </a:lnTo>
                      <a:lnTo>
                        <a:pt x="49" y="132"/>
                      </a:lnTo>
                      <a:lnTo>
                        <a:pt x="48" y="132"/>
                      </a:lnTo>
                      <a:lnTo>
                        <a:pt x="45" y="131"/>
                      </a:lnTo>
                      <a:lnTo>
                        <a:pt x="44" y="130"/>
                      </a:lnTo>
                      <a:lnTo>
                        <a:pt x="39" y="126"/>
                      </a:lnTo>
                      <a:lnTo>
                        <a:pt x="37" y="117"/>
                      </a:lnTo>
                      <a:lnTo>
                        <a:pt x="31" y="99"/>
                      </a:lnTo>
                      <a:lnTo>
                        <a:pt x="29" y="86"/>
                      </a:lnTo>
                      <a:lnTo>
                        <a:pt x="27" y="78"/>
                      </a:lnTo>
                      <a:lnTo>
                        <a:pt x="24" y="70"/>
                      </a:lnTo>
                      <a:lnTo>
                        <a:pt x="21" y="60"/>
                      </a:lnTo>
                      <a:lnTo>
                        <a:pt x="16" y="45"/>
                      </a:lnTo>
                      <a:lnTo>
                        <a:pt x="12" y="32"/>
                      </a:lnTo>
                      <a:lnTo>
                        <a:pt x="9" y="24"/>
                      </a:lnTo>
                      <a:lnTo>
                        <a:pt x="4" y="14"/>
                      </a:lnTo>
                      <a:lnTo>
                        <a:pt x="0" y="8"/>
                      </a:lnTo>
                      <a:lnTo>
                        <a:pt x="1" y="5"/>
                      </a:lnTo>
                      <a:lnTo>
                        <a:pt x="2" y="2"/>
                      </a:lnTo>
                      <a:lnTo>
                        <a:pt x="5" y="0"/>
                      </a:lnTo>
                      <a:lnTo>
                        <a:pt x="6" y="0"/>
                      </a:lnTo>
                      <a:lnTo>
                        <a:pt x="8" y="0"/>
                      </a:lnTo>
                      <a:lnTo>
                        <a:pt x="11" y="0"/>
                      </a:lnTo>
                      <a:lnTo>
                        <a:pt x="12" y="1"/>
                      </a:lnTo>
                      <a:lnTo>
                        <a:pt x="13" y="4"/>
                      </a:lnTo>
                      <a:close/>
                    </a:path>
                  </a:pathLst>
                </a:custGeom>
                <a:solidFill>
                  <a:srgbClr val="FCDD4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09" name="Freeform 282"/>
                <p:cNvSpPr>
                  <a:spLocks noChangeArrowheads="1"/>
                </p:cNvSpPr>
                <p:nvPr/>
              </p:nvSpPr>
              <p:spPr bwMode="auto">
                <a:xfrm>
                  <a:off x="4308" y="1530"/>
                  <a:ext cx="6" cy="21"/>
                </a:xfrm>
                <a:custGeom>
                  <a:avLst/>
                  <a:gdLst>
                    <a:gd name="T0" fmla="*/ 0 w 20"/>
                    <a:gd name="T1" fmla="*/ 0 h 56"/>
                    <a:gd name="T2" fmla="*/ 0 w 20"/>
                    <a:gd name="T3" fmla="*/ 0 h 56"/>
                    <a:gd name="T4" fmla="*/ 0 w 20"/>
                    <a:gd name="T5" fmla="*/ 0 h 56"/>
                    <a:gd name="T6" fmla="*/ 0 w 20"/>
                    <a:gd name="T7" fmla="*/ 0 h 56"/>
                    <a:gd name="T8" fmla="*/ 0 w 20"/>
                    <a:gd name="T9" fmla="*/ 0 h 56"/>
                    <a:gd name="T10" fmla="*/ 0 w 20"/>
                    <a:gd name="T11" fmla="*/ 0 h 56"/>
                    <a:gd name="T12" fmla="*/ 0 w 20"/>
                    <a:gd name="T13" fmla="*/ 0 h 56"/>
                    <a:gd name="T14" fmla="*/ 0 w 20"/>
                    <a:gd name="T15" fmla="*/ 0 h 56"/>
                    <a:gd name="T16" fmla="*/ 0 w 20"/>
                    <a:gd name="T17" fmla="*/ 0 h 56"/>
                    <a:gd name="T18" fmla="*/ 0 w 20"/>
                    <a:gd name="T19" fmla="*/ 0 h 56"/>
                    <a:gd name="T20" fmla="*/ 0 w 20"/>
                    <a:gd name="T21" fmla="*/ 0 h 56"/>
                    <a:gd name="T22" fmla="*/ 0 w 20"/>
                    <a:gd name="T23" fmla="*/ 0 h 56"/>
                    <a:gd name="T24" fmla="*/ 0 w 20"/>
                    <a:gd name="T25" fmla="*/ 0 h 56"/>
                    <a:gd name="T26" fmla="*/ 0 w 20"/>
                    <a:gd name="T27" fmla="*/ 0 h 56"/>
                    <a:gd name="T28" fmla="*/ 0 w 20"/>
                    <a:gd name="T29" fmla="*/ 0 h 56"/>
                    <a:gd name="T30" fmla="*/ 0 w 20"/>
                    <a:gd name="T31" fmla="*/ 0 h 56"/>
                    <a:gd name="T32" fmla="*/ 0 w 20"/>
                    <a:gd name="T33" fmla="*/ 0 h 56"/>
                    <a:gd name="T34" fmla="*/ 0 w 20"/>
                    <a:gd name="T35" fmla="*/ 0 h 56"/>
                    <a:gd name="T36" fmla="*/ 0 w 20"/>
                    <a:gd name="T37" fmla="*/ 0 h 56"/>
                    <a:gd name="T38" fmla="*/ 0 w 20"/>
                    <a:gd name="T39" fmla="*/ 0 h 56"/>
                    <a:gd name="T40" fmla="*/ 0 w 20"/>
                    <a:gd name="T41" fmla="*/ 0 h 56"/>
                    <a:gd name="T42" fmla="*/ 0 w 20"/>
                    <a:gd name="T43" fmla="*/ 0 h 56"/>
                    <a:gd name="T44" fmla="*/ 0 w 20"/>
                    <a:gd name="T45" fmla="*/ 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56"/>
                    <a:gd name="T71" fmla="*/ 20 w 2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56">
                      <a:moveTo>
                        <a:pt x="15" y="2"/>
                      </a:moveTo>
                      <a:lnTo>
                        <a:pt x="19" y="10"/>
                      </a:lnTo>
                      <a:lnTo>
                        <a:pt x="19" y="19"/>
                      </a:lnTo>
                      <a:lnTo>
                        <a:pt x="20" y="33"/>
                      </a:lnTo>
                      <a:lnTo>
                        <a:pt x="20" y="44"/>
                      </a:lnTo>
                      <a:lnTo>
                        <a:pt x="19" y="48"/>
                      </a:lnTo>
                      <a:lnTo>
                        <a:pt x="16" y="53"/>
                      </a:lnTo>
                      <a:lnTo>
                        <a:pt x="15" y="54"/>
                      </a:lnTo>
                      <a:lnTo>
                        <a:pt x="13" y="55"/>
                      </a:lnTo>
                      <a:lnTo>
                        <a:pt x="11" y="56"/>
                      </a:lnTo>
                      <a:lnTo>
                        <a:pt x="7" y="56"/>
                      </a:lnTo>
                      <a:lnTo>
                        <a:pt x="4" y="55"/>
                      </a:lnTo>
                      <a:lnTo>
                        <a:pt x="1" y="52"/>
                      </a:lnTo>
                      <a:lnTo>
                        <a:pt x="0" y="47"/>
                      </a:lnTo>
                      <a:lnTo>
                        <a:pt x="0" y="39"/>
                      </a:lnTo>
                      <a:lnTo>
                        <a:pt x="3" y="24"/>
                      </a:lnTo>
                      <a:lnTo>
                        <a:pt x="4" y="15"/>
                      </a:lnTo>
                      <a:lnTo>
                        <a:pt x="5" y="10"/>
                      </a:lnTo>
                      <a:lnTo>
                        <a:pt x="7" y="4"/>
                      </a:lnTo>
                      <a:lnTo>
                        <a:pt x="8" y="1"/>
                      </a:lnTo>
                      <a:lnTo>
                        <a:pt x="11" y="0"/>
                      </a:lnTo>
                      <a:lnTo>
                        <a:pt x="13" y="0"/>
                      </a:lnTo>
                      <a:lnTo>
                        <a:pt x="15" y="2"/>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10" name="Freeform 283"/>
                <p:cNvSpPr>
                  <a:spLocks noChangeArrowheads="1"/>
                </p:cNvSpPr>
                <p:nvPr/>
              </p:nvSpPr>
              <p:spPr bwMode="auto">
                <a:xfrm>
                  <a:off x="4281" y="1547"/>
                  <a:ext cx="30" cy="22"/>
                </a:xfrm>
                <a:custGeom>
                  <a:avLst/>
                  <a:gdLst>
                    <a:gd name="T0" fmla="*/ 0 w 96"/>
                    <a:gd name="T1" fmla="*/ 0 h 60"/>
                    <a:gd name="T2" fmla="*/ 0 w 96"/>
                    <a:gd name="T3" fmla="*/ 0 h 60"/>
                    <a:gd name="T4" fmla="*/ 0 w 96"/>
                    <a:gd name="T5" fmla="*/ 0 h 60"/>
                    <a:gd name="T6" fmla="*/ 0 w 96"/>
                    <a:gd name="T7" fmla="*/ 0 h 60"/>
                    <a:gd name="T8" fmla="*/ 0 w 96"/>
                    <a:gd name="T9" fmla="*/ 0 h 60"/>
                    <a:gd name="T10" fmla="*/ 0 w 96"/>
                    <a:gd name="T11" fmla="*/ 0 h 60"/>
                    <a:gd name="T12" fmla="*/ 0 w 96"/>
                    <a:gd name="T13" fmla="*/ 0 h 60"/>
                    <a:gd name="T14" fmla="*/ 0 w 96"/>
                    <a:gd name="T15" fmla="*/ 0 h 60"/>
                    <a:gd name="T16" fmla="*/ 0 w 96"/>
                    <a:gd name="T17" fmla="*/ 0 h 60"/>
                    <a:gd name="T18" fmla="*/ 0 w 96"/>
                    <a:gd name="T19" fmla="*/ 0 h 60"/>
                    <a:gd name="T20" fmla="*/ 0 w 96"/>
                    <a:gd name="T21" fmla="*/ 0 h 60"/>
                    <a:gd name="T22" fmla="*/ 0 w 96"/>
                    <a:gd name="T23" fmla="*/ 0 h 60"/>
                    <a:gd name="T24" fmla="*/ 0 w 96"/>
                    <a:gd name="T25" fmla="*/ 0 h 60"/>
                    <a:gd name="T26" fmla="*/ 0 w 96"/>
                    <a:gd name="T27" fmla="*/ 0 h 60"/>
                    <a:gd name="T28" fmla="*/ 0 w 96"/>
                    <a:gd name="T29" fmla="*/ 0 h 60"/>
                    <a:gd name="T30" fmla="*/ 0 w 96"/>
                    <a:gd name="T31" fmla="*/ 0 h 60"/>
                    <a:gd name="T32" fmla="*/ 0 w 96"/>
                    <a:gd name="T33" fmla="*/ 0 h 60"/>
                    <a:gd name="T34" fmla="*/ 0 w 96"/>
                    <a:gd name="T35" fmla="*/ 0 h 60"/>
                    <a:gd name="T36" fmla="*/ 0 w 96"/>
                    <a:gd name="T37" fmla="*/ 0 h 60"/>
                    <a:gd name="T38" fmla="*/ 0 w 96"/>
                    <a:gd name="T39" fmla="*/ 0 h 60"/>
                    <a:gd name="T40" fmla="*/ 0 w 96"/>
                    <a:gd name="T41" fmla="*/ 0 h 60"/>
                    <a:gd name="T42" fmla="*/ 0 w 96"/>
                    <a:gd name="T43" fmla="*/ 0 h 60"/>
                    <a:gd name="T44" fmla="*/ 0 w 96"/>
                    <a:gd name="T45" fmla="*/ 0 h 60"/>
                    <a:gd name="T46" fmla="*/ 0 w 96"/>
                    <a:gd name="T47" fmla="*/ 0 h 60"/>
                    <a:gd name="T48" fmla="*/ 0 w 96"/>
                    <a:gd name="T49" fmla="*/ 0 h 60"/>
                    <a:gd name="T50" fmla="*/ 0 w 96"/>
                    <a:gd name="T51" fmla="*/ 0 h 60"/>
                    <a:gd name="T52" fmla="*/ 0 w 96"/>
                    <a:gd name="T53" fmla="*/ 0 h 60"/>
                    <a:gd name="T54" fmla="*/ 0 w 96"/>
                    <a:gd name="T55" fmla="*/ 0 h 60"/>
                    <a:gd name="T56" fmla="*/ 0 w 96"/>
                    <a:gd name="T57" fmla="*/ 0 h 60"/>
                    <a:gd name="T58" fmla="*/ 0 w 96"/>
                    <a:gd name="T59" fmla="*/ 0 h 60"/>
                    <a:gd name="T60" fmla="*/ 0 w 96"/>
                    <a:gd name="T61" fmla="*/ 0 h 60"/>
                    <a:gd name="T62" fmla="*/ 0 w 96"/>
                    <a:gd name="T63" fmla="*/ 0 h 60"/>
                    <a:gd name="T64" fmla="*/ 0 w 96"/>
                    <a:gd name="T65" fmla="*/ 0 h 60"/>
                    <a:gd name="T66" fmla="*/ 0 w 96"/>
                    <a:gd name="T67" fmla="*/ 0 h 60"/>
                    <a:gd name="T68" fmla="*/ 0 w 96"/>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
                    <a:gd name="T106" fmla="*/ 0 h 60"/>
                    <a:gd name="T107" fmla="*/ 96 w 9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 h="60">
                      <a:moveTo>
                        <a:pt x="96" y="6"/>
                      </a:moveTo>
                      <a:lnTo>
                        <a:pt x="96" y="12"/>
                      </a:lnTo>
                      <a:lnTo>
                        <a:pt x="94" y="18"/>
                      </a:lnTo>
                      <a:lnTo>
                        <a:pt x="89" y="25"/>
                      </a:lnTo>
                      <a:lnTo>
                        <a:pt x="84" y="33"/>
                      </a:lnTo>
                      <a:lnTo>
                        <a:pt x="79" y="40"/>
                      </a:lnTo>
                      <a:lnTo>
                        <a:pt x="73" y="45"/>
                      </a:lnTo>
                      <a:lnTo>
                        <a:pt x="66" y="49"/>
                      </a:lnTo>
                      <a:lnTo>
                        <a:pt x="60" y="52"/>
                      </a:lnTo>
                      <a:lnTo>
                        <a:pt x="44" y="54"/>
                      </a:lnTo>
                      <a:lnTo>
                        <a:pt x="31" y="57"/>
                      </a:lnTo>
                      <a:lnTo>
                        <a:pt x="22" y="59"/>
                      </a:lnTo>
                      <a:lnTo>
                        <a:pt x="12" y="60"/>
                      </a:lnTo>
                      <a:lnTo>
                        <a:pt x="7" y="59"/>
                      </a:lnTo>
                      <a:lnTo>
                        <a:pt x="4" y="57"/>
                      </a:lnTo>
                      <a:lnTo>
                        <a:pt x="1" y="54"/>
                      </a:lnTo>
                      <a:lnTo>
                        <a:pt x="0" y="51"/>
                      </a:lnTo>
                      <a:lnTo>
                        <a:pt x="0" y="47"/>
                      </a:lnTo>
                      <a:lnTo>
                        <a:pt x="2" y="44"/>
                      </a:lnTo>
                      <a:lnTo>
                        <a:pt x="6" y="42"/>
                      </a:lnTo>
                      <a:lnTo>
                        <a:pt x="12" y="41"/>
                      </a:lnTo>
                      <a:lnTo>
                        <a:pt x="19" y="41"/>
                      </a:lnTo>
                      <a:lnTo>
                        <a:pt x="27" y="39"/>
                      </a:lnTo>
                      <a:lnTo>
                        <a:pt x="35" y="36"/>
                      </a:lnTo>
                      <a:lnTo>
                        <a:pt x="42" y="34"/>
                      </a:lnTo>
                      <a:lnTo>
                        <a:pt x="52" y="28"/>
                      </a:lnTo>
                      <a:lnTo>
                        <a:pt x="66" y="19"/>
                      </a:lnTo>
                      <a:lnTo>
                        <a:pt x="79" y="10"/>
                      </a:lnTo>
                      <a:lnTo>
                        <a:pt x="86" y="5"/>
                      </a:lnTo>
                      <a:lnTo>
                        <a:pt x="88" y="2"/>
                      </a:lnTo>
                      <a:lnTo>
                        <a:pt x="91" y="0"/>
                      </a:lnTo>
                      <a:lnTo>
                        <a:pt x="93" y="0"/>
                      </a:lnTo>
                      <a:lnTo>
                        <a:pt x="95" y="1"/>
                      </a:lnTo>
                      <a:lnTo>
                        <a:pt x="96" y="2"/>
                      </a:lnTo>
                      <a:lnTo>
                        <a:pt x="96" y="6"/>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11" name="Freeform 284"/>
                <p:cNvSpPr>
                  <a:spLocks noChangeArrowheads="1"/>
                </p:cNvSpPr>
                <p:nvPr/>
              </p:nvSpPr>
              <p:spPr bwMode="auto">
                <a:xfrm>
                  <a:off x="4281" y="1560"/>
                  <a:ext cx="22" cy="9"/>
                </a:xfrm>
                <a:custGeom>
                  <a:avLst/>
                  <a:gdLst>
                    <a:gd name="T0" fmla="*/ 0 w 69"/>
                    <a:gd name="T1" fmla="*/ 0 h 26"/>
                    <a:gd name="T2" fmla="*/ 0 w 69"/>
                    <a:gd name="T3" fmla="*/ 0 h 26"/>
                    <a:gd name="T4" fmla="*/ 0 w 69"/>
                    <a:gd name="T5" fmla="*/ 0 h 26"/>
                    <a:gd name="T6" fmla="*/ 0 w 69"/>
                    <a:gd name="T7" fmla="*/ 0 h 26"/>
                    <a:gd name="T8" fmla="*/ 0 w 69"/>
                    <a:gd name="T9" fmla="*/ 0 h 26"/>
                    <a:gd name="T10" fmla="*/ 0 w 69"/>
                    <a:gd name="T11" fmla="*/ 0 h 26"/>
                    <a:gd name="T12" fmla="*/ 0 w 69"/>
                    <a:gd name="T13" fmla="*/ 0 h 26"/>
                    <a:gd name="T14" fmla="*/ 0 w 69"/>
                    <a:gd name="T15" fmla="*/ 0 h 26"/>
                    <a:gd name="T16" fmla="*/ 0 w 69"/>
                    <a:gd name="T17" fmla="*/ 0 h 26"/>
                    <a:gd name="T18" fmla="*/ 0 w 69"/>
                    <a:gd name="T19" fmla="*/ 0 h 26"/>
                    <a:gd name="T20" fmla="*/ 0 w 69"/>
                    <a:gd name="T21" fmla="*/ 0 h 26"/>
                    <a:gd name="T22" fmla="*/ 0 w 69"/>
                    <a:gd name="T23" fmla="*/ 0 h 26"/>
                    <a:gd name="T24" fmla="*/ 0 w 69"/>
                    <a:gd name="T25" fmla="*/ 0 h 26"/>
                    <a:gd name="T26" fmla="*/ 0 w 69"/>
                    <a:gd name="T27" fmla="*/ 0 h 26"/>
                    <a:gd name="T28" fmla="*/ 0 w 69"/>
                    <a:gd name="T29" fmla="*/ 0 h 26"/>
                    <a:gd name="T30" fmla="*/ 0 w 69"/>
                    <a:gd name="T31" fmla="*/ 0 h 26"/>
                    <a:gd name="T32" fmla="*/ 0 w 69"/>
                    <a:gd name="T33" fmla="*/ 0 h 26"/>
                    <a:gd name="T34" fmla="*/ 0 w 69"/>
                    <a:gd name="T35" fmla="*/ 0 h 26"/>
                    <a:gd name="T36" fmla="*/ 0 w 69"/>
                    <a:gd name="T37" fmla="*/ 0 h 26"/>
                    <a:gd name="T38" fmla="*/ 0 w 69"/>
                    <a:gd name="T39" fmla="*/ 0 h 26"/>
                    <a:gd name="T40" fmla="*/ 0 w 69"/>
                    <a:gd name="T41" fmla="*/ 0 h 26"/>
                    <a:gd name="T42" fmla="*/ 0 w 69"/>
                    <a:gd name="T43" fmla="*/ 0 h 26"/>
                    <a:gd name="T44" fmla="*/ 0 w 69"/>
                    <a:gd name="T45" fmla="*/ 0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26"/>
                    <a:gd name="T71" fmla="*/ 69 w 69"/>
                    <a:gd name="T72" fmla="*/ 26 h 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26">
                      <a:moveTo>
                        <a:pt x="69" y="14"/>
                      </a:moveTo>
                      <a:lnTo>
                        <a:pt x="67" y="10"/>
                      </a:lnTo>
                      <a:lnTo>
                        <a:pt x="61" y="5"/>
                      </a:lnTo>
                      <a:lnTo>
                        <a:pt x="57" y="2"/>
                      </a:lnTo>
                      <a:lnTo>
                        <a:pt x="52" y="1"/>
                      </a:lnTo>
                      <a:lnTo>
                        <a:pt x="47" y="0"/>
                      </a:lnTo>
                      <a:lnTo>
                        <a:pt x="40" y="1"/>
                      </a:lnTo>
                      <a:lnTo>
                        <a:pt x="33" y="3"/>
                      </a:lnTo>
                      <a:lnTo>
                        <a:pt x="20" y="7"/>
                      </a:lnTo>
                      <a:lnTo>
                        <a:pt x="9" y="8"/>
                      </a:lnTo>
                      <a:lnTo>
                        <a:pt x="3" y="10"/>
                      </a:lnTo>
                      <a:lnTo>
                        <a:pt x="1" y="12"/>
                      </a:lnTo>
                      <a:lnTo>
                        <a:pt x="0" y="15"/>
                      </a:lnTo>
                      <a:lnTo>
                        <a:pt x="0" y="19"/>
                      </a:lnTo>
                      <a:lnTo>
                        <a:pt x="1" y="21"/>
                      </a:lnTo>
                      <a:lnTo>
                        <a:pt x="2" y="23"/>
                      </a:lnTo>
                      <a:lnTo>
                        <a:pt x="6" y="25"/>
                      </a:lnTo>
                      <a:lnTo>
                        <a:pt x="14" y="26"/>
                      </a:lnTo>
                      <a:lnTo>
                        <a:pt x="20" y="26"/>
                      </a:lnTo>
                      <a:lnTo>
                        <a:pt x="32" y="23"/>
                      </a:lnTo>
                      <a:lnTo>
                        <a:pt x="45" y="21"/>
                      </a:lnTo>
                      <a:lnTo>
                        <a:pt x="59" y="18"/>
                      </a:lnTo>
                      <a:lnTo>
                        <a:pt x="69" y="14"/>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12" name="Freeform 285"/>
                <p:cNvSpPr>
                  <a:spLocks noChangeArrowheads="1"/>
                </p:cNvSpPr>
                <p:nvPr/>
              </p:nvSpPr>
              <p:spPr bwMode="auto">
                <a:xfrm>
                  <a:off x="4281" y="1563"/>
                  <a:ext cx="6" cy="5"/>
                </a:xfrm>
                <a:custGeom>
                  <a:avLst/>
                  <a:gdLst>
                    <a:gd name="T0" fmla="*/ 0 w 21"/>
                    <a:gd name="T1" fmla="*/ 0 h 17"/>
                    <a:gd name="T2" fmla="*/ 0 w 21"/>
                    <a:gd name="T3" fmla="*/ 0 h 17"/>
                    <a:gd name="T4" fmla="*/ 0 w 21"/>
                    <a:gd name="T5" fmla="*/ 0 h 17"/>
                    <a:gd name="T6" fmla="*/ 0 w 21"/>
                    <a:gd name="T7" fmla="*/ 0 h 17"/>
                    <a:gd name="T8" fmla="*/ 0 w 21"/>
                    <a:gd name="T9" fmla="*/ 0 h 17"/>
                    <a:gd name="T10" fmla="*/ 0 w 21"/>
                    <a:gd name="T11" fmla="*/ 0 h 17"/>
                    <a:gd name="T12" fmla="*/ 0 w 21"/>
                    <a:gd name="T13" fmla="*/ 0 h 17"/>
                    <a:gd name="T14" fmla="*/ 0 w 21"/>
                    <a:gd name="T15" fmla="*/ 0 h 17"/>
                    <a:gd name="T16" fmla="*/ 0 w 21"/>
                    <a:gd name="T17" fmla="*/ 0 h 17"/>
                    <a:gd name="T18" fmla="*/ 0 w 21"/>
                    <a:gd name="T19" fmla="*/ 0 h 17"/>
                    <a:gd name="T20" fmla="*/ 0 w 21"/>
                    <a:gd name="T21" fmla="*/ 0 h 17"/>
                    <a:gd name="T22" fmla="*/ 0 w 21"/>
                    <a:gd name="T23" fmla="*/ 0 h 17"/>
                    <a:gd name="T24" fmla="*/ 0 w 21"/>
                    <a:gd name="T25" fmla="*/ 0 h 17"/>
                    <a:gd name="T26" fmla="*/ 0 w 21"/>
                    <a:gd name="T27" fmla="*/ 0 h 17"/>
                    <a:gd name="T28" fmla="*/ 0 w 21"/>
                    <a:gd name="T29" fmla="*/ 0 h 17"/>
                    <a:gd name="T30" fmla="*/ 0 w 21"/>
                    <a:gd name="T31" fmla="*/ 0 h 17"/>
                    <a:gd name="T32" fmla="*/ 0 w 21"/>
                    <a:gd name="T33" fmla="*/ 0 h 17"/>
                    <a:gd name="T34" fmla="*/ 0 w 21"/>
                    <a:gd name="T35" fmla="*/ 0 h 17"/>
                    <a:gd name="T36" fmla="*/ 0 w 21"/>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17"/>
                    <a:gd name="T59" fmla="*/ 21 w 2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17">
                      <a:moveTo>
                        <a:pt x="15" y="17"/>
                      </a:moveTo>
                      <a:lnTo>
                        <a:pt x="17" y="16"/>
                      </a:lnTo>
                      <a:lnTo>
                        <a:pt x="20" y="14"/>
                      </a:lnTo>
                      <a:lnTo>
                        <a:pt x="21" y="13"/>
                      </a:lnTo>
                      <a:lnTo>
                        <a:pt x="21" y="12"/>
                      </a:lnTo>
                      <a:lnTo>
                        <a:pt x="21" y="11"/>
                      </a:lnTo>
                      <a:lnTo>
                        <a:pt x="20" y="10"/>
                      </a:lnTo>
                      <a:lnTo>
                        <a:pt x="16" y="6"/>
                      </a:lnTo>
                      <a:lnTo>
                        <a:pt x="14" y="3"/>
                      </a:lnTo>
                      <a:lnTo>
                        <a:pt x="12" y="1"/>
                      </a:lnTo>
                      <a:lnTo>
                        <a:pt x="8" y="0"/>
                      </a:lnTo>
                      <a:lnTo>
                        <a:pt x="6" y="1"/>
                      </a:lnTo>
                      <a:lnTo>
                        <a:pt x="2" y="2"/>
                      </a:lnTo>
                      <a:lnTo>
                        <a:pt x="1" y="4"/>
                      </a:lnTo>
                      <a:lnTo>
                        <a:pt x="0" y="8"/>
                      </a:lnTo>
                      <a:lnTo>
                        <a:pt x="1" y="11"/>
                      </a:lnTo>
                      <a:lnTo>
                        <a:pt x="4" y="13"/>
                      </a:lnTo>
                      <a:lnTo>
                        <a:pt x="7" y="16"/>
                      </a:lnTo>
                      <a:lnTo>
                        <a:pt x="15" y="17"/>
                      </a:lnTo>
                      <a:close/>
                    </a:path>
                  </a:pathLst>
                </a:custGeom>
                <a:solidFill>
                  <a:srgbClr val="EE9B5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13" name="Freeform 286"/>
                <p:cNvSpPr>
                  <a:spLocks noChangeArrowheads="1"/>
                </p:cNvSpPr>
                <p:nvPr/>
              </p:nvSpPr>
              <p:spPr bwMode="auto">
                <a:xfrm>
                  <a:off x="4279" y="1564"/>
                  <a:ext cx="7" cy="50"/>
                </a:xfrm>
                <a:custGeom>
                  <a:avLst/>
                  <a:gdLst>
                    <a:gd name="T0" fmla="*/ 0 w 22"/>
                    <a:gd name="T1" fmla="*/ 0 h 139"/>
                    <a:gd name="T2" fmla="*/ 0 w 22"/>
                    <a:gd name="T3" fmla="*/ 0 h 139"/>
                    <a:gd name="T4" fmla="*/ 0 w 22"/>
                    <a:gd name="T5" fmla="*/ 0 h 139"/>
                    <a:gd name="T6" fmla="*/ 0 w 22"/>
                    <a:gd name="T7" fmla="*/ 0 h 139"/>
                    <a:gd name="T8" fmla="*/ 0 w 22"/>
                    <a:gd name="T9" fmla="*/ 0 h 139"/>
                    <a:gd name="T10" fmla="*/ 0 w 22"/>
                    <a:gd name="T11" fmla="*/ 0 h 139"/>
                    <a:gd name="T12" fmla="*/ 0 w 22"/>
                    <a:gd name="T13" fmla="*/ 0 h 139"/>
                    <a:gd name="T14" fmla="*/ 0 w 22"/>
                    <a:gd name="T15" fmla="*/ 0 h 139"/>
                    <a:gd name="T16" fmla="*/ 0 w 22"/>
                    <a:gd name="T17" fmla="*/ 0 h 139"/>
                    <a:gd name="T18" fmla="*/ 0 w 22"/>
                    <a:gd name="T19" fmla="*/ 0 h 139"/>
                    <a:gd name="T20" fmla="*/ 0 w 22"/>
                    <a:gd name="T21" fmla="*/ 0 h 139"/>
                    <a:gd name="T22" fmla="*/ 0 w 22"/>
                    <a:gd name="T23" fmla="*/ 0 h 139"/>
                    <a:gd name="T24" fmla="*/ 0 w 22"/>
                    <a:gd name="T25" fmla="*/ 0 h 139"/>
                    <a:gd name="T26" fmla="*/ 0 w 22"/>
                    <a:gd name="T27" fmla="*/ 0 h 139"/>
                    <a:gd name="T28" fmla="*/ 0 w 22"/>
                    <a:gd name="T29" fmla="*/ 0 h 139"/>
                    <a:gd name="T30" fmla="*/ 0 w 22"/>
                    <a:gd name="T31" fmla="*/ 0 h 139"/>
                    <a:gd name="T32" fmla="*/ 0 w 22"/>
                    <a:gd name="T33" fmla="*/ 0 h 139"/>
                    <a:gd name="T34" fmla="*/ 0 w 22"/>
                    <a:gd name="T35" fmla="*/ 0 h 139"/>
                    <a:gd name="T36" fmla="*/ 0 w 22"/>
                    <a:gd name="T37" fmla="*/ 0 h 139"/>
                    <a:gd name="T38" fmla="*/ 0 w 22"/>
                    <a:gd name="T39" fmla="*/ 0 h 139"/>
                    <a:gd name="T40" fmla="*/ 0 w 22"/>
                    <a:gd name="T41" fmla="*/ 0 h 139"/>
                    <a:gd name="T42" fmla="*/ 0 w 22"/>
                    <a:gd name="T43" fmla="*/ 0 h 139"/>
                    <a:gd name="T44" fmla="*/ 0 w 22"/>
                    <a:gd name="T45" fmla="*/ 0 h 139"/>
                    <a:gd name="T46" fmla="*/ 0 w 22"/>
                    <a:gd name="T47" fmla="*/ 0 h 139"/>
                    <a:gd name="T48" fmla="*/ 0 w 22"/>
                    <a:gd name="T49" fmla="*/ 0 h 139"/>
                    <a:gd name="T50" fmla="*/ 0 w 22"/>
                    <a:gd name="T51" fmla="*/ 0 h 139"/>
                    <a:gd name="T52" fmla="*/ 0 w 22"/>
                    <a:gd name="T53" fmla="*/ 0 h 139"/>
                    <a:gd name="T54" fmla="*/ 0 w 22"/>
                    <a:gd name="T55" fmla="*/ 0 h 139"/>
                    <a:gd name="T56" fmla="*/ 0 w 22"/>
                    <a:gd name="T57" fmla="*/ 0 h 1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139"/>
                    <a:gd name="T89" fmla="*/ 22 w 22"/>
                    <a:gd name="T90" fmla="*/ 139 h 1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139">
                      <a:moveTo>
                        <a:pt x="18" y="6"/>
                      </a:moveTo>
                      <a:lnTo>
                        <a:pt x="20" y="16"/>
                      </a:lnTo>
                      <a:lnTo>
                        <a:pt x="20" y="32"/>
                      </a:lnTo>
                      <a:lnTo>
                        <a:pt x="20" y="47"/>
                      </a:lnTo>
                      <a:lnTo>
                        <a:pt x="21" y="60"/>
                      </a:lnTo>
                      <a:lnTo>
                        <a:pt x="22" y="76"/>
                      </a:lnTo>
                      <a:lnTo>
                        <a:pt x="21" y="100"/>
                      </a:lnTo>
                      <a:lnTo>
                        <a:pt x="20" y="112"/>
                      </a:lnTo>
                      <a:lnTo>
                        <a:pt x="17" y="123"/>
                      </a:lnTo>
                      <a:lnTo>
                        <a:pt x="16" y="131"/>
                      </a:lnTo>
                      <a:lnTo>
                        <a:pt x="14" y="136"/>
                      </a:lnTo>
                      <a:lnTo>
                        <a:pt x="10" y="139"/>
                      </a:lnTo>
                      <a:lnTo>
                        <a:pt x="7" y="139"/>
                      </a:lnTo>
                      <a:lnTo>
                        <a:pt x="5" y="138"/>
                      </a:lnTo>
                      <a:lnTo>
                        <a:pt x="3" y="135"/>
                      </a:lnTo>
                      <a:lnTo>
                        <a:pt x="1" y="128"/>
                      </a:lnTo>
                      <a:lnTo>
                        <a:pt x="0" y="121"/>
                      </a:lnTo>
                      <a:lnTo>
                        <a:pt x="1" y="107"/>
                      </a:lnTo>
                      <a:lnTo>
                        <a:pt x="3" y="81"/>
                      </a:lnTo>
                      <a:lnTo>
                        <a:pt x="6" y="53"/>
                      </a:lnTo>
                      <a:lnTo>
                        <a:pt x="8" y="33"/>
                      </a:lnTo>
                      <a:lnTo>
                        <a:pt x="8" y="20"/>
                      </a:lnTo>
                      <a:lnTo>
                        <a:pt x="8" y="11"/>
                      </a:lnTo>
                      <a:lnTo>
                        <a:pt x="9" y="4"/>
                      </a:lnTo>
                      <a:lnTo>
                        <a:pt x="10" y="0"/>
                      </a:lnTo>
                      <a:lnTo>
                        <a:pt x="13" y="0"/>
                      </a:lnTo>
                      <a:lnTo>
                        <a:pt x="16" y="0"/>
                      </a:lnTo>
                      <a:lnTo>
                        <a:pt x="17" y="1"/>
                      </a:lnTo>
                      <a:lnTo>
                        <a:pt x="18" y="6"/>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14" name="Freeform 287"/>
                <p:cNvSpPr>
                  <a:spLocks noChangeArrowheads="1"/>
                </p:cNvSpPr>
                <p:nvPr/>
              </p:nvSpPr>
              <p:spPr bwMode="auto">
                <a:xfrm>
                  <a:off x="4284" y="1566"/>
                  <a:ext cx="2" cy="20"/>
                </a:xfrm>
                <a:custGeom>
                  <a:avLst/>
                  <a:gdLst>
                    <a:gd name="T0" fmla="*/ 0 w 5"/>
                    <a:gd name="T1" fmla="*/ 0 h 54"/>
                    <a:gd name="T2" fmla="*/ 0 w 5"/>
                    <a:gd name="T3" fmla="*/ 0 h 54"/>
                    <a:gd name="T4" fmla="*/ 0 w 5"/>
                    <a:gd name="T5" fmla="*/ 0 h 54"/>
                    <a:gd name="T6" fmla="*/ 0 w 5"/>
                    <a:gd name="T7" fmla="*/ 0 h 54"/>
                    <a:gd name="T8" fmla="*/ 0 w 5"/>
                    <a:gd name="T9" fmla="*/ 0 h 54"/>
                    <a:gd name="T10" fmla="*/ 0 w 5"/>
                    <a:gd name="T11" fmla="*/ 0 h 54"/>
                    <a:gd name="T12" fmla="*/ 0 w 5"/>
                    <a:gd name="T13" fmla="*/ 0 h 54"/>
                    <a:gd name="T14" fmla="*/ 0 w 5"/>
                    <a:gd name="T15" fmla="*/ 0 h 54"/>
                    <a:gd name="T16" fmla="*/ 0 w 5"/>
                    <a:gd name="T17" fmla="*/ 0 h 54"/>
                    <a:gd name="T18" fmla="*/ 0 w 5"/>
                    <a:gd name="T19" fmla="*/ 0 h 54"/>
                    <a:gd name="T20" fmla="*/ 0 w 5"/>
                    <a:gd name="T21" fmla="*/ 0 h 54"/>
                    <a:gd name="T22" fmla="*/ 0 w 5"/>
                    <a:gd name="T23" fmla="*/ 0 h 54"/>
                    <a:gd name="T24" fmla="*/ 0 w 5"/>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54"/>
                    <a:gd name="T41" fmla="*/ 5 w 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54">
                      <a:moveTo>
                        <a:pt x="5" y="54"/>
                      </a:moveTo>
                      <a:lnTo>
                        <a:pt x="5" y="54"/>
                      </a:lnTo>
                      <a:lnTo>
                        <a:pt x="4" y="41"/>
                      </a:lnTo>
                      <a:lnTo>
                        <a:pt x="4" y="26"/>
                      </a:lnTo>
                      <a:lnTo>
                        <a:pt x="3" y="10"/>
                      </a:lnTo>
                      <a:lnTo>
                        <a:pt x="3" y="0"/>
                      </a:lnTo>
                      <a:lnTo>
                        <a:pt x="0" y="0"/>
                      </a:lnTo>
                      <a:lnTo>
                        <a:pt x="1" y="10"/>
                      </a:lnTo>
                      <a:lnTo>
                        <a:pt x="1" y="26"/>
                      </a:lnTo>
                      <a:lnTo>
                        <a:pt x="3" y="41"/>
                      </a:lnTo>
                      <a:lnTo>
                        <a:pt x="4" y="54"/>
                      </a:lnTo>
                      <a:lnTo>
                        <a:pt x="5" y="54"/>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15" name="Freeform 288"/>
                <p:cNvSpPr>
                  <a:spLocks noChangeArrowheads="1"/>
                </p:cNvSpPr>
                <p:nvPr/>
              </p:nvSpPr>
              <p:spPr bwMode="auto">
                <a:xfrm>
                  <a:off x="4283" y="1586"/>
                  <a:ext cx="3" cy="28"/>
                </a:xfrm>
                <a:custGeom>
                  <a:avLst/>
                  <a:gdLst>
                    <a:gd name="T0" fmla="*/ 0 w 9"/>
                    <a:gd name="T1" fmla="*/ 0 h 77"/>
                    <a:gd name="T2" fmla="*/ 0 w 9"/>
                    <a:gd name="T3" fmla="*/ 0 h 77"/>
                    <a:gd name="T4" fmla="*/ 0 w 9"/>
                    <a:gd name="T5" fmla="*/ 0 h 77"/>
                    <a:gd name="T6" fmla="*/ 0 w 9"/>
                    <a:gd name="T7" fmla="*/ 0 h 77"/>
                    <a:gd name="T8" fmla="*/ 0 w 9"/>
                    <a:gd name="T9" fmla="*/ 0 h 77"/>
                    <a:gd name="T10" fmla="*/ 0 w 9"/>
                    <a:gd name="T11" fmla="*/ 0 h 77"/>
                    <a:gd name="T12" fmla="*/ 0 w 9"/>
                    <a:gd name="T13" fmla="*/ 0 h 77"/>
                    <a:gd name="T14" fmla="*/ 0 w 9"/>
                    <a:gd name="T15" fmla="*/ 0 h 77"/>
                    <a:gd name="T16" fmla="*/ 0 w 9"/>
                    <a:gd name="T17" fmla="*/ 0 h 77"/>
                    <a:gd name="T18" fmla="*/ 0 w 9"/>
                    <a:gd name="T19" fmla="*/ 0 h 77"/>
                    <a:gd name="T20" fmla="*/ 0 w 9"/>
                    <a:gd name="T21" fmla="*/ 0 h 77"/>
                    <a:gd name="T22" fmla="*/ 0 w 9"/>
                    <a:gd name="T23" fmla="*/ 0 h 77"/>
                    <a:gd name="T24" fmla="*/ 0 w 9"/>
                    <a:gd name="T25" fmla="*/ 0 h 77"/>
                    <a:gd name="T26" fmla="*/ 0 w 9"/>
                    <a:gd name="T27" fmla="*/ 0 h 77"/>
                    <a:gd name="T28" fmla="*/ 0 w 9"/>
                    <a:gd name="T29" fmla="*/ 0 h 77"/>
                    <a:gd name="T30" fmla="*/ 0 w 9"/>
                    <a:gd name="T31" fmla="*/ 0 h 77"/>
                    <a:gd name="T32" fmla="*/ 0 w 9"/>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77"/>
                    <a:gd name="T53" fmla="*/ 9 w 9"/>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77">
                      <a:moveTo>
                        <a:pt x="2" y="77"/>
                      </a:moveTo>
                      <a:lnTo>
                        <a:pt x="2" y="77"/>
                      </a:lnTo>
                      <a:lnTo>
                        <a:pt x="4" y="72"/>
                      </a:lnTo>
                      <a:lnTo>
                        <a:pt x="5" y="63"/>
                      </a:lnTo>
                      <a:lnTo>
                        <a:pt x="7" y="52"/>
                      </a:lnTo>
                      <a:lnTo>
                        <a:pt x="8" y="40"/>
                      </a:lnTo>
                      <a:lnTo>
                        <a:pt x="9" y="16"/>
                      </a:lnTo>
                      <a:lnTo>
                        <a:pt x="9" y="0"/>
                      </a:lnTo>
                      <a:lnTo>
                        <a:pt x="8" y="0"/>
                      </a:lnTo>
                      <a:lnTo>
                        <a:pt x="8" y="16"/>
                      </a:lnTo>
                      <a:lnTo>
                        <a:pt x="7" y="40"/>
                      </a:lnTo>
                      <a:lnTo>
                        <a:pt x="5" y="52"/>
                      </a:lnTo>
                      <a:lnTo>
                        <a:pt x="4" y="63"/>
                      </a:lnTo>
                      <a:lnTo>
                        <a:pt x="2" y="71"/>
                      </a:lnTo>
                      <a:lnTo>
                        <a:pt x="0" y="76"/>
                      </a:lnTo>
                      <a:lnTo>
                        <a:pt x="2" y="77"/>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16" name="Freeform 289"/>
                <p:cNvSpPr>
                  <a:spLocks noChangeArrowheads="1"/>
                </p:cNvSpPr>
                <p:nvPr/>
              </p:nvSpPr>
              <p:spPr bwMode="auto">
                <a:xfrm>
                  <a:off x="4279" y="1608"/>
                  <a:ext cx="5" cy="8"/>
                </a:xfrm>
                <a:custGeom>
                  <a:avLst/>
                  <a:gdLst>
                    <a:gd name="T0" fmla="*/ 0 w 15"/>
                    <a:gd name="T1" fmla="*/ 0 h 19"/>
                    <a:gd name="T2" fmla="*/ 0 w 15"/>
                    <a:gd name="T3" fmla="*/ 0 h 19"/>
                    <a:gd name="T4" fmla="*/ 0 w 15"/>
                    <a:gd name="T5" fmla="*/ 0 h 19"/>
                    <a:gd name="T6" fmla="*/ 0 w 15"/>
                    <a:gd name="T7" fmla="*/ 0 h 19"/>
                    <a:gd name="T8" fmla="*/ 0 w 15"/>
                    <a:gd name="T9" fmla="*/ 0 h 19"/>
                    <a:gd name="T10" fmla="*/ 0 w 15"/>
                    <a:gd name="T11" fmla="*/ 0 h 19"/>
                    <a:gd name="T12" fmla="*/ 0 w 15"/>
                    <a:gd name="T13" fmla="*/ 0 h 19"/>
                    <a:gd name="T14" fmla="*/ 0 w 15"/>
                    <a:gd name="T15" fmla="*/ 0 h 19"/>
                    <a:gd name="T16" fmla="*/ 0 w 15"/>
                    <a:gd name="T17" fmla="*/ 0 h 19"/>
                    <a:gd name="T18" fmla="*/ 0 w 15"/>
                    <a:gd name="T19" fmla="*/ 0 h 19"/>
                    <a:gd name="T20" fmla="*/ 0 w 15"/>
                    <a:gd name="T21" fmla="*/ 0 h 19"/>
                    <a:gd name="T22" fmla="*/ 0 w 15"/>
                    <a:gd name="T23" fmla="*/ 0 h 19"/>
                    <a:gd name="T24" fmla="*/ 0 w 15"/>
                    <a:gd name="T25" fmla="*/ 0 h 19"/>
                    <a:gd name="T26" fmla="*/ 0 w 15"/>
                    <a:gd name="T27" fmla="*/ 0 h 19"/>
                    <a:gd name="T28" fmla="*/ 0 w 15"/>
                    <a:gd name="T29" fmla="*/ 0 h 19"/>
                    <a:gd name="T30" fmla="*/ 0 w 15"/>
                    <a:gd name="T31" fmla="*/ 0 h 19"/>
                    <a:gd name="T32" fmla="*/ 0 w 15"/>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9"/>
                    <a:gd name="T53" fmla="*/ 15 w 15"/>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9">
                      <a:moveTo>
                        <a:pt x="0" y="0"/>
                      </a:moveTo>
                      <a:lnTo>
                        <a:pt x="0" y="0"/>
                      </a:lnTo>
                      <a:lnTo>
                        <a:pt x="0" y="7"/>
                      </a:lnTo>
                      <a:lnTo>
                        <a:pt x="2" y="14"/>
                      </a:lnTo>
                      <a:lnTo>
                        <a:pt x="5" y="17"/>
                      </a:lnTo>
                      <a:lnTo>
                        <a:pt x="7" y="19"/>
                      </a:lnTo>
                      <a:lnTo>
                        <a:pt x="10" y="19"/>
                      </a:lnTo>
                      <a:lnTo>
                        <a:pt x="15" y="16"/>
                      </a:lnTo>
                      <a:lnTo>
                        <a:pt x="13" y="15"/>
                      </a:lnTo>
                      <a:lnTo>
                        <a:pt x="10" y="17"/>
                      </a:lnTo>
                      <a:lnTo>
                        <a:pt x="8" y="18"/>
                      </a:lnTo>
                      <a:lnTo>
                        <a:pt x="6" y="16"/>
                      </a:lnTo>
                      <a:lnTo>
                        <a:pt x="3" y="14"/>
                      </a:lnTo>
                      <a:lnTo>
                        <a:pt x="1" y="7"/>
                      </a:lnTo>
                      <a:lnTo>
                        <a:pt x="1" y="0"/>
                      </a:lnTo>
                      <a:lnTo>
                        <a:pt x="0"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17" name="Freeform 290"/>
                <p:cNvSpPr>
                  <a:spLocks noChangeArrowheads="1"/>
                </p:cNvSpPr>
                <p:nvPr/>
              </p:nvSpPr>
              <p:spPr bwMode="auto">
                <a:xfrm>
                  <a:off x="4279" y="1576"/>
                  <a:ext cx="3" cy="32"/>
                </a:xfrm>
                <a:custGeom>
                  <a:avLst/>
                  <a:gdLst>
                    <a:gd name="T0" fmla="*/ 0 w 8"/>
                    <a:gd name="T1" fmla="*/ 0 h 88"/>
                    <a:gd name="T2" fmla="*/ 0 w 8"/>
                    <a:gd name="T3" fmla="*/ 0 h 88"/>
                    <a:gd name="T4" fmla="*/ 0 w 8"/>
                    <a:gd name="T5" fmla="*/ 0 h 88"/>
                    <a:gd name="T6" fmla="*/ 0 w 8"/>
                    <a:gd name="T7" fmla="*/ 0 h 88"/>
                    <a:gd name="T8" fmla="*/ 0 w 8"/>
                    <a:gd name="T9" fmla="*/ 0 h 88"/>
                    <a:gd name="T10" fmla="*/ 0 w 8"/>
                    <a:gd name="T11" fmla="*/ 0 h 88"/>
                    <a:gd name="T12" fmla="*/ 0 w 8"/>
                    <a:gd name="T13" fmla="*/ 0 h 88"/>
                    <a:gd name="T14" fmla="*/ 0 w 8"/>
                    <a:gd name="T15" fmla="*/ 0 h 88"/>
                    <a:gd name="T16" fmla="*/ 0 w 8"/>
                    <a:gd name="T17" fmla="*/ 0 h 88"/>
                    <a:gd name="T18" fmla="*/ 0 w 8"/>
                    <a:gd name="T19" fmla="*/ 0 h 88"/>
                    <a:gd name="T20" fmla="*/ 0 w 8"/>
                    <a:gd name="T21" fmla="*/ 0 h 88"/>
                    <a:gd name="T22" fmla="*/ 0 w 8"/>
                    <a:gd name="T23" fmla="*/ 0 h 88"/>
                    <a:gd name="T24" fmla="*/ 0 w 8"/>
                    <a:gd name="T25" fmla="*/ 0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88"/>
                    <a:gd name="T41" fmla="*/ 8 w 8"/>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88">
                      <a:moveTo>
                        <a:pt x="7" y="0"/>
                      </a:moveTo>
                      <a:lnTo>
                        <a:pt x="7" y="0"/>
                      </a:lnTo>
                      <a:lnTo>
                        <a:pt x="6" y="20"/>
                      </a:lnTo>
                      <a:lnTo>
                        <a:pt x="3" y="48"/>
                      </a:lnTo>
                      <a:lnTo>
                        <a:pt x="1" y="74"/>
                      </a:lnTo>
                      <a:lnTo>
                        <a:pt x="0" y="88"/>
                      </a:lnTo>
                      <a:lnTo>
                        <a:pt x="1" y="88"/>
                      </a:lnTo>
                      <a:lnTo>
                        <a:pt x="2" y="74"/>
                      </a:lnTo>
                      <a:lnTo>
                        <a:pt x="5" y="48"/>
                      </a:lnTo>
                      <a:lnTo>
                        <a:pt x="7" y="20"/>
                      </a:lnTo>
                      <a:lnTo>
                        <a:pt x="8" y="0"/>
                      </a:lnTo>
                      <a:lnTo>
                        <a:pt x="7"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18" name="Freeform 291"/>
                <p:cNvSpPr>
                  <a:spLocks noChangeArrowheads="1"/>
                </p:cNvSpPr>
                <p:nvPr/>
              </p:nvSpPr>
              <p:spPr bwMode="auto">
                <a:xfrm>
                  <a:off x="4281" y="1564"/>
                  <a:ext cx="1" cy="12"/>
                </a:xfrm>
                <a:custGeom>
                  <a:avLst/>
                  <a:gdLst>
                    <a:gd name="T0" fmla="*/ 0 w 5"/>
                    <a:gd name="T1" fmla="*/ 0 h 34"/>
                    <a:gd name="T2" fmla="*/ 0 w 5"/>
                    <a:gd name="T3" fmla="*/ 0 h 34"/>
                    <a:gd name="T4" fmla="*/ 0 w 5"/>
                    <a:gd name="T5" fmla="*/ 0 h 34"/>
                    <a:gd name="T6" fmla="*/ 0 w 5"/>
                    <a:gd name="T7" fmla="*/ 0 h 34"/>
                    <a:gd name="T8" fmla="*/ 0 w 5"/>
                    <a:gd name="T9" fmla="*/ 0 h 34"/>
                    <a:gd name="T10" fmla="*/ 0 w 5"/>
                    <a:gd name="T11" fmla="*/ 0 h 34"/>
                    <a:gd name="T12" fmla="*/ 0 w 5"/>
                    <a:gd name="T13" fmla="*/ 0 h 34"/>
                    <a:gd name="T14" fmla="*/ 0 w 5"/>
                    <a:gd name="T15" fmla="*/ 0 h 34"/>
                    <a:gd name="T16" fmla="*/ 0 w 5"/>
                    <a:gd name="T17" fmla="*/ 0 h 34"/>
                    <a:gd name="T18" fmla="*/ 0 w 5"/>
                    <a:gd name="T19" fmla="*/ 0 h 34"/>
                    <a:gd name="T20" fmla="*/ 0 w 5"/>
                    <a:gd name="T21" fmla="*/ 0 h 34"/>
                    <a:gd name="T22" fmla="*/ 0 w 5"/>
                    <a:gd name="T23" fmla="*/ 0 h 34"/>
                    <a:gd name="T24" fmla="*/ 0 w 5"/>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34"/>
                    <a:gd name="T41" fmla="*/ 5 w 5"/>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34">
                      <a:moveTo>
                        <a:pt x="3" y="0"/>
                      </a:moveTo>
                      <a:lnTo>
                        <a:pt x="3" y="0"/>
                      </a:lnTo>
                      <a:lnTo>
                        <a:pt x="1" y="5"/>
                      </a:lnTo>
                      <a:lnTo>
                        <a:pt x="0" y="12"/>
                      </a:lnTo>
                      <a:lnTo>
                        <a:pt x="0" y="21"/>
                      </a:lnTo>
                      <a:lnTo>
                        <a:pt x="0" y="34"/>
                      </a:lnTo>
                      <a:lnTo>
                        <a:pt x="1" y="34"/>
                      </a:lnTo>
                      <a:lnTo>
                        <a:pt x="2" y="21"/>
                      </a:lnTo>
                      <a:lnTo>
                        <a:pt x="2" y="12"/>
                      </a:lnTo>
                      <a:lnTo>
                        <a:pt x="3" y="5"/>
                      </a:lnTo>
                      <a:lnTo>
                        <a:pt x="5" y="2"/>
                      </a:lnTo>
                      <a:lnTo>
                        <a:pt x="3"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19" name="Freeform 292"/>
                <p:cNvSpPr>
                  <a:spLocks noChangeArrowheads="1"/>
                </p:cNvSpPr>
                <p:nvPr/>
              </p:nvSpPr>
              <p:spPr bwMode="auto">
                <a:xfrm>
                  <a:off x="4282" y="1564"/>
                  <a:ext cx="3" cy="2"/>
                </a:xfrm>
                <a:custGeom>
                  <a:avLst/>
                  <a:gdLst>
                    <a:gd name="T0" fmla="*/ 0 w 10"/>
                    <a:gd name="T1" fmla="*/ 0 h 7"/>
                    <a:gd name="T2" fmla="*/ 0 w 10"/>
                    <a:gd name="T3" fmla="*/ 0 h 7"/>
                    <a:gd name="T4" fmla="*/ 0 w 10"/>
                    <a:gd name="T5" fmla="*/ 0 h 7"/>
                    <a:gd name="T6" fmla="*/ 0 w 10"/>
                    <a:gd name="T7" fmla="*/ 0 h 7"/>
                    <a:gd name="T8" fmla="*/ 0 w 10"/>
                    <a:gd name="T9" fmla="*/ 0 h 7"/>
                    <a:gd name="T10" fmla="*/ 0 w 10"/>
                    <a:gd name="T11" fmla="*/ 0 h 7"/>
                    <a:gd name="T12" fmla="*/ 0 w 10"/>
                    <a:gd name="T13" fmla="*/ 0 h 7"/>
                    <a:gd name="T14" fmla="*/ 0 w 10"/>
                    <a:gd name="T15" fmla="*/ 0 h 7"/>
                    <a:gd name="T16" fmla="*/ 0 w 10"/>
                    <a:gd name="T17" fmla="*/ 0 h 7"/>
                    <a:gd name="T18" fmla="*/ 0 w 10"/>
                    <a:gd name="T19" fmla="*/ 0 h 7"/>
                    <a:gd name="T20" fmla="*/ 0 w 10"/>
                    <a:gd name="T21" fmla="*/ 0 h 7"/>
                    <a:gd name="T22" fmla="*/ 0 w 10"/>
                    <a:gd name="T23" fmla="*/ 0 h 7"/>
                    <a:gd name="T24" fmla="*/ 0 w 10"/>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7"/>
                    <a:gd name="T41" fmla="*/ 10 w 10"/>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7">
                      <a:moveTo>
                        <a:pt x="10" y="7"/>
                      </a:moveTo>
                      <a:lnTo>
                        <a:pt x="10" y="7"/>
                      </a:lnTo>
                      <a:lnTo>
                        <a:pt x="8" y="2"/>
                      </a:lnTo>
                      <a:lnTo>
                        <a:pt x="6" y="0"/>
                      </a:lnTo>
                      <a:lnTo>
                        <a:pt x="3" y="0"/>
                      </a:lnTo>
                      <a:lnTo>
                        <a:pt x="0" y="0"/>
                      </a:lnTo>
                      <a:lnTo>
                        <a:pt x="2" y="2"/>
                      </a:lnTo>
                      <a:lnTo>
                        <a:pt x="3" y="1"/>
                      </a:lnTo>
                      <a:lnTo>
                        <a:pt x="5" y="1"/>
                      </a:lnTo>
                      <a:lnTo>
                        <a:pt x="7" y="3"/>
                      </a:lnTo>
                      <a:lnTo>
                        <a:pt x="7" y="7"/>
                      </a:lnTo>
                      <a:lnTo>
                        <a:pt x="10" y="7"/>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20" name="Freeform 293"/>
                <p:cNvSpPr>
                  <a:spLocks noChangeArrowheads="1"/>
                </p:cNvSpPr>
                <p:nvPr/>
              </p:nvSpPr>
              <p:spPr bwMode="auto">
                <a:xfrm>
                  <a:off x="4279" y="1609"/>
                  <a:ext cx="4" cy="5"/>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w 12"/>
                    <a:gd name="T13" fmla="*/ 0 h 15"/>
                    <a:gd name="T14" fmla="*/ 0 w 12"/>
                    <a:gd name="T15" fmla="*/ 0 h 15"/>
                    <a:gd name="T16" fmla="*/ 0 w 12"/>
                    <a:gd name="T17" fmla="*/ 0 h 15"/>
                    <a:gd name="T18" fmla="*/ 0 w 12"/>
                    <a:gd name="T19" fmla="*/ 0 h 15"/>
                    <a:gd name="T20" fmla="*/ 0 w 12"/>
                    <a:gd name="T21" fmla="*/ 0 h 15"/>
                    <a:gd name="T22" fmla="*/ 0 w 12"/>
                    <a:gd name="T23" fmla="*/ 0 h 15"/>
                    <a:gd name="T24" fmla="*/ 0 w 12"/>
                    <a:gd name="T25" fmla="*/ 0 h 15"/>
                    <a:gd name="T26" fmla="*/ 0 w 12"/>
                    <a:gd name="T27" fmla="*/ 0 h 15"/>
                    <a:gd name="T28" fmla="*/ 0 w 12"/>
                    <a:gd name="T29" fmla="*/ 0 h 15"/>
                    <a:gd name="T30" fmla="*/ 0 w 12"/>
                    <a:gd name="T31" fmla="*/ 0 h 15"/>
                    <a:gd name="T32" fmla="*/ 0 w 12"/>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5"/>
                    <a:gd name="T53" fmla="*/ 12 w 1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5">
                      <a:moveTo>
                        <a:pt x="6" y="15"/>
                      </a:moveTo>
                      <a:lnTo>
                        <a:pt x="8" y="14"/>
                      </a:lnTo>
                      <a:lnTo>
                        <a:pt x="11" y="13"/>
                      </a:lnTo>
                      <a:lnTo>
                        <a:pt x="12" y="11"/>
                      </a:lnTo>
                      <a:lnTo>
                        <a:pt x="12" y="8"/>
                      </a:lnTo>
                      <a:lnTo>
                        <a:pt x="11" y="5"/>
                      </a:lnTo>
                      <a:lnTo>
                        <a:pt x="10" y="3"/>
                      </a:lnTo>
                      <a:lnTo>
                        <a:pt x="8" y="1"/>
                      </a:lnTo>
                      <a:lnTo>
                        <a:pt x="6" y="0"/>
                      </a:lnTo>
                      <a:lnTo>
                        <a:pt x="3" y="1"/>
                      </a:lnTo>
                      <a:lnTo>
                        <a:pt x="1" y="1"/>
                      </a:lnTo>
                      <a:lnTo>
                        <a:pt x="0" y="3"/>
                      </a:lnTo>
                      <a:lnTo>
                        <a:pt x="0" y="5"/>
                      </a:lnTo>
                      <a:lnTo>
                        <a:pt x="1" y="8"/>
                      </a:lnTo>
                      <a:lnTo>
                        <a:pt x="3" y="11"/>
                      </a:lnTo>
                      <a:lnTo>
                        <a:pt x="4" y="14"/>
                      </a:lnTo>
                      <a:lnTo>
                        <a:pt x="6" y="15"/>
                      </a:lnTo>
                      <a:close/>
                    </a:path>
                  </a:pathLst>
                </a:custGeom>
                <a:solidFill>
                  <a:srgbClr val="EE9B5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21" name="Freeform 294"/>
                <p:cNvSpPr>
                  <a:spLocks noChangeArrowheads="1"/>
                </p:cNvSpPr>
                <p:nvPr/>
              </p:nvSpPr>
              <p:spPr bwMode="auto">
                <a:xfrm>
                  <a:off x="4260" y="1649"/>
                  <a:ext cx="8" cy="13"/>
                </a:xfrm>
                <a:custGeom>
                  <a:avLst/>
                  <a:gdLst>
                    <a:gd name="T0" fmla="*/ 0 w 28"/>
                    <a:gd name="T1" fmla="*/ 0 h 34"/>
                    <a:gd name="T2" fmla="*/ 0 w 28"/>
                    <a:gd name="T3" fmla="*/ 0 h 34"/>
                    <a:gd name="T4" fmla="*/ 0 w 28"/>
                    <a:gd name="T5" fmla="*/ 0 h 34"/>
                    <a:gd name="T6" fmla="*/ 0 w 28"/>
                    <a:gd name="T7" fmla="*/ 0 h 34"/>
                    <a:gd name="T8" fmla="*/ 0 w 28"/>
                    <a:gd name="T9" fmla="*/ 0 h 34"/>
                    <a:gd name="T10" fmla="*/ 0 w 28"/>
                    <a:gd name="T11" fmla="*/ 0 h 34"/>
                    <a:gd name="T12" fmla="*/ 0 w 28"/>
                    <a:gd name="T13" fmla="*/ 0 h 34"/>
                    <a:gd name="T14" fmla="*/ 0 w 28"/>
                    <a:gd name="T15" fmla="*/ 0 h 34"/>
                    <a:gd name="T16" fmla="*/ 0 w 28"/>
                    <a:gd name="T17" fmla="*/ 0 h 34"/>
                    <a:gd name="T18" fmla="*/ 0 w 28"/>
                    <a:gd name="T19" fmla="*/ 0 h 34"/>
                    <a:gd name="T20" fmla="*/ 0 w 28"/>
                    <a:gd name="T21" fmla="*/ 0 h 34"/>
                    <a:gd name="T22" fmla="*/ 0 w 28"/>
                    <a:gd name="T23" fmla="*/ 0 h 34"/>
                    <a:gd name="T24" fmla="*/ 0 w 28"/>
                    <a:gd name="T25" fmla="*/ 0 h 34"/>
                    <a:gd name="T26" fmla="*/ 0 w 28"/>
                    <a:gd name="T27" fmla="*/ 0 h 34"/>
                    <a:gd name="T28" fmla="*/ 0 w 28"/>
                    <a:gd name="T29" fmla="*/ 0 h 34"/>
                    <a:gd name="T30" fmla="*/ 0 w 28"/>
                    <a:gd name="T31" fmla="*/ 0 h 34"/>
                    <a:gd name="T32" fmla="*/ 0 w 28"/>
                    <a:gd name="T33" fmla="*/ 0 h 34"/>
                    <a:gd name="T34" fmla="*/ 0 w 28"/>
                    <a:gd name="T35" fmla="*/ 0 h 34"/>
                    <a:gd name="T36" fmla="*/ 0 w 28"/>
                    <a:gd name="T37" fmla="*/ 0 h 34"/>
                    <a:gd name="T38" fmla="*/ 0 w 28"/>
                    <a:gd name="T39" fmla="*/ 0 h 34"/>
                    <a:gd name="T40" fmla="*/ 0 w 28"/>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34"/>
                    <a:gd name="T65" fmla="*/ 28 w 28"/>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34">
                      <a:moveTo>
                        <a:pt x="27" y="4"/>
                      </a:moveTo>
                      <a:lnTo>
                        <a:pt x="24" y="11"/>
                      </a:lnTo>
                      <a:lnTo>
                        <a:pt x="20" y="20"/>
                      </a:lnTo>
                      <a:lnTo>
                        <a:pt x="17" y="26"/>
                      </a:lnTo>
                      <a:lnTo>
                        <a:pt x="15" y="30"/>
                      </a:lnTo>
                      <a:lnTo>
                        <a:pt x="12" y="33"/>
                      </a:lnTo>
                      <a:lnTo>
                        <a:pt x="9" y="34"/>
                      </a:lnTo>
                      <a:lnTo>
                        <a:pt x="5" y="34"/>
                      </a:lnTo>
                      <a:lnTo>
                        <a:pt x="1" y="32"/>
                      </a:lnTo>
                      <a:lnTo>
                        <a:pt x="1" y="31"/>
                      </a:lnTo>
                      <a:lnTo>
                        <a:pt x="0" y="30"/>
                      </a:lnTo>
                      <a:lnTo>
                        <a:pt x="0" y="29"/>
                      </a:lnTo>
                      <a:lnTo>
                        <a:pt x="1" y="27"/>
                      </a:lnTo>
                      <a:lnTo>
                        <a:pt x="9" y="17"/>
                      </a:lnTo>
                      <a:lnTo>
                        <a:pt x="17" y="8"/>
                      </a:lnTo>
                      <a:lnTo>
                        <a:pt x="20" y="4"/>
                      </a:lnTo>
                      <a:lnTo>
                        <a:pt x="24" y="2"/>
                      </a:lnTo>
                      <a:lnTo>
                        <a:pt x="25" y="0"/>
                      </a:lnTo>
                      <a:lnTo>
                        <a:pt x="27" y="2"/>
                      </a:lnTo>
                      <a:lnTo>
                        <a:pt x="28" y="3"/>
                      </a:lnTo>
                      <a:lnTo>
                        <a:pt x="27" y="4"/>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22" name="Freeform 295"/>
                <p:cNvSpPr>
                  <a:spLocks noChangeArrowheads="1"/>
                </p:cNvSpPr>
                <p:nvPr/>
              </p:nvSpPr>
              <p:spPr bwMode="auto">
                <a:xfrm>
                  <a:off x="4263" y="1651"/>
                  <a:ext cx="5" cy="11"/>
                </a:xfrm>
                <a:custGeom>
                  <a:avLst/>
                  <a:gdLst>
                    <a:gd name="T0" fmla="*/ 0 w 19"/>
                    <a:gd name="T1" fmla="*/ 0 h 31"/>
                    <a:gd name="T2" fmla="*/ 0 w 19"/>
                    <a:gd name="T3" fmla="*/ 0 h 31"/>
                    <a:gd name="T4" fmla="*/ 0 w 19"/>
                    <a:gd name="T5" fmla="*/ 0 h 31"/>
                    <a:gd name="T6" fmla="*/ 0 w 19"/>
                    <a:gd name="T7" fmla="*/ 0 h 31"/>
                    <a:gd name="T8" fmla="*/ 0 w 19"/>
                    <a:gd name="T9" fmla="*/ 0 h 31"/>
                    <a:gd name="T10" fmla="*/ 0 w 19"/>
                    <a:gd name="T11" fmla="*/ 0 h 31"/>
                    <a:gd name="T12" fmla="*/ 0 w 19"/>
                    <a:gd name="T13" fmla="*/ 0 h 31"/>
                    <a:gd name="T14" fmla="*/ 0 w 19"/>
                    <a:gd name="T15" fmla="*/ 0 h 31"/>
                    <a:gd name="T16" fmla="*/ 0 w 19"/>
                    <a:gd name="T17" fmla="*/ 0 h 31"/>
                    <a:gd name="T18" fmla="*/ 0 w 19"/>
                    <a:gd name="T19" fmla="*/ 0 h 31"/>
                    <a:gd name="T20" fmla="*/ 0 w 19"/>
                    <a:gd name="T21" fmla="*/ 0 h 31"/>
                    <a:gd name="T22" fmla="*/ 0 w 19"/>
                    <a:gd name="T23" fmla="*/ 0 h 31"/>
                    <a:gd name="T24" fmla="*/ 0 w 19"/>
                    <a:gd name="T25" fmla="*/ 0 h 31"/>
                    <a:gd name="T26" fmla="*/ 0 w 19"/>
                    <a:gd name="T27" fmla="*/ 0 h 31"/>
                    <a:gd name="T28" fmla="*/ 0 w 19"/>
                    <a:gd name="T29" fmla="*/ 0 h 31"/>
                    <a:gd name="T30" fmla="*/ 0 w 19"/>
                    <a:gd name="T31" fmla="*/ 0 h 31"/>
                    <a:gd name="T32" fmla="*/ 0 w 19"/>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31"/>
                    <a:gd name="T53" fmla="*/ 19 w 19"/>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31">
                      <a:moveTo>
                        <a:pt x="0" y="31"/>
                      </a:moveTo>
                      <a:lnTo>
                        <a:pt x="0" y="31"/>
                      </a:lnTo>
                      <a:lnTo>
                        <a:pt x="4" y="29"/>
                      </a:lnTo>
                      <a:lnTo>
                        <a:pt x="6" y="26"/>
                      </a:lnTo>
                      <a:lnTo>
                        <a:pt x="9" y="22"/>
                      </a:lnTo>
                      <a:lnTo>
                        <a:pt x="12" y="17"/>
                      </a:lnTo>
                      <a:lnTo>
                        <a:pt x="16" y="7"/>
                      </a:lnTo>
                      <a:lnTo>
                        <a:pt x="19" y="0"/>
                      </a:lnTo>
                      <a:lnTo>
                        <a:pt x="18" y="0"/>
                      </a:lnTo>
                      <a:lnTo>
                        <a:pt x="14" y="6"/>
                      </a:lnTo>
                      <a:lnTo>
                        <a:pt x="11" y="16"/>
                      </a:lnTo>
                      <a:lnTo>
                        <a:pt x="7" y="22"/>
                      </a:lnTo>
                      <a:lnTo>
                        <a:pt x="5" y="26"/>
                      </a:lnTo>
                      <a:lnTo>
                        <a:pt x="3" y="28"/>
                      </a:lnTo>
                      <a:lnTo>
                        <a:pt x="0" y="29"/>
                      </a:lnTo>
                      <a:lnTo>
                        <a:pt x="0" y="31"/>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23" name="Freeform 296"/>
                <p:cNvSpPr>
                  <a:spLocks noChangeArrowheads="1"/>
                </p:cNvSpPr>
                <p:nvPr/>
              </p:nvSpPr>
              <p:spPr bwMode="auto">
                <a:xfrm>
                  <a:off x="4259" y="1659"/>
                  <a:ext cx="4" cy="3"/>
                </a:xfrm>
                <a:custGeom>
                  <a:avLst/>
                  <a:gdLst>
                    <a:gd name="T0" fmla="*/ 0 w 10"/>
                    <a:gd name="T1" fmla="*/ 0 h 8"/>
                    <a:gd name="T2" fmla="*/ 0 w 10"/>
                    <a:gd name="T3" fmla="*/ 0 h 8"/>
                    <a:gd name="T4" fmla="*/ 0 w 10"/>
                    <a:gd name="T5" fmla="*/ 0 h 8"/>
                    <a:gd name="T6" fmla="*/ 0 w 10"/>
                    <a:gd name="T7" fmla="*/ 0 h 8"/>
                    <a:gd name="T8" fmla="*/ 0 w 10"/>
                    <a:gd name="T9" fmla="*/ 0 h 8"/>
                    <a:gd name="T10" fmla="*/ 0 w 10"/>
                    <a:gd name="T11" fmla="*/ 0 h 8"/>
                    <a:gd name="T12" fmla="*/ 0 w 10"/>
                    <a:gd name="T13" fmla="*/ 0 h 8"/>
                    <a:gd name="T14" fmla="*/ 0 w 10"/>
                    <a:gd name="T15" fmla="*/ 0 h 8"/>
                    <a:gd name="T16" fmla="*/ 0 w 10"/>
                    <a:gd name="T17" fmla="*/ 0 h 8"/>
                    <a:gd name="T18" fmla="*/ 0 w 10"/>
                    <a:gd name="T19" fmla="*/ 0 h 8"/>
                    <a:gd name="T20" fmla="*/ 0 w 10"/>
                    <a:gd name="T21" fmla="*/ 0 h 8"/>
                    <a:gd name="T22" fmla="*/ 0 w 10"/>
                    <a:gd name="T23" fmla="*/ 0 h 8"/>
                    <a:gd name="T24" fmla="*/ 0 w 10"/>
                    <a:gd name="T25" fmla="*/ 0 h 8"/>
                    <a:gd name="T26" fmla="*/ 0 w 10"/>
                    <a:gd name="T27" fmla="*/ 0 h 8"/>
                    <a:gd name="T28" fmla="*/ 0 w 10"/>
                    <a:gd name="T29" fmla="*/ 0 h 8"/>
                    <a:gd name="T30" fmla="*/ 0 w 10"/>
                    <a:gd name="T31" fmla="*/ 0 h 8"/>
                    <a:gd name="T32" fmla="*/ 0 w 10"/>
                    <a:gd name="T33" fmla="*/ 0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8"/>
                    <a:gd name="T53" fmla="*/ 10 w 10"/>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8">
                      <a:moveTo>
                        <a:pt x="1" y="0"/>
                      </a:moveTo>
                      <a:lnTo>
                        <a:pt x="1" y="0"/>
                      </a:lnTo>
                      <a:lnTo>
                        <a:pt x="1" y="1"/>
                      </a:lnTo>
                      <a:lnTo>
                        <a:pt x="0" y="3"/>
                      </a:lnTo>
                      <a:lnTo>
                        <a:pt x="1" y="5"/>
                      </a:lnTo>
                      <a:lnTo>
                        <a:pt x="2" y="6"/>
                      </a:lnTo>
                      <a:lnTo>
                        <a:pt x="6" y="8"/>
                      </a:lnTo>
                      <a:lnTo>
                        <a:pt x="10" y="8"/>
                      </a:lnTo>
                      <a:lnTo>
                        <a:pt x="10" y="6"/>
                      </a:lnTo>
                      <a:lnTo>
                        <a:pt x="6" y="6"/>
                      </a:lnTo>
                      <a:lnTo>
                        <a:pt x="3" y="5"/>
                      </a:lnTo>
                      <a:lnTo>
                        <a:pt x="2" y="4"/>
                      </a:lnTo>
                      <a:lnTo>
                        <a:pt x="2" y="3"/>
                      </a:lnTo>
                      <a:lnTo>
                        <a:pt x="2" y="2"/>
                      </a:lnTo>
                      <a:lnTo>
                        <a:pt x="3" y="1"/>
                      </a:lnTo>
                      <a:lnTo>
                        <a:pt x="1"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24" name="Freeform 297"/>
                <p:cNvSpPr>
                  <a:spLocks noChangeArrowheads="1"/>
                </p:cNvSpPr>
                <p:nvPr/>
              </p:nvSpPr>
              <p:spPr bwMode="auto">
                <a:xfrm>
                  <a:off x="4260" y="1652"/>
                  <a:ext cx="5" cy="8"/>
                </a:xfrm>
                <a:custGeom>
                  <a:avLst/>
                  <a:gdLst>
                    <a:gd name="T0" fmla="*/ 0 w 17"/>
                    <a:gd name="T1" fmla="*/ 0 h 20"/>
                    <a:gd name="T2" fmla="*/ 0 w 17"/>
                    <a:gd name="T3" fmla="*/ 0 h 20"/>
                    <a:gd name="T4" fmla="*/ 0 w 17"/>
                    <a:gd name="T5" fmla="*/ 0 h 20"/>
                    <a:gd name="T6" fmla="*/ 0 w 17"/>
                    <a:gd name="T7" fmla="*/ 0 h 20"/>
                    <a:gd name="T8" fmla="*/ 0 w 17"/>
                    <a:gd name="T9" fmla="*/ 0 h 20"/>
                    <a:gd name="T10" fmla="*/ 0 w 17"/>
                    <a:gd name="T11" fmla="*/ 0 h 20"/>
                    <a:gd name="T12" fmla="*/ 0 w 17"/>
                    <a:gd name="T13" fmla="*/ 0 h 20"/>
                    <a:gd name="T14" fmla="*/ 0 w 17"/>
                    <a:gd name="T15" fmla="*/ 0 h 20"/>
                    <a:gd name="T16" fmla="*/ 0 w 1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0"/>
                    <a:gd name="T29" fmla="*/ 17 w 1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0">
                      <a:moveTo>
                        <a:pt x="16" y="0"/>
                      </a:moveTo>
                      <a:lnTo>
                        <a:pt x="16" y="0"/>
                      </a:lnTo>
                      <a:lnTo>
                        <a:pt x="9" y="9"/>
                      </a:lnTo>
                      <a:lnTo>
                        <a:pt x="0" y="19"/>
                      </a:lnTo>
                      <a:lnTo>
                        <a:pt x="2" y="20"/>
                      </a:lnTo>
                      <a:lnTo>
                        <a:pt x="10" y="10"/>
                      </a:lnTo>
                      <a:lnTo>
                        <a:pt x="17" y="1"/>
                      </a:lnTo>
                      <a:lnTo>
                        <a:pt x="16"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25" name="Freeform 298"/>
                <p:cNvSpPr>
                  <a:spLocks noChangeArrowheads="1"/>
                </p:cNvSpPr>
                <p:nvPr/>
              </p:nvSpPr>
              <p:spPr bwMode="auto">
                <a:xfrm>
                  <a:off x="4265" y="1649"/>
                  <a:ext cx="4" cy="3"/>
                </a:xfrm>
                <a:custGeom>
                  <a:avLst/>
                  <a:gdLst>
                    <a:gd name="T0" fmla="*/ 0 w 12"/>
                    <a:gd name="T1" fmla="*/ 0 h 9"/>
                    <a:gd name="T2" fmla="*/ 0 w 12"/>
                    <a:gd name="T3" fmla="*/ 0 h 9"/>
                    <a:gd name="T4" fmla="*/ 0 w 12"/>
                    <a:gd name="T5" fmla="*/ 0 h 9"/>
                    <a:gd name="T6" fmla="*/ 0 w 12"/>
                    <a:gd name="T7" fmla="*/ 0 h 9"/>
                    <a:gd name="T8" fmla="*/ 0 w 12"/>
                    <a:gd name="T9" fmla="*/ 0 h 9"/>
                    <a:gd name="T10" fmla="*/ 0 w 12"/>
                    <a:gd name="T11" fmla="*/ 0 h 9"/>
                    <a:gd name="T12" fmla="*/ 0 w 12"/>
                    <a:gd name="T13" fmla="*/ 0 h 9"/>
                    <a:gd name="T14" fmla="*/ 0 w 12"/>
                    <a:gd name="T15" fmla="*/ 0 h 9"/>
                    <a:gd name="T16" fmla="*/ 0 w 12"/>
                    <a:gd name="T17" fmla="*/ 0 h 9"/>
                    <a:gd name="T18" fmla="*/ 0 w 12"/>
                    <a:gd name="T19" fmla="*/ 0 h 9"/>
                    <a:gd name="T20" fmla="*/ 0 w 12"/>
                    <a:gd name="T21" fmla="*/ 0 h 9"/>
                    <a:gd name="T22" fmla="*/ 0 w 12"/>
                    <a:gd name="T23" fmla="*/ 0 h 9"/>
                    <a:gd name="T24" fmla="*/ 0 w 12"/>
                    <a:gd name="T25" fmla="*/ 0 h 9"/>
                    <a:gd name="T26" fmla="*/ 0 w 12"/>
                    <a:gd name="T27" fmla="*/ 0 h 9"/>
                    <a:gd name="T28" fmla="*/ 0 w 12"/>
                    <a:gd name="T29" fmla="*/ 0 h 9"/>
                    <a:gd name="T30" fmla="*/ 0 w 12"/>
                    <a:gd name="T31" fmla="*/ 0 h 9"/>
                    <a:gd name="T32" fmla="*/ 0 w 12"/>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9"/>
                    <a:gd name="T53" fmla="*/ 12 w 12"/>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9">
                      <a:moveTo>
                        <a:pt x="12" y="4"/>
                      </a:moveTo>
                      <a:lnTo>
                        <a:pt x="12" y="4"/>
                      </a:lnTo>
                      <a:lnTo>
                        <a:pt x="12" y="3"/>
                      </a:lnTo>
                      <a:lnTo>
                        <a:pt x="12" y="0"/>
                      </a:lnTo>
                      <a:lnTo>
                        <a:pt x="9" y="0"/>
                      </a:lnTo>
                      <a:lnTo>
                        <a:pt x="7" y="0"/>
                      </a:lnTo>
                      <a:lnTo>
                        <a:pt x="4" y="3"/>
                      </a:lnTo>
                      <a:lnTo>
                        <a:pt x="0" y="8"/>
                      </a:lnTo>
                      <a:lnTo>
                        <a:pt x="1" y="9"/>
                      </a:lnTo>
                      <a:lnTo>
                        <a:pt x="5" y="4"/>
                      </a:lnTo>
                      <a:lnTo>
                        <a:pt x="8" y="2"/>
                      </a:lnTo>
                      <a:lnTo>
                        <a:pt x="9" y="2"/>
                      </a:lnTo>
                      <a:lnTo>
                        <a:pt x="11" y="2"/>
                      </a:lnTo>
                      <a:lnTo>
                        <a:pt x="11" y="3"/>
                      </a:lnTo>
                      <a:lnTo>
                        <a:pt x="11" y="4"/>
                      </a:lnTo>
                      <a:lnTo>
                        <a:pt x="12" y="4"/>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26" name="Freeform 299"/>
                <p:cNvSpPr>
                  <a:spLocks noChangeArrowheads="1"/>
                </p:cNvSpPr>
                <p:nvPr/>
              </p:nvSpPr>
              <p:spPr bwMode="auto">
                <a:xfrm>
                  <a:off x="4260" y="1660"/>
                  <a:ext cx="4" cy="2"/>
                </a:xfrm>
                <a:custGeom>
                  <a:avLst/>
                  <a:gdLst>
                    <a:gd name="T0" fmla="*/ 0 w 11"/>
                    <a:gd name="T1" fmla="*/ 0 h 6"/>
                    <a:gd name="T2" fmla="*/ 0 w 11"/>
                    <a:gd name="T3" fmla="*/ 0 h 6"/>
                    <a:gd name="T4" fmla="*/ 0 w 11"/>
                    <a:gd name="T5" fmla="*/ 0 h 6"/>
                    <a:gd name="T6" fmla="*/ 0 w 11"/>
                    <a:gd name="T7" fmla="*/ 0 h 6"/>
                    <a:gd name="T8" fmla="*/ 0 w 11"/>
                    <a:gd name="T9" fmla="*/ 0 h 6"/>
                    <a:gd name="T10" fmla="*/ 0 w 11"/>
                    <a:gd name="T11" fmla="*/ 0 h 6"/>
                    <a:gd name="T12" fmla="*/ 0 w 11"/>
                    <a:gd name="T13" fmla="*/ 0 h 6"/>
                    <a:gd name="T14" fmla="*/ 0 w 11"/>
                    <a:gd name="T15" fmla="*/ 0 h 6"/>
                    <a:gd name="T16" fmla="*/ 0 w 11"/>
                    <a:gd name="T17" fmla="*/ 0 h 6"/>
                    <a:gd name="T18" fmla="*/ 0 w 11"/>
                    <a:gd name="T19" fmla="*/ 0 h 6"/>
                    <a:gd name="T20" fmla="*/ 0 w 11"/>
                    <a:gd name="T21" fmla="*/ 0 h 6"/>
                    <a:gd name="T22" fmla="*/ 0 w 11"/>
                    <a:gd name="T23" fmla="*/ 0 h 6"/>
                    <a:gd name="T24" fmla="*/ 0 w 11"/>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6"/>
                    <a:gd name="T41" fmla="*/ 11 w 11"/>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6">
                      <a:moveTo>
                        <a:pt x="5" y="5"/>
                      </a:moveTo>
                      <a:lnTo>
                        <a:pt x="6" y="6"/>
                      </a:lnTo>
                      <a:lnTo>
                        <a:pt x="8" y="6"/>
                      </a:lnTo>
                      <a:lnTo>
                        <a:pt x="9" y="5"/>
                      </a:lnTo>
                      <a:lnTo>
                        <a:pt x="11" y="4"/>
                      </a:lnTo>
                      <a:lnTo>
                        <a:pt x="9" y="1"/>
                      </a:lnTo>
                      <a:lnTo>
                        <a:pt x="8" y="0"/>
                      </a:lnTo>
                      <a:lnTo>
                        <a:pt x="6" y="0"/>
                      </a:lnTo>
                      <a:lnTo>
                        <a:pt x="4" y="1"/>
                      </a:lnTo>
                      <a:lnTo>
                        <a:pt x="1" y="1"/>
                      </a:lnTo>
                      <a:lnTo>
                        <a:pt x="0" y="3"/>
                      </a:lnTo>
                      <a:lnTo>
                        <a:pt x="1" y="4"/>
                      </a:lnTo>
                      <a:lnTo>
                        <a:pt x="5" y="5"/>
                      </a:lnTo>
                      <a:close/>
                    </a:path>
                  </a:pathLst>
                </a:custGeom>
                <a:solidFill>
                  <a:srgbClr val="EE9B5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27" name="Freeform 300"/>
                <p:cNvSpPr>
                  <a:spLocks noChangeArrowheads="1"/>
                </p:cNvSpPr>
                <p:nvPr/>
              </p:nvSpPr>
              <p:spPr bwMode="auto">
                <a:xfrm>
                  <a:off x="4252" y="1661"/>
                  <a:ext cx="10" cy="12"/>
                </a:xfrm>
                <a:custGeom>
                  <a:avLst/>
                  <a:gdLst>
                    <a:gd name="T0" fmla="*/ 0 w 32"/>
                    <a:gd name="T1" fmla="*/ 0 h 33"/>
                    <a:gd name="T2" fmla="*/ 0 w 32"/>
                    <a:gd name="T3" fmla="*/ 0 h 33"/>
                    <a:gd name="T4" fmla="*/ 0 w 32"/>
                    <a:gd name="T5" fmla="*/ 0 h 33"/>
                    <a:gd name="T6" fmla="*/ 0 w 32"/>
                    <a:gd name="T7" fmla="*/ 0 h 33"/>
                    <a:gd name="T8" fmla="*/ 0 w 32"/>
                    <a:gd name="T9" fmla="*/ 0 h 33"/>
                    <a:gd name="T10" fmla="*/ 0 w 32"/>
                    <a:gd name="T11" fmla="*/ 0 h 33"/>
                    <a:gd name="T12" fmla="*/ 0 w 32"/>
                    <a:gd name="T13" fmla="*/ 0 h 33"/>
                    <a:gd name="T14" fmla="*/ 0 w 32"/>
                    <a:gd name="T15" fmla="*/ 0 h 33"/>
                    <a:gd name="T16" fmla="*/ 0 w 32"/>
                    <a:gd name="T17" fmla="*/ 0 h 33"/>
                    <a:gd name="T18" fmla="*/ 0 w 32"/>
                    <a:gd name="T19" fmla="*/ 0 h 33"/>
                    <a:gd name="T20" fmla="*/ 0 w 32"/>
                    <a:gd name="T21" fmla="*/ 0 h 33"/>
                    <a:gd name="T22" fmla="*/ 0 w 32"/>
                    <a:gd name="T23" fmla="*/ 0 h 33"/>
                    <a:gd name="T24" fmla="*/ 0 w 32"/>
                    <a:gd name="T25" fmla="*/ 0 h 33"/>
                    <a:gd name="T26" fmla="*/ 0 w 32"/>
                    <a:gd name="T27" fmla="*/ 0 h 33"/>
                    <a:gd name="T28" fmla="*/ 0 w 32"/>
                    <a:gd name="T29" fmla="*/ 0 h 33"/>
                    <a:gd name="T30" fmla="*/ 0 w 32"/>
                    <a:gd name="T31" fmla="*/ 0 h 33"/>
                    <a:gd name="T32" fmla="*/ 0 w 32"/>
                    <a:gd name="T33" fmla="*/ 0 h 33"/>
                    <a:gd name="T34" fmla="*/ 0 w 32"/>
                    <a:gd name="T35" fmla="*/ 0 h 33"/>
                    <a:gd name="T36" fmla="*/ 0 w 32"/>
                    <a:gd name="T37" fmla="*/ 0 h 33"/>
                    <a:gd name="T38" fmla="*/ 0 w 32"/>
                    <a:gd name="T39" fmla="*/ 0 h 33"/>
                    <a:gd name="T40" fmla="*/ 0 w 32"/>
                    <a:gd name="T41" fmla="*/ 0 h 33"/>
                    <a:gd name="T42" fmla="*/ 0 w 32"/>
                    <a:gd name="T43" fmla="*/ 0 h 33"/>
                    <a:gd name="T44" fmla="*/ 0 w 32"/>
                    <a:gd name="T45" fmla="*/ 0 h 33"/>
                    <a:gd name="T46" fmla="*/ 0 w 32"/>
                    <a:gd name="T47" fmla="*/ 0 h 33"/>
                    <a:gd name="T48" fmla="*/ 0 w 32"/>
                    <a:gd name="T49" fmla="*/ 0 h 33"/>
                    <a:gd name="T50" fmla="*/ 0 w 32"/>
                    <a:gd name="T51" fmla="*/ 0 h 33"/>
                    <a:gd name="T52" fmla="*/ 0 w 32"/>
                    <a:gd name="T53" fmla="*/ 0 h 33"/>
                    <a:gd name="T54" fmla="*/ 0 w 32"/>
                    <a:gd name="T55" fmla="*/ 0 h 33"/>
                    <a:gd name="T56" fmla="*/ 0 w 32"/>
                    <a:gd name="T57" fmla="*/ 0 h 33"/>
                    <a:gd name="T58" fmla="*/ 0 w 32"/>
                    <a:gd name="T59" fmla="*/ 0 h 33"/>
                    <a:gd name="T60" fmla="*/ 0 w 32"/>
                    <a:gd name="T61" fmla="*/ 0 h 33"/>
                    <a:gd name="T62" fmla="*/ 0 w 32"/>
                    <a:gd name="T63" fmla="*/ 0 h 33"/>
                    <a:gd name="T64" fmla="*/ 0 w 32"/>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
                    <a:gd name="T100" fmla="*/ 0 h 33"/>
                    <a:gd name="T101" fmla="*/ 32 w 32"/>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 h="33">
                      <a:moveTo>
                        <a:pt x="32" y="2"/>
                      </a:moveTo>
                      <a:lnTo>
                        <a:pt x="27" y="10"/>
                      </a:lnTo>
                      <a:lnTo>
                        <a:pt x="23" y="20"/>
                      </a:lnTo>
                      <a:lnTo>
                        <a:pt x="22" y="24"/>
                      </a:lnTo>
                      <a:lnTo>
                        <a:pt x="20" y="30"/>
                      </a:lnTo>
                      <a:lnTo>
                        <a:pt x="22" y="32"/>
                      </a:lnTo>
                      <a:lnTo>
                        <a:pt x="20" y="33"/>
                      </a:lnTo>
                      <a:lnTo>
                        <a:pt x="19" y="32"/>
                      </a:lnTo>
                      <a:lnTo>
                        <a:pt x="18" y="29"/>
                      </a:lnTo>
                      <a:lnTo>
                        <a:pt x="17" y="27"/>
                      </a:lnTo>
                      <a:lnTo>
                        <a:pt x="17" y="25"/>
                      </a:lnTo>
                      <a:lnTo>
                        <a:pt x="17" y="22"/>
                      </a:lnTo>
                      <a:lnTo>
                        <a:pt x="19" y="17"/>
                      </a:lnTo>
                      <a:lnTo>
                        <a:pt x="18" y="14"/>
                      </a:lnTo>
                      <a:lnTo>
                        <a:pt x="14" y="13"/>
                      </a:lnTo>
                      <a:lnTo>
                        <a:pt x="4" y="12"/>
                      </a:lnTo>
                      <a:lnTo>
                        <a:pt x="2" y="12"/>
                      </a:lnTo>
                      <a:lnTo>
                        <a:pt x="0" y="12"/>
                      </a:lnTo>
                      <a:lnTo>
                        <a:pt x="0" y="11"/>
                      </a:lnTo>
                      <a:lnTo>
                        <a:pt x="2" y="11"/>
                      </a:lnTo>
                      <a:lnTo>
                        <a:pt x="9" y="10"/>
                      </a:lnTo>
                      <a:lnTo>
                        <a:pt x="15" y="10"/>
                      </a:lnTo>
                      <a:lnTo>
                        <a:pt x="18" y="9"/>
                      </a:lnTo>
                      <a:lnTo>
                        <a:pt x="20" y="9"/>
                      </a:lnTo>
                      <a:lnTo>
                        <a:pt x="22" y="8"/>
                      </a:lnTo>
                      <a:lnTo>
                        <a:pt x="24" y="6"/>
                      </a:lnTo>
                      <a:lnTo>
                        <a:pt x="26" y="3"/>
                      </a:lnTo>
                      <a:lnTo>
                        <a:pt x="30" y="1"/>
                      </a:lnTo>
                      <a:lnTo>
                        <a:pt x="31" y="0"/>
                      </a:lnTo>
                      <a:lnTo>
                        <a:pt x="32" y="0"/>
                      </a:lnTo>
                      <a:lnTo>
                        <a:pt x="32" y="2"/>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28" name="Freeform 301"/>
                <p:cNvSpPr>
                  <a:spLocks noChangeArrowheads="1"/>
                </p:cNvSpPr>
                <p:nvPr/>
              </p:nvSpPr>
              <p:spPr bwMode="auto">
                <a:xfrm>
                  <a:off x="4266" y="1635"/>
                  <a:ext cx="9" cy="16"/>
                </a:xfrm>
                <a:custGeom>
                  <a:avLst/>
                  <a:gdLst>
                    <a:gd name="T0" fmla="*/ 0 w 31"/>
                    <a:gd name="T1" fmla="*/ 0 h 45"/>
                    <a:gd name="T2" fmla="*/ 0 w 31"/>
                    <a:gd name="T3" fmla="*/ 0 h 45"/>
                    <a:gd name="T4" fmla="*/ 0 w 31"/>
                    <a:gd name="T5" fmla="*/ 0 h 45"/>
                    <a:gd name="T6" fmla="*/ 0 w 31"/>
                    <a:gd name="T7" fmla="*/ 0 h 45"/>
                    <a:gd name="T8" fmla="*/ 0 w 31"/>
                    <a:gd name="T9" fmla="*/ 0 h 45"/>
                    <a:gd name="T10" fmla="*/ 0 w 31"/>
                    <a:gd name="T11" fmla="*/ 0 h 45"/>
                    <a:gd name="T12" fmla="*/ 0 w 31"/>
                    <a:gd name="T13" fmla="*/ 0 h 45"/>
                    <a:gd name="T14" fmla="*/ 0 w 31"/>
                    <a:gd name="T15" fmla="*/ 0 h 45"/>
                    <a:gd name="T16" fmla="*/ 0 w 31"/>
                    <a:gd name="T17" fmla="*/ 0 h 45"/>
                    <a:gd name="T18" fmla="*/ 0 w 31"/>
                    <a:gd name="T19" fmla="*/ 0 h 45"/>
                    <a:gd name="T20" fmla="*/ 0 w 31"/>
                    <a:gd name="T21" fmla="*/ 0 h 45"/>
                    <a:gd name="T22" fmla="*/ 0 w 31"/>
                    <a:gd name="T23" fmla="*/ 0 h 45"/>
                    <a:gd name="T24" fmla="*/ 0 w 31"/>
                    <a:gd name="T25" fmla="*/ 0 h 45"/>
                    <a:gd name="T26" fmla="*/ 0 w 31"/>
                    <a:gd name="T27" fmla="*/ 0 h 45"/>
                    <a:gd name="T28" fmla="*/ 0 w 31"/>
                    <a:gd name="T29" fmla="*/ 0 h 45"/>
                    <a:gd name="T30" fmla="*/ 0 w 31"/>
                    <a:gd name="T31" fmla="*/ 0 h 45"/>
                    <a:gd name="T32" fmla="*/ 0 w 31"/>
                    <a:gd name="T33" fmla="*/ 0 h 45"/>
                    <a:gd name="T34" fmla="*/ 0 w 31"/>
                    <a:gd name="T35" fmla="*/ 0 h 45"/>
                    <a:gd name="T36" fmla="*/ 0 w 31"/>
                    <a:gd name="T37" fmla="*/ 0 h 45"/>
                    <a:gd name="T38" fmla="*/ 0 w 31"/>
                    <a:gd name="T39" fmla="*/ 0 h 45"/>
                    <a:gd name="T40" fmla="*/ 0 w 31"/>
                    <a:gd name="T41" fmla="*/ 0 h 45"/>
                    <a:gd name="T42" fmla="*/ 0 w 31"/>
                    <a:gd name="T43" fmla="*/ 0 h 45"/>
                    <a:gd name="T44" fmla="*/ 0 w 31"/>
                    <a:gd name="T45" fmla="*/ 0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45"/>
                    <a:gd name="T71" fmla="*/ 31 w 31"/>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45">
                      <a:moveTo>
                        <a:pt x="31" y="3"/>
                      </a:moveTo>
                      <a:lnTo>
                        <a:pt x="29" y="9"/>
                      </a:lnTo>
                      <a:lnTo>
                        <a:pt x="25" y="20"/>
                      </a:lnTo>
                      <a:lnTo>
                        <a:pt x="20" y="30"/>
                      </a:lnTo>
                      <a:lnTo>
                        <a:pt x="16" y="38"/>
                      </a:lnTo>
                      <a:lnTo>
                        <a:pt x="13" y="43"/>
                      </a:lnTo>
                      <a:lnTo>
                        <a:pt x="11" y="45"/>
                      </a:lnTo>
                      <a:lnTo>
                        <a:pt x="10" y="45"/>
                      </a:lnTo>
                      <a:lnTo>
                        <a:pt x="9" y="45"/>
                      </a:lnTo>
                      <a:lnTo>
                        <a:pt x="5" y="44"/>
                      </a:lnTo>
                      <a:lnTo>
                        <a:pt x="2" y="42"/>
                      </a:lnTo>
                      <a:lnTo>
                        <a:pt x="0" y="40"/>
                      </a:lnTo>
                      <a:lnTo>
                        <a:pt x="0" y="38"/>
                      </a:lnTo>
                      <a:lnTo>
                        <a:pt x="0" y="36"/>
                      </a:lnTo>
                      <a:lnTo>
                        <a:pt x="2" y="34"/>
                      </a:lnTo>
                      <a:lnTo>
                        <a:pt x="11" y="24"/>
                      </a:lnTo>
                      <a:lnTo>
                        <a:pt x="18" y="11"/>
                      </a:lnTo>
                      <a:lnTo>
                        <a:pt x="21" y="5"/>
                      </a:lnTo>
                      <a:lnTo>
                        <a:pt x="26" y="1"/>
                      </a:lnTo>
                      <a:lnTo>
                        <a:pt x="28" y="0"/>
                      </a:lnTo>
                      <a:lnTo>
                        <a:pt x="29" y="0"/>
                      </a:lnTo>
                      <a:lnTo>
                        <a:pt x="31" y="1"/>
                      </a:lnTo>
                      <a:lnTo>
                        <a:pt x="31" y="3"/>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29" name="Freeform 302"/>
                <p:cNvSpPr>
                  <a:spLocks noChangeArrowheads="1"/>
                </p:cNvSpPr>
                <p:nvPr/>
              </p:nvSpPr>
              <p:spPr bwMode="auto">
                <a:xfrm>
                  <a:off x="4270" y="1637"/>
                  <a:ext cx="5" cy="12"/>
                </a:xfrm>
                <a:custGeom>
                  <a:avLst/>
                  <a:gdLst>
                    <a:gd name="T0" fmla="*/ 0 w 18"/>
                    <a:gd name="T1" fmla="*/ 0 h 35"/>
                    <a:gd name="T2" fmla="*/ 0 w 18"/>
                    <a:gd name="T3" fmla="*/ 0 h 35"/>
                    <a:gd name="T4" fmla="*/ 0 w 18"/>
                    <a:gd name="T5" fmla="*/ 0 h 35"/>
                    <a:gd name="T6" fmla="*/ 0 w 18"/>
                    <a:gd name="T7" fmla="*/ 0 h 35"/>
                    <a:gd name="T8" fmla="*/ 0 w 18"/>
                    <a:gd name="T9" fmla="*/ 0 h 35"/>
                    <a:gd name="T10" fmla="*/ 0 w 18"/>
                    <a:gd name="T11" fmla="*/ 0 h 35"/>
                    <a:gd name="T12" fmla="*/ 0 w 18"/>
                    <a:gd name="T13" fmla="*/ 0 h 35"/>
                    <a:gd name="T14" fmla="*/ 0 w 18"/>
                    <a:gd name="T15" fmla="*/ 0 h 35"/>
                    <a:gd name="T16" fmla="*/ 0 w 18"/>
                    <a:gd name="T17" fmla="*/ 0 h 35"/>
                    <a:gd name="T18" fmla="*/ 0 w 18"/>
                    <a:gd name="T19" fmla="*/ 0 h 35"/>
                    <a:gd name="T20" fmla="*/ 0 w 18"/>
                    <a:gd name="T21" fmla="*/ 0 h 35"/>
                    <a:gd name="T22" fmla="*/ 0 w 18"/>
                    <a:gd name="T23" fmla="*/ 0 h 35"/>
                    <a:gd name="T24" fmla="*/ 0 w 18"/>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5"/>
                    <a:gd name="T41" fmla="*/ 18 w 18"/>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5">
                      <a:moveTo>
                        <a:pt x="3" y="35"/>
                      </a:moveTo>
                      <a:lnTo>
                        <a:pt x="3" y="35"/>
                      </a:lnTo>
                      <a:lnTo>
                        <a:pt x="6" y="27"/>
                      </a:lnTo>
                      <a:lnTo>
                        <a:pt x="12" y="17"/>
                      </a:lnTo>
                      <a:lnTo>
                        <a:pt x="15" y="6"/>
                      </a:lnTo>
                      <a:lnTo>
                        <a:pt x="18" y="1"/>
                      </a:lnTo>
                      <a:lnTo>
                        <a:pt x="15" y="0"/>
                      </a:lnTo>
                      <a:lnTo>
                        <a:pt x="14" y="6"/>
                      </a:lnTo>
                      <a:lnTo>
                        <a:pt x="10" y="16"/>
                      </a:lnTo>
                      <a:lnTo>
                        <a:pt x="5" y="27"/>
                      </a:lnTo>
                      <a:lnTo>
                        <a:pt x="0" y="35"/>
                      </a:lnTo>
                      <a:lnTo>
                        <a:pt x="3" y="35"/>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30" name="Freeform 303"/>
                <p:cNvSpPr>
                  <a:spLocks noChangeArrowheads="1"/>
                </p:cNvSpPr>
                <p:nvPr/>
              </p:nvSpPr>
              <p:spPr bwMode="auto">
                <a:xfrm>
                  <a:off x="4268" y="1649"/>
                  <a:ext cx="3" cy="3"/>
                </a:xfrm>
                <a:custGeom>
                  <a:avLst/>
                  <a:gdLst>
                    <a:gd name="T0" fmla="*/ 0 w 10"/>
                    <a:gd name="T1" fmla="*/ 0 h 8"/>
                    <a:gd name="T2" fmla="*/ 0 w 10"/>
                    <a:gd name="T3" fmla="*/ 0 h 8"/>
                    <a:gd name="T4" fmla="*/ 0 w 10"/>
                    <a:gd name="T5" fmla="*/ 0 h 8"/>
                    <a:gd name="T6" fmla="*/ 0 w 10"/>
                    <a:gd name="T7" fmla="*/ 0 h 8"/>
                    <a:gd name="T8" fmla="*/ 0 w 10"/>
                    <a:gd name="T9" fmla="*/ 0 h 8"/>
                    <a:gd name="T10" fmla="*/ 0 w 10"/>
                    <a:gd name="T11" fmla="*/ 0 h 8"/>
                    <a:gd name="T12" fmla="*/ 0 w 10"/>
                    <a:gd name="T13" fmla="*/ 0 h 8"/>
                    <a:gd name="T14" fmla="*/ 0 w 10"/>
                    <a:gd name="T15" fmla="*/ 0 h 8"/>
                    <a:gd name="T16" fmla="*/ 0 w 10"/>
                    <a:gd name="T17" fmla="*/ 0 h 8"/>
                    <a:gd name="T18" fmla="*/ 0 w 10"/>
                    <a:gd name="T19" fmla="*/ 0 h 8"/>
                    <a:gd name="T20" fmla="*/ 0 w 10"/>
                    <a:gd name="T21" fmla="*/ 0 h 8"/>
                    <a:gd name="T22" fmla="*/ 0 w 10"/>
                    <a:gd name="T23" fmla="*/ 0 h 8"/>
                    <a:gd name="T24" fmla="*/ 0 w 10"/>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8"/>
                    <a:gd name="T41" fmla="*/ 10 w 10"/>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8">
                      <a:moveTo>
                        <a:pt x="0" y="8"/>
                      </a:moveTo>
                      <a:lnTo>
                        <a:pt x="0" y="8"/>
                      </a:lnTo>
                      <a:lnTo>
                        <a:pt x="3" y="8"/>
                      </a:lnTo>
                      <a:lnTo>
                        <a:pt x="5" y="8"/>
                      </a:lnTo>
                      <a:lnTo>
                        <a:pt x="6" y="5"/>
                      </a:lnTo>
                      <a:lnTo>
                        <a:pt x="10" y="0"/>
                      </a:lnTo>
                      <a:lnTo>
                        <a:pt x="7" y="0"/>
                      </a:lnTo>
                      <a:lnTo>
                        <a:pt x="5" y="5"/>
                      </a:lnTo>
                      <a:lnTo>
                        <a:pt x="4" y="6"/>
                      </a:lnTo>
                      <a:lnTo>
                        <a:pt x="3" y="7"/>
                      </a:lnTo>
                      <a:lnTo>
                        <a:pt x="2" y="6"/>
                      </a:lnTo>
                      <a:lnTo>
                        <a:pt x="0" y="8"/>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31" name="Freeform 304"/>
                <p:cNvSpPr>
                  <a:spLocks noChangeArrowheads="1"/>
                </p:cNvSpPr>
                <p:nvPr/>
              </p:nvSpPr>
              <p:spPr bwMode="auto">
                <a:xfrm>
                  <a:off x="4265" y="1648"/>
                  <a:ext cx="4" cy="4"/>
                </a:xfrm>
                <a:custGeom>
                  <a:avLst/>
                  <a:gdLst>
                    <a:gd name="T0" fmla="*/ 0 w 10"/>
                    <a:gd name="T1" fmla="*/ 0 h 12"/>
                    <a:gd name="T2" fmla="*/ 0 w 10"/>
                    <a:gd name="T3" fmla="*/ 0 h 12"/>
                    <a:gd name="T4" fmla="*/ 0 w 10"/>
                    <a:gd name="T5" fmla="*/ 0 h 12"/>
                    <a:gd name="T6" fmla="*/ 0 w 10"/>
                    <a:gd name="T7" fmla="*/ 0 h 12"/>
                    <a:gd name="T8" fmla="*/ 0 w 10"/>
                    <a:gd name="T9" fmla="*/ 0 h 12"/>
                    <a:gd name="T10" fmla="*/ 0 w 10"/>
                    <a:gd name="T11" fmla="*/ 0 h 12"/>
                    <a:gd name="T12" fmla="*/ 0 w 10"/>
                    <a:gd name="T13" fmla="*/ 0 h 12"/>
                    <a:gd name="T14" fmla="*/ 0 w 10"/>
                    <a:gd name="T15" fmla="*/ 0 h 12"/>
                    <a:gd name="T16" fmla="*/ 0 w 10"/>
                    <a:gd name="T17" fmla="*/ 0 h 12"/>
                    <a:gd name="T18" fmla="*/ 0 w 10"/>
                    <a:gd name="T19" fmla="*/ 0 h 12"/>
                    <a:gd name="T20" fmla="*/ 0 w 10"/>
                    <a:gd name="T21" fmla="*/ 0 h 12"/>
                    <a:gd name="T22" fmla="*/ 0 w 10"/>
                    <a:gd name="T23" fmla="*/ 0 h 12"/>
                    <a:gd name="T24" fmla="*/ 0 w 10"/>
                    <a:gd name="T25" fmla="*/ 0 h 12"/>
                    <a:gd name="T26" fmla="*/ 0 w 10"/>
                    <a:gd name="T27" fmla="*/ 0 h 12"/>
                    <a:gd name="T28" fmla="*/ 0 w 10"/>
                    <a:gd name="T29" fmla="*/ 0 h 12"/>
                    <a:gd name="T30" fmla="*/ 0 w 10"/>
                    <a:gd name="T31" fmla="*/ 0 h 12"/>
                    <a:gd name="T32" fmla="*/ 0 w 1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2"/>
                    <a:gd name="T53" fmla="*/ 10 w 1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2">
                      <a:moveTo>
                        <a:pt x="3" y="0"/>
                      </a:moveTo>
                      <a:lnTo>
                        <a:pt x="3" y="0"/>
                      </a:lnTo>
                      <a:lnTo>
                        <a:pt x="0" y="2"/>
                      </a:lnTo>
                      <a:lnTo>
                        <a:pt x="0" y="4"/>
                      </a:lnTo>
                      <a:lnTo>
                        <a:pt x="1" y="7"/>
                      </a:lnTo>
                      <a:lnTo>
                        <a:pt x="3" y="8"/>
                      </a:lnTo>
                      <a:lnTo>
                        <a:pt x="6" y="10"/>
                      </a:lnTo>
                      <a:lnTo>
                        <a:pt x="8" y="12"/>
                      </a:lnTo>
                      <a:lnTo>
                        <a:pt x="10" y="10"/>
                      </a:lnTo>
                      <a:lnTo>
                        <a:pt x="7" y="9"/>
                      </a:lnTo>
                      <a:lnTo>
                        <a:pt x="4" y="7"/>
                      </a:lnTo>
                      <a:lnTo>
                        <a:pt x="3" y="6"/>
                      </a:lnTo>
                      <a:lnTo>
                        <a:pt x="1" y="4"/>
                      </a:lnTo>
                      <a:lnTo>
                        <a:pt x="3" y="3"/>
                      </a:lnTo>
                      <a:lnTo>
                        <a:pt x="4" y="1"/>
                      </a:lnTo>
                      <a:lnTo>
                        <a:pt x="3"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32" name="Freeform 305"/>
                <p:cNvSpPr>
                  <a:spLocks noChangeArrowheads="1"/>
                </p:cNvSpPr>
                <p:nvPr/>
              </p:nvSpPr>
              <p:spPr bwMode="auto">
                <a:xfrm>
                  <a:off x="4266" y="1639"/>
                  <a:ext cx="6" cy="9"/>
                </a:xfrm>
                <a:custGeom>
                  <a:avLst/>
                  <a:gdLst>
                    <a:gd name="T0" fmla="*/ 0 w 17"/>
                    <a:gd name="T1" fmla="*/ 0 h 24"/>
                    <a:gd name="T2" fmla="*/ 0 w 17"/>
                    <a:gd name="T3" fmla="*/ 0 h 24"/>
                    <a:gd name="T4" fmla="*/ 0 w 17"/>
                    <a:gd name="T5" fmla="*/ 0 h 24"/>
                    <a:gd name="T6" fmla="*/ 0 w 17"/>
                    <a:gd name="T7" fmla="*/ 0 h 24"/>
                    <a:gd name="T8" fmla="*/ 0 w 17"/>
                    <a:gd name="T9" fmla="*/ 0 h 24"/>
                    <a:gd name="T10" fmla="*/ 0 w 17"/>
                    <a:gd name="T11" fmla="*/ 0 h 24"/>
                    <a:gd name="T12" fmla="*/ 0 w 17"/>
                    <a:gd name="T13" fmla="*/ 0 h 24"/>
                    <a:gd name="T14" fmla="*/ 0 w 17"/>
                    <a:gd name="T15" fmla="*/ 0 h 24"/>
                    <a:gd name="T16" fmla="*/ 0 w 17"/>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4"/>
                    <a:gd name="T29" fmla="*/ 17 w 1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4">
                      <a:moveTo>
                        <a:pt x="16" y="0"/>
                      </a:moveTo>
                      <a:lnTo>
                        <a:pt x="16" y="0"/>
                      </a:lnTo>
                      <a:lnTo>
                        <a:pt x="8" y="12"/>
                      </a:lnTo>
                      <a:lnTo>
                        <a:pt x="0" y="23"/>
                      </a:lnTo>
                      <a:lnTo>
                        <a:pt x="1" y="24"/>
                      </a:lnTo>
                      <a:lnTo>
                        <a:pt x="9" y="13"/>
                      </a:lnTo>
                      <a:lnTo>
                        <a:pt x="17" y="1"/>
                      </a:lnTo>
                      <a:lnTo>
                        <a:pt x="16"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33" name="Freeform 306"/>
                <p:cNvSpPr>
                  <a:spLocks noChangeArrowheads="1"/>
                </p:cNvSpPr>
                <p:nvPr/>
              </p:nvSpPr>
              <p:spPr bwMode="auto">
                <a:xfrm>
                  <a:off x="4272" y="1635"/>
                  <a:ext cx="4" cy="5"/>
                </a:xfrm>
                <a:custGeom>
                  <a:avLst/>
                  <a:gdLst>
                    <a:gd name="T0" fmla="*/ 0 w 14"/>
                    <a:gd name="T1" fmla="*/ 0 h 13"/>
                    <a:gd name="T2" fmla="*/ 0 w 14"/>
                    <a:gd name="T3" fmla="*/ 0 h 13"/>
                    <a:gd name="T4" fmla="*/ 0 w 14"/>
                    <a:gd name="T5" fmla="*/ 0 h 13"/>
                    <a:gd name="T6" fmla="*/ 0 w 14"/>
                    <a:gd name="T7" fmla="*/ 0 h 13"/>
                    <a:gd name="T8" fmla="*/ 0 w 14"/>
                    <a:gd name="T9" fmla="*/ 0 h 13"/>
                    <a:gd name="T10" fmla="*/ 0 w 14"/>
                    <a:gd name="T11" fmla="*/ 0 h 13"/>
                    <a:gd name="T12" fmla="*/ 0 w 14"/>
                    <a:gd name="T13" fmla="*/ 0 h 13"/>
                    <a:gd name="T14" fmla="*/ 0 w 14"/>
                    <a:gd name="T15" fmla="*/ 0 h 13"/>
                    <a:gd name="T16" fmla="*/ 0 w 14"/>
                    <a:gd name="T17" fmla="*/ 0 h 13"/>
                    <a:gd name="T18" fmla="*/ 0 w 14"/>
                    <a:gd name="T19" fmla="*/ 0 h 13"/>
                    <a:gd name="T20" fmla="*/ 0 w 14"/>
                    <a:gd name="T21" fmla="*/ 0 h 13"/>
                    <a:gd name="T22" fmla="*/ 0 w 14"/>
                    <a:gd name="T23" fmla="*/ 0 h 13"/>
                    <a:gd name="T24" fmla="*/ 0 w 14"/>
                    <a:gd name="T25" fmla="*/ 0 h 13"/>
                    <a:gd name="T26" fmla="*/ 0 w 14"/>
                    <a:gd name="T27" fmla="*/ 0 h 13"/>
                    <a:gd name="T28" fmla="*/ 0 w 14"/>
                    <a:gd name="T29" fmla="*/ 0 h 13"/>
                    <a:gd name="T30" fmla="*/ 0 w 14"/>
                    <a:gd name="T31" fmla="*/ 0 h 13"/>
                    <a:gd name="T32" fmla="*/ 0 w 14"/>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3"/>
                    <a:gd name="T53" fmla="*/ 14 w 14"/>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3">
                      <a:moveTo>
                        <a:pt x="14" y="5"/>
                      </a:moveTo>
                      <a:lnTo>
                        <a:pt x="14" y="5"/>
                      </a:lnTo>
                      <a:lnTo>
                        <a:pt x="14" y="2"/>
                      </a:lnTo>
                      <a:lnTo>
                        <a:pt x="13" y="0"/>
                      </a:lnTo>
                      <a:lnTo>
                        <a:pt x="10" y="0"/>
                      </a:lnTo>
                      <a:lnTo>
                        <a:pt x="8" y="1"/>
                      </a:lnTo>
                      <a:lnTo>
                        <a:pt x="3" y="6"/>
                      </a:lnTo>
                      <a:lnTo>
                        <a:pt x="0" y="12"/>
                      </a:lnTo>
                      <a:lnTo>
                        <a:pt x="1" y="13"/>
                      </a:lnTo>
                      <a:lnTo>
                        <a:pt x="4" y="7"/>
                      </a:lnTo>
                      <a:lnTo>
                        <a:pt x="9" y="2"/>
                      </a:lnTo>
                      <a:lnTo>
                        <a:pt x="10" y="1"/>
                      </a:lnTo>
                      <a:lnTo>
                        <a:pt x="11" y="1"/>
                      </a:lnTo>
                      <a:lnTo>
                        <a:pt x="11" y="2"/>
                      </a:lnTo>
                      <a:lnTo>
                        <a:pt x="11" y="4"/>
                      </a:lnTo>
                      <a:lnTo>
                        <a:pt x="14" y="5"/>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34" name="Freeform 307"/>
                <p:cNvSpPr>
                  <a:spLocks noChangeArrowheads="1"/>
                </p:cNvSpPr>
                <p:nvPr/>
              </p:nvSpPr>
              <p:spPr bwMode="auto">
                <a:xfrm>
                  <a:off x="4266" y="1649"/>
                  <a:ext cx="3" cy="2"/>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w 9"/>
                    <a:gd name="T13" fmla="*/ 0 h 7"/>
                    <a:gd name="T14" fmla="*/ 0 w 9"/>
                    <a:gd name="T15" fmla="*/ 0 h 7"/>
                    <a:gd name="T16" fmla="*/ 0 w 9"/>
                    <a:gd name="T17" fmla="*/ 0 h 7"/>
                    <a:gd name="T18" fmla="*/ 0 w 9"/>
                    <a:gd name="T19" fmla="*/ 0 h 7"/>
                    <a:gd name="T20" fmla="*/ 0 w 9"/>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7"/>
                    <a:gd name="T35" fmla="*/ 9 w 9"/>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7">
                      <a:moveTo>
                        <a:pt x="4" y="7"/>
                      </a:moveTo>
                      <a:lnTo>
                        <a:pt x="7" y="7"/>
                      </a:lnTo>
                      <a:lnTo>
                        <a:pt x="9" y="7"/>
                      </a:lnTo>
                      <a:lnTo>
                        <a:pt x="9" y="3"/>
                      </a:lnTo>
                      <a:lnTo>
                        <a:pt x="7" y="0"/>
                      </a:lnTo>
                      <a:lnTo>
                        <a:pt x="4" y="0"/>
                      </a:lnTo>
                      <a:lnTo>
                        <a:pt x="1" y="0"/>
                      </a:lnTo>
                      <a:lnTo>
                        <a:pt x="0" y="0"/>
                      </a:lnTo>
                      <a:lnTo>
                        <a:pt x="0" y="3"/>
                      </a:lnTo>
                      <a:lnTo>
                        <a:pt x="2" y="6"/>
                      </a:lnTo>
                      <a:lnTo>
                        <a:pt x="4" y="7"/>
                      </a:lnTo>
                      <a:close/>
                    </a:path>
                  </a:pathLst>
                </a:custGeom>
                <a:solidFill>
                  <a:srgbClr val="EE9B5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35" name="Freeform 308"/>
                <p:cNvSpPr>
                  <a:spLocks noChangeArrowheads="1"/>
                </p:cNvSpPr>
                <p:nvPr/>
              </p:nvSpPr>
              <p:spPr bwMode="auto">
                <a:xfrm>
                  <a:off x="4273" y="1611"/>
                  <a:ext cx="10" cy="25"/>
                </a:xfrm>
                <a:custGeom>
                  <a:avLst/>
                  <a:gdLst>
                    <a:gd name="T0" fmla="*/ 0 w 30"/>
                    <a:gd name="T1" fmla="*/ 0 h 70"/>
                    <a:gd name="T2" fmla="*/ 0 w 30"/>
                    <a:gd name="T3" fmla="*/ 0 h 70"/>
                    <a:gd name="T4" fmla="*/ 0 w 30"/>
                    <a:gd name="T5" fmla="*/ 0 h 70"/>
                    <a:gd name="T6" fmla="*/ 0 w 30"/>
                    <a:gd name="T7" fmla="*/ 0 h 70"/>
                    <a:gd name="T8" fmla="*/ 0 w 30"/>
                    <a:gd name="T9" fmla="*/ 0 h 70"/>
                    <a:gd name="T10" fmla="*/ 0 w 30"/>
                    <a:gd name="T11" fmla="*/ 0 h 70"/>
                    <a:gd name="T12" fmla="*/ 0 w 30"/>
                    <a:gd name="T13" fmla="*/ 0 h 70"/>
                    <a:gd name="T14" fmla="*/ 0 w 30"/>
                    <a:gd name="T15" fmla="*/ 0 h 70"/>
                    <a:gd name="T16" fmla="*/ 0 w 30"/>
                    <a:gd name="T17" fmla="*/ 0 h 70"/>
                    <a:gd name="T18" fmla="*/ 0 w 30"/>
                    <a:gd name="T19" fmla="*/ 0 h 70"/>
                    <a:gd name="T20" fmla="*/ 0 w 30"/>
                    <a:gd name="T21" fmla="*/ 0 h 70"/>
                    <a:gd name="T22" fmla="*/ 0 w 30"/>
                    <a:gd name="T23" fmla="*/ 0 h 70"/>
                    <a:gd name="T24" fmla="*/ 0 w 30"/>
                    <a:gd name="T25" fmla="*/ 0 h 70"/>
                    <a:gd name="T26" fmla="*/ 0 w 30"/>
                    <a:gd name="T27" fmla="*/ 0 h 70"/>
                    <a:gd name="T28" fmla="*/ 0 w 30"/>
                    <a:gd name="T29" fmla="*/ 0 h 70"/>
                    <a:gd name="T30" fmla="*/ 0 w 30"/>
                    <a:gd name="T31" fmla="*/ 0 h 70"/>
                    <a:gd name="T32" fmla="*/ 0 w 30"/>
                    <a:gd name="T33" fmla="*/ 0 h 70"/>
                    <a:gd name="T34" fmla="*/ 0 w 30"/>
                    <a:gd name="T35" fmla="*/ 0 h 70"/>
                    <a:gd name="T36" fmla="*/ 0 w 30"/>
                    <a:gd name="T37" fmla="*/ 0 h 70"/>
                    <a:gd name="T38" fmla="*/ 0 w 30"/>
                    <a:gd name="T39" fmla="*/ 0 h 70"/>
                    <a:gd name="T40" fmla="*/ 0 w 30"/>
                    <a:gd name="T41" fmla="*/ 0 h 70"/>
                    <a:gd name="T42" fmla="*/ 0 w 30"/>
                    <a:gd name="T43" fmla="*/ 0 h 70"/>
                    <a:gd name="T44" fmla="*/ 0 w 30"/>
                    <a:gd name="T45" fmla="*/ 0 h 70"/>
                    <a:gd name="T46" fmla="*/ 0 w 30"/>
                    <a:gd name="T47" fmla="*/ 0 h 70"/>
                    <a:gd name="T48" fmla="*/ 0 w 30"/>
                    <a:gd name="T49" fmla="*/ 0 h 70"/>
                    <a:gd name="T50" fmla="*/ 0 w 30"/>
                    <a:gd name="T51" fmla="*/ 0 h 70"/>
                    <a:gd name="T52" fmla="*/ 0 w 30"/>
                    <a:gd name="T53" fmla="*/ 0 h 70"/>
                    <a:gd name="T54" fmla="*/ 0 w 30"/>
                    <a:gd name="T55" fmla="*/ 0 h 70"/>
                    <a:gd name="T56" fmla="*/ 0 w 30"/>
                    <a:gd name="T57" fmla="*/ 0 h 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70"/>
                    <a:gd name="T89" fmla="*/ 30 w 30"/>
                    <a:gd name="T90" fmla="*/ 70 h 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70">
                      <a:moveTo>
                        <a:pt x="30" y="5"/>
                      </a:moveTo>
                      <a:lnTo>
                        <a:pt x="30" y="12"/>
                      </a:lnTo>
                      <a:lnTo>
                        <a:pt x="29" y="23"/>
                      </a:lnTo>
                      <a:lnTo>
                        <a:pt x="27" y="35"/>
                      </a:lnTo>
                      <a:lnTo>
                        <a:pt x="23" y="48"/>
                      </a:lnTo>
                      <a:lnTo>
                        <a:pt x="20" y="55"/>
                      </a:lnTo>
                      <a:lnTo>
                        <a:pt x="16" y="64"/>
                      </a:lnTo>
                      <a:lnTo>
                        <a:pt x="15" y="67"/>
                      </a:lnTo>
                      <a:lnTo>
                        <a:pt x="13" y="69"/>
                      </a:lnTo>
                      <a:lnTo>
                        <a:pt x="12" y="70"/>
                      </a:lnTo>
                      <a:lnTo>
                        <a:pt x="11" y="70"/>
                      </a:lnTo>
                      <a:lnTo>
                        <a:pt x="6" y="69"/>
                      </a:lnTo>
                      <a:lnTo>
                        <a:pt x="3" y="70"/>
                      </a:lnTo>
                      <a:lnTo>
                        <a:pt x="1" y="69"/>
                      </a:lnTo>
                      <a:lnTo>
                        <a:pt x="0" y="68"/>
                      </a:lnTo>
                      <a:lnTo>
                        <a:pt x="0" y="65"/>
                      </a:lnTo>
                      <a:lnTo>
                        <a:pt x="1" y="63"/>
                      </a:lnTo>
                      <a:lnTo>
                        <a:pt x="4" y="57"/>
                      </a:lnTo>
                      <a:lnTo>
                        <a:pt x="8" y="49"/>
                      </a:lnTo>
                      <a:lnTo>
                        <a:pt x="13" y="39"/>
                      </a:lnTo>
                      <a:lnTo>
                        <a:pt x="16" y="30"/>
                      </a:lnTo>
                      <a:lnTo>
                        <a:pt x="21" y="16"/>
                      </a:lnTo>
                      <a:lnTo>
                        <a:pt x="23" y="5"/>
                      </a:lnTo>
                      <a:lnTo>
                        <a:pt x="25" y="2"/>
                      </a:lnTo>
                      <a:lnTo>
                        <a:pt x="27" y="0"/>
                      </a:lnTo>
                      <a:lnTo>
                        <a:pt x="28" y="0"/>
                      </a:lnTo>
                      <a:lnTo>
                        <a:pt x="29" y="1"/>
                      </a:lnTo>
                      <a:lnTo>
                        <a:pt x="30" y="2"/>
                      </a:lnTo>
                      <a:lnTo>
                        <a:pt x="30" y="5"/>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36" name="Freeform 309"/>
                <p:cNvSpPr>
                  <a:spLocks noChangeArrowheads="1"/>
                </p:cNvSpPr>
                <p:nvPr/>
              </p:nvSpPr>
              <p:spPr bwMode="auto">
                <a:xfrm>
                  <a:off x="4279" y="1613"/>
                  <a:ext cx="3" cy="16"/>
                </a:xfrm>
                <a:custGeom>
                  <a:avLst/>
                  <a:gdLst>
                    <a:gd name="T0" fmla="*/ 0 w 10"/>
                    <a:gd name="T1" fmla="*/ 0 h 43"/>
                    <a:gd name="T2" fmla="*/ 0 w 10"/>
                    <a:gd name="T3" fmla="*/ 0 h 43"/>
                    <a:gd name="T4" fmla="*/ 0 w 10"/>
                    <a:gd name="T5" fmla="*/ 0 h 43"/>
                    <a:gd name="T6" fmla="*/ 0 w 10"/>
                    <a:gd name="T7" fmla="*/ 0 h 43"/>
                    <a:gd name="T8" fmla="*/ 0 w 10"/>
                    <a:gd name="T9" fmla="*/ 0 h 43"/>
                    <a:gd name="T10" fmla="*/ 0 w 10"/>
                    <a:gd name="T11" fmla="*/ 0 h 43"/>
                    <a:gd name="T12" fmla="*/ 0 w 10"/>
                    <a:gd name="T13" fmla="*/ 0 h 43"/>
                    <a:gd name="T14" fmla="*/ 0 w 10"/>
                    <a:gd name="T15" fmla="*/ 0 h 43"/>
                    <a:gd name="T16" fmla="*/ 0 w 10"/>
                    <a:gd name="T17" fmla="*/ 0 h 43"/>
                    <a:gd name="T18" fmla="*/ 0 w 10"/>
                    <a:gd name="T19" fmla="*/ 0 h 43"/>
                    <a:gd name="T20" fmla="*/ 0 w 10"/>
                    <a:gd name="T21" fmla="*/ 0 h 43"/>
                    <a:gd name="T22" fmla="*/ 0 w 10"/>
                    <a:gd name="T23" fmla="*/ 0 h 43"/>
                    <a:gd name="T24" fmla="*/ 0 w 10"/>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43"/>
                    <a:gd name="T41" fmla="*/ 10 w 1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43">
                      <a:moveTo>
                        <a:pt x="3" y="43"/>
                      </a:moveTo>
                      <a:lnTo>
                        <a:pt x="3" y="43"/>
                      </a:lnTo>
                      <a:lnTo>
                        <a:pt x="6" y="30"/>
                      </a:lnTo>
                      <a:lnTo>
                        <a:pt x="8" y="18"/>
                      </a:lnTo>
                      <a:lnTo>
                        <a:pt x="10" y="7"/>
                      </a:lnTo>
                      <a:lnTo>
                        <a:pt x="10" y="0"/>
                      </a:lnTo>
                      <a:lnTo>
                        <a:pt x="8" y="0"/>
                      </a:lnTo>
                      <a:lnTo>
                        <a:pt x="7" y="7"/>
                      </a:lnTo>
                      <a:lnTo>
                        <a:pt x="6" y="18"/>
                      </a:lnTo>
                      <a:lnTo>
                        <a:pt x="4" y="30"/>
                      </a:lnTo>
                      <a:lnTo>
                        <a:pt x="0" y="42"/>
                      </a:lnTo>
                      <a:lnTo>
                        <a:pt x="3" y="43"/>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37" name="Freeform 310"/>
                <p:cNvSpPr>
                  <a:spLocks noChangeArrowheads="1"/>
                </p:cNvSpPr>
                <p:nvPr/>
              </p:nvSpPr>
              <p:spPr bwMode="auto">
                <a:xfrm>
                  <a:off x="4276" y="1628"/>
                  <a:ext cx="5" cy="9"/>
                </a:xfrm>
                <a:custGeom>
                  <a:avLst/>
                  <a:gdLst>
                    <a:gd name="T0" fmla="*/ 0 w 15"/>
                    <a:gd name="T1" fmla="*/ 0 h 24"/>
                    <a:gd name="T2" fmla="*/ 0 w 15"/>
                    <a:gd name="T3" fmla="*/ 0 h 24"/>
                    <a:gd name="T4" fmla="*/ 0 w 15"/>
                    <a:gd name="T5" fmla="*/ 0 h 24"/>
                    <a:gd name="T6" fmla="*/ 0 w 15"/>
                    <a:gd name="T7" fmla="*/ 0 h 24"/>
                    <a:gd name="T8" fmla="*/ 0 w 15"/>
                    <a:gd name="T9" fmla="*/ 0 h 24"/>
                    <a:gd name="T10" fmla="*/ 0 w 15"/>
                    <a:gd name="T11" fmla="*/ 0 h 24"/>
                    <a:gd name="T12" fmla="*/ 0 w 15"/>
                    <a:gd name="T13" fmla="*/ 0 h 24"/>
                    <a:gd name="T14" fmla="*/ 0 w 15"/>
                    <a:gd name="T15" fmla="*/ 0 h 24"/>
                    <a:gd name="T16" fmla="*/ 0 w 15"/>
                    <a:gd name="T17" fmla="*/ 0 h 24"/>
                    <a:gd name="T18" fmla="*/ 0 w 15"/>
                    <a:gd name="T19" fmla="*/ 0 h 24"/>
                    <a:gd name="T20" fmla="*/ 0 w 15"/>
                    <a:gd name="T21" fmla="*/ 0 h 24"/>
                    <a:gd name="T22" fmla="*/ 0 w 15"/>
                    <a:gd name="T23" fmla="*/ 0 h 24"/>
                    <a:gd name="T24" fmla="*/ 0 w 15"/>
                    <a:gd name="T25" fmla="*/ 0 h 24"/>
                    <a:gd name="T26" fmla="*/ 0 w 15"/>
                    <a:gd name="T27" fmla="*/ 0 h 24"/>
                    <a:gd name="T28" fmla="*/ 0 w 15"/>
                    <a:gd name="T29" fmla="*/ 0 h 24"/>
                    <a:gd name="T30" fmla="*/ 0 w 15"/>
                    <a:gd name="T31" fmla="*/ 0 h 24"/>
                    <a:gd name="T32" fmla="*/ 0 w 1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4"/>
                    <a:gd name="T53" fmla="*/ 15 w 15"/>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4">
                      <a:moveTo>
                        <a:pt x="0" y="23"/>
                      </a:moveTo>
                      <a:lnTo>
                        <a:pt x="0" y="23"/>
                      </a:lnTo>
                      <a:lnTo>
                        <a:pt x="2" y="24"/>
                      </a:lnTo>
                      <a:lnTo>
                        <a:pt x="4" y="23"/>
                      </a:lnTo>
                      <a:lnTo>
                        <a:pt x="5" y="20"/>
                      </a:lnTo>
                      <a:lnTo>
                        <a:pt x="8" y="17"/>
                      </a:lnTo>
                      <a:lnTo>
                        <a:pt x="11" y="9"/>
                      </a:lnTo>
                      <a:lnTo>
                        <a:pt x="15" y="1"/>
                      </a:lnTo>
                      <a:lnTo>
                        <a:pt x="12" y="0"/>
                      </a:lnTo>
                      <a:lnTo>
                        <a:pt x="10" y="8"/>
                      </a:lnTo>
                      <a:lnTo>
                        <a:pt x="6" y="17"/>
                      </a:lnTo>
                      <a:lnTo>
                        <a:pt x="4" y="20"/>
                      </a:lnTo>
                      <a:lnTo>
                        <a:pt x="3" y="22"/>
                      </a:lnTo>
                      <a:lnTo>
                        <a:pt x="2" y="22"/>
                      </a:lnTo>
                      <a:lnTo>
                        <a:pt x="1" y="22"/>
                      </a:lnTo>
                      <a:lnTo>
                        <a:pt x="0" y="23"/>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38" name="Freeform 311"/>
                <p:cNvSpPr>
                  <a:spLocks noChangeArrowheads="1"/>
                </p:cNvSpPr>
                <p:nvPr/>
              </p:nvSpPr>
              <p:spPr bwMode="auto">
                <a:xfrm>
                  <a:off x="4274" y="1635"/>
                  <a:ext cx="2" cy="1"/>
                </a:xfrm>
                <a:custGeom>
                  <a:avLst/>
                  <a:gdLst>
                    <a:gd name="T0" fmla="*/ 0 w 8"/>
                    <a:gd name="T1" fmla="*/ 0 h 3"/>
                    <a:gd name="T2" fmla="*/ 0 w 8"/>
                    <a:gd name="T3" fmla="*/ 0 h 3"/>
                    <a:gd name="T4" fmla="*/ 0 w 8"/>
                    <a:gd name="T5" fmla="*/ 0 h 3"/>
                    <a:gd name="T6" fmla="*/ 0 w 8"/>
                    <a:gd name="T7" fmla="*/ 0 h 3"/>
                    <a:gd name="T8" fmla="*/ 0 w 8"/>
                    <a:gd name="T9" fmla="*/ 0 h 3"/>
                    <a:gd name="T10" fmla="*/ 0 w 8"/>
                    <a:gd name="T11" fmla="*/ 0 h 3"/>
                    <a:gd name="T12" fmla="*/ 0 w 8"/>
                    <a:gd name="T13" fmla="*/ 0 h 3"/>
                    <a:gd name="T14" fmla="*/ 0 w 8"/>
                    <a:gd name="T15" fmla="*/ 0 h 3"/>
                    <a:gd name="T16" fmla="*/ 0 w 8"/>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
                    <a:gd name="T29" fmla="*/ 8 w 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
                      <a:moveTo>
                        <a:pt x="0" y="3"/>
                      </a:moveTo>
                      <a:lnTo>
                        <a:pt x="0" y="3"/>
                      </a:lnTo>
                      <a:lnTo>
                        <a:pt x="3" y="2"/>
                      </a:lnTo>
                      <a:lnTo>
                        <a:pt x="7" y="2"/>
                      </a:lnTo>
                      <a:lnTo>
                        <a:pt x="8" y="1"/>
                      </a:lnTo>
                      <a:lnTo>
                        <a:pt x="3" y="0"/>
                      </a:lnTo>
                      <a:lnTo>
                        <a:pt x="0" y="1"/>
                      </a:lnTo>
                      <a:lnTo>
                        <a:pt x="0" y="3"/>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39" name="Freeform 312"/>
                <p:cNvSpPr>
                  <a:spLocks noChangeArrowheads="1"/>
                </p:cNvSpPr>
                <p:nvPr/>
              </p:nvSpPr>
              <p:spPr bwMode="auto">
                <a:xfrm>
                  <a:off x="4272" y="1633"/>
                  <a:ext cx="2" cy="3"/>
                </a:xfrm>
                <a:custGeom>
                  <a:avLst/>
                  <a:gdLst>
                    <a:gd name="T0" fmla="*/ 1 w 4"/>
                    <a:gd name="T1" fmla="*/ 0 h 9"/>
                    <a:gd name="T2" fmla="*/ 1 w 4"/>
                    <a:gd name="T3" fmla="*/ 0 h 9"/>
                    <a:gd name="T4" fmla="*/ 0 w 4"/>
                    <a:gd name="T5" fmla="*/ 0 h 9"/>
                    <a:gd name="T6" fmla="*/ 0 w 4"/>
                    <a:gd name="T7" fmla="*/ 0 h 9"/>
                    <a:gd name="T8" fmla="*/ 1 w 4"/>
                    <a:gd name="T9" fmla="*/ 0 h 9"/>
                    <a:gd name="T10" fmla="*/ 1 w 4"/>
                    <a:gd name="T11" fmla="*/ 0 h 9"/>
                    <a:gd name="T12" fmla="*/ 1 w 4"/>
                    <a:gd name="T13" fmla="*/ 0 h 9"/>
                    <a:gd name="T14" fmla="*/ 1 w 4"/>
                    <a:gd name="T15" fmla="*/ 0 h 9"/>
                    <a:gd name="T16" fmla="*/ 1 w 4"/>
                    <a:gd name="T17" fmla="*/ 0 h 9"/>
                    <a:gd name="T18" fmla="*/ 1 w 4"/>
                    <a:gd name="T19" fmla="*/ 0 h 9"/>
                    <a:gd name="T20" fmla="*/ 1 w 4"/>
                    <a:gd name="T21" fmla="*/ 0 h 9"/>
                    <a:gd name="T22" fmla="*/ 1 w 4"/>
                    <a:gd name="T23" fmla="*/ 0 h 9"/>
                    <a:gd name="T24" fmla="*/ 1 w 4"/>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9"/>
                    <a:gd name="T41" fmla="*/ 4 w 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9">
                      <a:moveTo>
                        <a:pt x="1" y="0"/>
                      </a:moveTo>
                      <a:lnTo>
                        <a:pt x="1" y="0"/>
                      </a:lnTo>
                      <a:lnTo>
                        <a:pt x="0" y="3"/>
                      </a:lnTo>
                      <a:lnTo>
                        <a:pt x="0" y="6"/>
                      </a:lnTo>
                      <a:lnTo>
                        <a:pt x="1" y="8"/>
                      </a:lnTo>
                      <a:lnTo>
                        <a:pt x="4" y="9"/>
                      </a:lnTo>
                      <a:lnTo>
                        <a:pt x="4" y="7"/>
                      </a:lnTo>
                      <a:lnTo>
                        <a:pt x="2" y="7"/>
                      </a:lnTo>
                      <a:lnTo>
                        <a:pt x="1" y="6"/>
                      </a:lnTo>
                      <a:lnTo>
                        <a:pt x="1" y="4"/>
                      </a:lnTo>
                      <a:lnTo>
                        <a:pt x="2" y="1"/>
                      </a:lnTo>
                      <a:lnTo>
                        <a:pt x="1"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40" name="Freeform 313"/>
                <p:cNvSpPr>
                  <a:spLocks noChangeArrowheads="1"/>
                </p:cNvSpPr>
                <p:nvPr/>
              </p:nvSpPr>
              <p:spPr bwMode="auto">
                <a:xfrm>
                  <a:off x="4273" y="1623"/>
                  <a:ext cx="6" cy="12"/>
                </a:xfrm>
                <a:custGeom>
                  <a:avLst/>
                  <a:gdLst>
                    <a:gd name="T0" fmla="*/ 0 w 18"/>
                    <a:gd name="T1" fmla="*/ 0 h 33"/>
                    <a:gd name="T2" fmla="*/ 0 w 18"/>
                    <a:gd name="T3" fmla="*/ 0 h 33"/>
                    <a:gd name="T4" fmla="*/ 0 w 18"/>
                    <a:gd name="T5" fmla="*/ 0 h 33"/>
                    <a:gd name="T6" fmla="*/ 0 w 18"/>
                    <a:gd name="T7" fmla="*/ 0 h 33"/>
                    <a:gd name="T8" fmla="*/ 0 w 18"/>
                    <a:gd name="T9" fmla="*/ 0 h 33"/>
                    <a:gd name="T10" fmla="*/ 0 w 18"/>
                    <a:gd name="T11" fmla="*/ 0 h 33"/>
                    <a:gd name="T12" fmla="*/ 0 w 18"/>
                    <a:gd name="T13" fmla="*/ 0 h 33"/>
                    <a:gd name="T14" fmla="*/ 0 w 18"/>
                    <a:gd name="T15" fmla="*/ 0 h 33"/>
                    <a:gd name="T16" fmla="*/ 0 w 18"/>
                    <a:gd name="T17" fmla="*/ 0 h 33"/>
                    <a:gd name="T18" fmla="*/ 0 w 18"/>
                    <a:gd name="T19" fmla="*/ 0 h 33"/>
                    <a:gd name="T20" fmla="*/ 0 w 18"/>
                    <a:gd name="T21" fmla="*/ 0 h 33"/>
                    <a:gd name="T22" fmla="*/ 0 w 18"/>
                    <a:gd name="T23" fmla="*/ 0 h 33"/>
                    <a:gd name="T24" fmla="*/ 0 w 18"/>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3"/>
                    <a:gd name="T41" fmla="*/ 18 w 18"/>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3">
                      <a:moveTo>
                        <a:pt x="15" y="0"/>
                      </a:moveTo>
                      <a:lnTo>
                        <a:pt x="15" y="0"/>
                      </a:lnTo>
                      <a:lnTo>
                        <a:pt x="12" y="9"/>
                      </a:lnTo>
                      <a:lnTo>
                        <a:pt x="8" y="18"/>
                      </a:lnTo>
                      <a:lnTo>
                        <a:pt x="4" y="26"/>
                      </a:lnTo>
                      <a:lnTo>
                        <a:pt x="0" y="32"/>
                      </a:lnTo>
                      <a:lnTo>
                        <a:pt x="1" y="33"/>
                      </a:lnTo>
                      <a:lnTo>
                        <a:pt x="5" y="27"/>
                      </a:lnTo>
                      <a:lnTo>
                        <a:pt x="10" y="19"/>
                      </a:lnTo>
                      <a:lnTo>
                        <a:pt x="14" y="10"/>
                      </a:lnTo>
                      <a:lnTo>
                        <a:pt x="18" y="0"/>
                      </a:lnTo>
                      <a:lnTo>
                        <a:pt x="15"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41" name="Freeform 314"/>
                <p:cNvSpPr>
                  <a:spLocks noChangeArrowheads="1"/>
                </p:cNvSpPr>
                <p:nvPr/>
              </p:nvSpPr>
              <p:spPr bwMode="auto">
                <a:xfrm>
                  <a:off x="4277" y="1613"/>
                  <a:ext cx="3" cy="10"/>
                </a:xfrm>
                <a:custGeom>
                  <a:avLst/>
                  <a:gdLst>
                    <a:gd name="T0" fmla="*/ 0 w 10"/>
                    <a:gd name="T1" fmla="*/ 0 h 25"/>
                    <a:gd name="T2" fmla="*/ 0 w 10"/>
                    <a:gd name="T3" fmla="*/ 0 h 25"/>
                    <a:gd name="T4" fmla="*/ 0 w 10"/>
                    <a:gd name="T5" fmla="*/ 0 h 25"/>
                    <a:gd name="T6" fmla="*/ 0 w 10"/>
                    <a:gd name="T7" fmla="*/ 0 h 25"/>
                    <a:gd name="T8" fmla="*/ 0 w 10"/>
                    <a:gd name="T9" fmla="*/ 0 h 25"/>
                    <a:gd name="T10" fmla="*/ 0 w 10"/>
                    <a:gd name="T11" fmla="*/ 0 h 25"/>
                    <a:gd name="T12" fmla="*/ 0 w 10"/>
                    <a:gd name="T13" fmla="*/ 0 h 25"/>
                    <a:gd name="T14" fmla="*/ 0 w 10"/>
                    <a:gd name="T15" fmla="*/ 0 h 25"/>
                    <a:gd name="T16" fmla="*/ 0 w 10"/>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5"/>
                    <a:gd name="T29" fmla="*/ 10 w 10"/>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5">
                      <a:moveTo>
                        <a:pt x="8" y="0"/>
                      </a:moveTo>
                      <a:lnTo>
                        <a:pt x="8" y="0"/>
                      </a:lnTo>
                      <a:lnTo>
                        <a:pt x="5" y="11"/>
                      </a:lnTo>
                      <a:lnTo>
                        <a:pt x="0" y="25"/>
                      </a:lnTo>
                      <a:lnTo>
                        <a:pt x="3" y="25"/>
                      </a:lnTo>
                      <a:lnTo>
                        <a:pt x="7" y="11"/>
                      </a:lnTo>
                      <a:lnTo>
                        <a:pt x="10" y="0"/>
                      </a:lnTo>
                      <a:lnTo>
                        <a:pt x="8"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42" name="Freeform 315"/>
                <p:cNvSpPr>
                  <a:spLocks noChangeArrowheads="1"/>
                </p:cNvSpPr>
                <p:nvPr/>
              </p:nvSpPr>
              <p:spPr bwMode="auto">
                <a:xfrm>
                  <a:off x="4279" y="1611"/>
                  <a:ext cx="3" cy="2"/>
                </a:xfrm>
                <a:custGeom>
                  <a:avLst/>
                  <a:gdLst>
                    <a:gd name="T0" fmla="*/ 0 w 9"/>
                    <a:gd name="T1" fmla="*/ 0 h 6"/>
                    <a:gd name="T2" fmla="*/ 0 w 9"/>
                    <a:gd name="T3" fmla="*/ 0 h 6"/>
                    <a:gd name="T4" fmla="*/ 0 w 9"/>
                    <a:gd name="T5" fmla="*/ 0 h 6"/>
                    <a:gd name="T6" fmla="*/ 0 w 9"/>
                    <a:gd name="T7" fmla="*/ 0 h 6"/>
                    <a:gd name="T8" fmla="*/ 0 w 9"/>
                    <a:gd name="T9" fmla="*/ 0 h 6"/>
                    <a:gd name="T10" fmla="*/ 0 w 9"/>
                    <a:gd name="T11" fmla="*/ 0 h 6"/>
                    <a:gd name="T12" fmla="*/ 0 w 9"/>
                    <a:gd name="T13" fmla="*/ 0 h 6"/>
                    <a:gd name="T14" fmla="*/ 0 w 9"/>
                    <a:gd name="T15" fmla="*/ 0 h 6"/>
                    <a:gd name="T16" fmla="*/ 0 w 9"/>
                    <a:gd name="T17" fmla="*/ 0 h 6"/>
                    <a:gd name="T18" fmla="*/ 0 w 9"/>
                    <a:gd name="T19" fmla="*/ 0 h 6"/>
                    <a:gd name="T20" fmla="*/ 0 w 9"/>
                    <a:gd name="T21" fmla="*/ 0 h 6"/>
                    <a:gd name="T22" fmla="*/ 0 w 9"/>
                    <a:gd name="T23" fmla="*/ 0 h 6"/>
                    <a:gd name="T24" fmla="*/ 0 w 9"/>
                    <a:gd name="T25" fmla="*/ 0 h 6"/>
                    <a:gd name="T26" fmla="*/ 0 w 9"/>
                    <a:gd name="T27" fmla="*/ 0 h 6"/>
                    <a:gd name="T28" fmla="*/ 0 w 9"/>
                    <a:gd name="T29" fmla="*/ 0 h 6"/>
                    <a:gd name="T30" fmla="*/ 0 w 9"/>
                    <a:gd name="T31" fmla="*/ 0 h 6"/>
                    <a:gd name="T32" fmla="*/ 0 w 9"/>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6"/>
                    <a:gd name="T53" fmla="*/ 9 w 9"/>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6">
                      <a:moveTo>
                        <a:pt x="9" y="6"/>
                      </a:moveTo>
                      <a:lnTo>
                        <a:pt x="9" y="6"/>
                      </a:lnTo>
                      <a:lnTo>
                        <a:pt x="9" y="3"/>
                      </a:lnTo>
                      <a:lnTo>
                        <a:pt x="7" y="1"/>
                      </a:lnTo>
                      <a:lnTo>
                        <a:pt x="6" y="0"/>
                      </a:lnTo>
                      <a:lnTo>
                        <a:pt x="4" y="0"/>
                      </a:lnTo>
                      <a:lnTo>
                        <a:pt x="2" y="2"/>
                      </a:lnTo>
                      <a:lnTo>
                        <a:pt x="0" y="6"/>
                      </a:lnTo>
                      <a:lnTo>
                        <a:pt x="2" y="6"/>
                      </a:lnTo>
                      <a:lnTo>
                        <a:pt x="3" y="3"/>
                      </a:lnTo>
                      <a:lnTo>
                        <a:pt x="5" y="2"/>
                      </a:lnTo>
                      <a:lnTo>
                        <a:pt x="6" y="2"/>
                      </a:lnTo>
                      <a:lnTo>
                        <a:pt x="6" y="4"/>
                      </a:lnTo>
                      <a:lnTo>
                        <a:pt x="7" y="6"/>
                      </a:lnTo>
                      <a:lnTo>
                        <a:pt x="9" y="6"/>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43" name="Freeform 316"/>
                <p:cNvSpPr>
                  <a:spLocks noChangeArrowheads="1"/>
                </p:cNvSpPr>
                <p:nvPr/>
              </p:nvSpPr>
              <p:spPr bwMode="auto">
                <a:xfrm>
                  <a:off x="4273" y="1635"/>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w 12"/>
                    <a:gd name="T13" fmla="*/ 0 h 6"/>
                    <a:gd name="T14" fmla="*/ 0 w 12"/>
                    <a:gd name="T15" fmla="*/ 0 h 6"/>
                    <a:gd name="T16" fmla="*/ 0 w 12"/>
                    <a:gd name="T17" fmla="*/ 0 h 6"/>
                    <a:gd name="T18" fmla="*/ 0 w 12"/>
                    <a:gd name="T19" fmla="*/ 0 h 6"/>
                    <a:gd name="T20" fmla="*/ 0 w 12"/>
                    <a:gd name="T21" fmla="*/ 0 h 6"/>
                    <a:gd name="T22" fmla="*/ 0 w 12"/>
                    <a:gd name="T23" fmla="*/ 0 h 6"/>
                    <a:gd name="T24" fmla="*/ 0 w 12"/>
                    <a:gd name="T25" fmla="*/ 0 h 6"/>
                    <a:gd name="T26" fmla="*/ 0 w 12"/>
                    <a:gd name="T27" fmla="*/ 0 h 6"/>
                    <a:gd name="T28" fmla="*/ 0 w 12"/>
                    <a:gd name="T29" fmla="*/ 0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8" y="6"/>
                      </a:moveTo>
                      <a:lnTo>
                        <a:pt x="11" y="6"/>
                      </a:lnTo>
                      <a:lnTo>
                        <a:pt x="12" y="6"/>
                      </a:lnTo>
                      <a:lnTo>
                        <a:pt x="12" y="4"/>
                      </a:lnTo>
                      <a:lnTo>
                        <a:pt x="12" y="2"/>
                      </a:lnTo>
                      <a:lnTo>
                        <a:pt x="11" y="0"/>
                      </a:lnTo>
                      <a:lnTo>
                        <a:pt x="10" y="0"/>
                      </a:lnTo>
                      <a:lnTo>
                        <a:pt x="5" y="0"/>
                      </a:lnTo>
                      <a:lnTo>
                        <a:pt x="1" y="3"/>
                      </a:lnTo>
                      <a:lnTo>
                        <a:pt x="0" y="4"/>
                      </a:lnTo>
                      <a:lnTo>
                        <a:pt x="1" y="5"/>
                      </a:lnTo>
                      <a:lnTo>
                        <a:pt x="1" y="6"/>
                      </a:lnTo>
                      <a:lnTo>
                        <a:pt x="4" y="6"/>
                      </a:lnTo>
                      <a:lnTo>
                        <a:pt x="5" y="5"/>
                      </a:lnTo>
                      <a:lnTo>
                        <a:pt x="8" y="6"/>
                      </a:lnTo>
                      <a:close/>
                    </a:path>
                  </a:pathLst>
                </a:custGeom>
                <a:solidFill>
                  <a:srgbClr val="EE9B5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44" name="Freeform 317"/>
                <p:cNvSpPr>
                  <a:spLocks noChangeArrowheads="1"/>
                </p:cNvSpPr>
                <p:nvPr/>
              </p:nvSpPr>
              <p:spPr bwMode="auto">
                <a:xfrm>
                  <a:off x="4263" y="1533"/>
                  <a:ext cx="5" cy="13"/>
                </a:xfrm>
                <a:custGeom>
                  <a:avLst/>
                  <a:gdLst>
                    <a:gd name="T0" fmla="*/ 0 w 18"/>
                    <a:gd name="T1" fmla="*/ 0 h 35"/>
                    <a:gd name="T2" fmla="*/ 0 w 18"/>
                    <a:gd name="T3" fmla="*/ 0 h 35"/>
                    <a:gd name="T4" fmla="*/ 0 w 18"/>
                    <a:gd name="T5" fmla="*/ 0 h 35"/>
                    <a:gd name="T6" fmla="*/ 0 w 18"/>
                    <a:gd name="T7" fmla="*/ 0 h 35"/>
                    <a:gd name="T8" fmla="*/ 0 w 18"/>
                    <a:gd name="T9" fmla="*/ 0 h 35"/>
                    <a:gd name="T10" fmla="*/ 0 w 18"/>
                    <a:gd name="T11" fmla="*/ 0 h 35"/>
                    <a:gd name="T12" fmla="*/ 0 w 18"/>
                    <a:gd name="T13" fmla="*/ 0 h 35"/>
                    <a:gd name="T14" fmla="*/ 0 w 18"/>
                    <a:gd name="T15" fmla="*/ 0 h 35"/>
                    <a:gd name="T16" fmla="*/ 0 w 18"/>
                    <a:gd name="T17" fmla="*/ 0 h 35"/>
                    <a:gd name="T18" fmla="*/ 0 w 18"/>
                    <a:gd name="T19" fmla="*/ 0 h 35"/>
                    <a:gd name="T20" fmla="*/ 0 w 18"/>
                    <a:gd name="T21" fmla="*/ 0 h 35"/>
                    <a:gd name="T22" fmla="*/ 0 w 18"/>
                    <a:gd name="T23" fmla="*/ 0 h 35"/>
                    <a:gd name="T24" fmla="*/ 0 w 18"/>
                    <a:gd name="T25" fmla="*/ 0 h 35"/>
                    <a:gd name="T26" fmla="*/ 0 w 18"/>
                    <a:gd name="T27" fmla="*/ 0 h 35"/>
                    <a:gd name="T28" fmla="*/ 0 w 18"/>
                    <a:gd name="T29" fmla="*/ 0 h 35"/>
                    <a:gd name="T30" fmla="*/ 0 w 18"/>
                    <a:gd name="T31" fmla="*/ 0 h 35"/>
                    <a:gd name="T32" fmla="*/ 0 w 18"/>
                    <a:gd name="T33" fmla="*/ 0 h 35"/>
                    <a:gd name="T34" fmla="*/ 0 w 18"/>
                    <a:gd name="T35" fmla="*/ 0 h 35"/>
                    <a:gd name="T36" fmla="*/ 0 w 18"/>
                    <a:gd name="T37" fmla="*/ 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5"/>
                    <a:gd name="T59" fmla="*/ 18 w 1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5">
                      <a:moveTo>
                        <a:pt x="12" y="3"/>
                      </a:moveTo>
                      <a:lnTo>
                        <a:pt x="15" y="10"/>
                      </a:lnTo>
                      <a:lnTo>
                        <a:pt x="18" y="18"/>
                      </a:lnTo>
                      <a:lnTo>
                        <a:pt x="18" y="24"/>
                      </a:lnTo>
                      <a:lnTo>
                        <a:pt x="18" y="28"/>
                      </a:lnTo>
                      <a:lnTo>
                        <a:pt x="18" y="31"/>
                      </a:lnTo>
                      <a:lnTo>
                        <a:pt x="15" y="33"/>
                      </a:lnTo>
                      <a:lnTo>
                        <a:pt x="11" y="35"/>
                      </a:lnTo>
                      <a:lnTo>
                        <a:pt x="8" y="35"/>
                      </a:lnTo>
                      <a:lnTo>
                        <a:pt x="6" y="34"/>
                      </a:lnTo>
                      <a:lnTo>
                        <a:pt x="4" y="30"/>
                      </a:lnTo>
                      <a:lnTo>
                        <a:pt x="2" y="13"/>
                      </a:lnTo>
                      <a:lnTo>
                        <a:pt x="0" y="3"/>
                      </a:lnTo>
                      <a:lnTo>
                        <a:pt x="3" y="2"/>
                      </a:lnTo>
                      <a:lnTo>
                        <a:pt x="5" y="1"/>
                      </a:lnTo>
                      <a:lnTo>
                        <a:pt x="7" y="0"/>
                      </a:lnTo>
                      <a:lnTo>
                        <a:pt x="10" y="0"/>
                      </a:lnTo>
                      <a:lnTo>
                        <a:pt x="11" y="1"/>
                      </a:lnTo>
                      <a:lnTo>
                        <a:pt x="12" y="3"/>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45" name="Freeform 318"/>
                <p:cNvSpPr>
                  <a:spLocks noChangeArrowheads="1"/>
                </p:cNvSpPr>
                <p:nvPr/>
              </p:nvSpPr>
              <p:spPr bwMode="auto">
                <a:xfrm>
                  <a:off x="4251" y="1544"/>
                  <a:ext cx="17" cy="23"/>
                </a:xfrm>
                <a:custGeom>
                  <a:avLst/>
                  <a:gdLst>
                    <a:gd name="T0" fmla="*/ 0 w 54"/>
                    <a:gd name="T1" fmla="*/ 0 h 63"/>
                    <a:gd name="T2" fmla="*/ 0 w 54"/>
                    <a:gd name="T3" fmla="*/ 0 h 63"/>
                    <a:gd name="T4" fmla="*/ 0 w 54"/>
                    <a:gd name="T5" fmla="*/ 0 h 63"/>
                    <a:gd name="T6" fmla="*/ 0 w 54"/>
                    <a:gd name="T7" fmla="*/ 0 h 63"/>
                    <a:gd name="T8" fmla="*/ 0 w 54"/>
                    <a:gd name="T9" fmla="*/ 0 h 63"/>
                    <a:gd name="T10" fmla="*/ 0 w 54"/>
                    <a:gd name="T11" fmla="*/ 0 h 63"/>
                    <a:gd name="T12" fmla="*/ 0 w 54"/>
                    <a:gd name="T13" fmla="*/ 0 h 63"/>
                    <a:gd name="T14" fmla="*/ 0 w 54"/>
                    <a:gd name="T15" fmla="*/ 0 h 63"/>
                    <a:gd name="T16" fmla="*/ 0 w 54"/>
                    <a:gd name="T17" fmla="*/ 0 h 63"/>
                    <a:gd name="T18" fmla="*/ 0 w 54"/>
                    <a:gd name="T19" fmla="*/ 0 h 63"/>
                    <a:gd name="T20" fmla="*/ 0 w 54"/>
                    <a:gd name="T21" fmla="*/ 0 h 63"/>
                    <a:gd name="T22" fmla="*/ 0 w 54"/>
                    <a:gd name="T23" fmla="*/ 0 h 63"/>
                    <a:gd name="T24" fmla="*/ 0 w 54"/>
                    <a:gd name="T25" fmla="*/ 0 h 63"/>
                    <a:gd name="T26" fmla="*/ 0 w 54"/>
                    <a:gd name="T27" fmla="*/ 0 h 63"/>
                    <a:gd name="T28" fmla="*/ 0 w 54"/>
                    <a:gd name="T29" fmla="*/ 0 h 63"/>
                    <a:gd name="T30" fmla="*/ 0 w 54"/>
                    <a:gd name="T31" fmla="*/ 0 h 63"/>
                    <a:gd name="T32" fmla="*/ 0 w 54"/>
                    <a:gd name="T33" fmla="*/ 0 h 63"/>
                    <a:gd name="T34" fmla="*/ 0 w 54"/>
                    <a:gd name="T35" fmla="*/ 0 h 63"/>
                    <a:gd name="T36" fmla="*/ 0 w 54"/>
                    <a:gd name="T37" fmla="*/ 0 h 63"/>
                    <a:gd name="T38" fmla="*/ 0 w 54"/>
                    <a:gd name="T39" fmla="*/ 0 h 63"/>
                    <a:gd name="T40" fmla="*/ 0 w 54"/>
                    <a:gd name="T41" fmla="*/ 0 h 63"/>
                    <a:gd name="T42" fmla="*/ 0 w 54"/>
                    <a:gd name="T43" fmla="*/ 0 h 63"/>
                    <a:gd name="T44" fmla="*/ 0 w 54"/>
                    <a:gd name="T45" fmla="*/ 0 h 63"/>
                    <a:gd name="T46" fmla="*/ 0 w 54"/>
                    <a:gd name="T47" fmla="*/ 0 h 63"/>
                    <a:gd name="T48" fmla="*/ 0 w 54"/>
                    <a:gd name="T49" fmla="*/ 0 h 63"/>
                    <a:gd name="T50" fmla="*/ 0 w 54"/>
                    <a:gd name="T51" fmla="*/ 0 h 63"/>
                    <a:gd name="T52" fmla="*/ 0 w 54"/>
                    <a:gd name="T53" fmla="*/ 0 h 63"/>
                    <a:gd name="T54" fmla="*/ 0 w 54"/>
                    <a:gd name="T55" fmla="*/ 0 h 63"/>
                    <a:gd name="T56" fmla="*/ 0 w 54"/>
                    <a:gd name="T57" fmla="*/ 0 h 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63"/>
                    <a:gd name="T89" fmla="*/ 54 w 54"/>
                    <a:gd name="T90" fmla="*/ 63 h 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63">
                      <a:moveTo>
                        <a:pt x="54" y="3"/>
                      </a:moveTo>
                      <a:lnTo>
                        <a:pt x="53" y="11"/>
                      </a:lnTo>
                      <a:lnTo>
                        <a:pt x="49" y="23"/>
                      </a:lnTo>
                      <a:lnTo>
                        <a:pt x="44" y="34"/>
                      </a:lnTo>
                      <a:lnTo>
                        <a:pt x="38" y="43"/>
                      </a:lnTo>
                      <a:lnTo>
                        <a:pt x="31" y="49"/>
                      </a:lnTo>
                      <a:lnTo>
                        <a:pt x="24" y="56"/>
                      </a:lnTo>
                      <a:lnTo>
                        <a:pt x="21" y="58"/>
                      </a:lnTo>
                      <a:lnTo>
                        <a:pt x="17" y="61"/>
                      </a:lnTo>
                      <a:lnTo>
                        <a:pt x="14" y="63"/>
                      </a:lnTo>
                      <a:lnTo>
                        <a:pt x="12" y="63"/>
                      </a:lnTo>
                      <a:lnTo>
                        <a:pt x="7" y="63"/>
                      </a:lnTo>
                      <a:lnTo>
                        <a:pt x="4" y="62"/>
                      </a:lnTo>
                      <a:lnTo>
                        <a:pt x="1" y="61"/>
                      </a:lnTo>
                      <a:lnTo>
                        <a:pt x="1" y="59"/>
                      </a:lnTo>
                      <a:lnTo>
                        <a:pt x="0" y="58"/>
                      </a:lnTo>
                      <a:lnTo>
                        <a:pt x="1" y="57"/>
                      </a:lnTo>
                      <a:lnTo>
                        <a:pt x="5" y="51"/>
                      </a:lnTo>
                      <a:lnTo>
                        <a:pt x="10" y="43"/>
                      </a:lnTo>
                      <a:lnTo>
                        <a:pt x="17" y="34"/>
                      </a:lnTo>
                      <a:lnTo>
                        <a:pt x="24" y="28"/>
                      </a:lnTo>
                      <a:lnTo>
                        <a:pt x="37" y="13"/>
                      </a:lnTo>
                      <a:lnTo>
                        <a:pt x="46" y="3"/>
                      </a:lnTo>
                      <a:lnTo>
                        <a:pt x="47" y="2"/>
                      </a:lnTo>
                      <a:lnTo>
                        <a:pt x="51" y="1"/>
                      </a:lnTo>
                      <a:lnTo>
                        <a:pt x="52" y="0"/>
                      </a:lnTo>
                      <a:lnTo>
                        <a:pt x="54" y="1"/>
                      </a:lnTo>
                      <a:lnTo>
                        <a:pt x="54" y="3"/>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46" name="Freeform 319"/>
                <p:cNvSpPr>
                  <a:spLocks noChangeArrowheads="1"/>
                </p:cNvSpPr>
                <p:nvPr/>
              </p:nvSpPr>
              <p:spPr bwMode="auto">
                <a:xfrm>
                  <a:off x="4251" y="1552"/>
                  <a:ext cx="14" cy="14"/>
                </a:xfrm>
                <a:custGeom>
                  <a:avLst/>
                  <a:gdLst>
                    <a:gd name="T0" fmla="*/ 0 w 44"/>
                    <a:gd name="T1" fmla="*/ 0 h 39"/>
                    <a:gd name="T2" fmla="*/ 0 w 44"/>
                    <a:gd name="T3" fmla="*/ 0 h 39"/>
                    <a:gd name="T4" fmla="*/ 0 w 44"/>
                    <a:gd name="T5" fmla="*/ 0 h 39"/>
                    <a:gd name="T6" fmla="*/ 0 w 44"/>
                    <a:gd name="T7" fmla="*/ 0 h 39"/>
                    <a:gd name="T8" fmla="*/ 0 w 44"/>
                    <a:gd name="T9" fmla="*/ 0 h 39"/>
                    <a:gd name="T10" fmla="*/ 0 w 44"/>
                    <a:gd name="T11" fmla="*/ 0 h 39"/>
                    <a:gd name="T12" fmla="*/ 0 w 44"/>
                    <a:gd name="T13" fmla="*/ 0 h 39"/>
                    <a:gd name="T14" fmla="*/ 0 w 44"/>
                    <a:gd name="T15" fmla="*/ 0 h 39"/>
                    <a:gd name="T16" fmla="*/ 0 w 44"/>
                    <a:gd name="T17" fmla="*/ 0 h 39"/>
                    <a:gd name="T18" fmla="*/ 0 w 44"/>
                    <a:gd name="T19" fmla="*/ 0 h 39"/>
                    <a:gd name="T20" fmla="*/ 0 w 44"/>
                    <a:gd name="T21" fmla="*/ 0 h 39"/>
                    <a:gd name="T22" fmla="*/ 0 w 44"/>
                    <a:gd name="T23" fmla="*/ 0 h 39"/>
                    <a:gd name="T24" fmla="*/ 0 w 44"/>
                    <a:gd name="T25" fmla="*/ 0 h 39"/>
                    <a:gd name="T26" fmla="*/ 0 w 44"/>
                    <a:gd name="T27" fmla="*/ 0 h 39"/>
                    <a:gd name="T28" fmla="*/ 0 w 44"/>
                    <a:gd name="T29" fmla="*/ 0 h 39"/>
                    <a:gd name="T30" fmla="*/ 0 w 44"/>
                    <a:gd name="T31" fmla="*/ 0 h 39"/>
                    <a:gd name="T32" fmla="*/ 0 w 44"/>
                    <a:gd name="T33" fmla="*/ 0 h 39"/>
                    <a:gd name="T34" fmla="*/ 0 w 44"/>
                    <a:gd name="T35" fmla="*/ 0 h 39"/>
                    <a:gd name="T36" fmla="*/ 0 w 44"/>
                    <a:gd name="T37" fmla="*/ 0 h 39"/>
                    <a:gd name="T38" fmla="*/ 0 w 44"/>
                    <a:gd name="T39" fmla="*/ 0 h 39"/>
                    <a:gd name="T40" fmla="*/ 0 w 44"/>
                    <a:gd name="T41" fmla="*/ 0 h 39"/>
                    <a:gd name="T42" fmla="*/ 0 w 44"/>
                    <a:gd name="T43" fmla="*/ 0 h 39"/>
                    <a:gd name="T44" fmla="*/ 0 w 44"/>
                    <a:gd name="T45" fmla="*/ 0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
                    <a:gd name="T70" fmla="*/ 0 h 39"/>
                    <a:gd name="T71" fmla="*/ 44 w 44"/>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 h="39">
                      <a:moveTo>
                        <a:pt x="24" y="2"/>
                      </a:moveTo>
                      <a:lnTo>
                        <a:pt x="27" y="1"/>
                      </a:lnTo>
                      <a:lnTo>
                        <a:pt x="30" y="0"/>
                      </a:lnTo>
                      <a:lnTo>
                        <a:pt x="34" y="0"/>
                      </a:lnTo>
                      <a:lnTo>
                        <a:pt x="37" y="1"/>
                      </a:lnTo>
                      <a:lnTo>
                        <a:pt x="41" y="3"/>
                      </a:lnTo>
                      <a:lnTo>
                        <a:pt x="43" y="5"/>
                      </a:lnTo>
                      <a:lnTo>
                        <a:pt x="44" y="8"/>
                      </a:lnTo>
                      <a:lnTo>
                        <a:pt x="43" y="11"/>
                      </a:lnTo>
                      <a:lnTo>
                        <a:pt x="37" y="20"/>
                      </a:lnTo>
                      <a:lnTo>
                        <a:pt x="30" y="27"/>
                      </a:lnTo>
                      <a:lnTo>
                        <a:pt x="22" y="33"/>
                      </a:lnTo>
                      <a:lnTo>
                        <a:pt x="16" y="38"/>
                      </a:lnTo>
                      <a:lnTo>
                        <a:pt x="9" y="39"/>
                      </a:lnTo>
                      <a:lnTo>
                        <a:pt x="4" y="38"/>
                      </a:lnTo>
                      <a:lnTo>
                        <a:pt x="1" y="37"/>
                      </a:lnTo>
                      <a:lnTo>
                        <a:pt x="0" y="36"/>
                      </a:lnTo>
                      <a:lnTo>
                        <a:pt x="1" y="33"/>
                      </a:lnTo>
                      <a:lnTo>
                        <a:pt x="1" y="31"/>
                      </a:lnTo>
                      <a:lnTo>
                        <a:pt x="4" y="27"/>
                      </a:lnTo>
                      <a:lnTo>
                        <a:pt x="9" y="20"/>
                      </a:lnTo>
                      <a:lnTo>
                        <a:pt x="16" y="11"/>
                      </a:lnTo>
                      <a:lnTo>
                        <a:pt x="24" y="2"/>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47" name="Freeform 320"/>
                <p:cNvSpPr>
                  <a:spLocks noChangeArrowheads="1"/>
                </p:cNvSpPr>
                <p:nvPr/>
              </p:nvSpPr>
              <p:spPr bwMode="auto">
                <a:xfrm>
                  <a:off x="4252" y="1562"/>
                  <a:ext cx="5" cy="4"/>
                </a:xfrm>
                <a:custGeom>
                  <a:avLst/>
                  <a:gdLst>
                    <a:gd name="T0" fmla="*/ 0 w 15"/>
                    <a:gd name="T1" fmla="*/ 0 h 10"/>
                    <a:gd name="T2" fmla="*/ 0 w 15"/>
                    <a:gd name="T3" fmla="*/ 0 h 10"/>
                    <a:gd name="T4" fmla="*/ 0 w 15"/>
                    <a:gd name="T5" fmla="*/ 0 h 10"/>
                    <a:gd name="T6" fmla="*/ 0 w 15"/>
                    <a:gd name="T7" fmla="*/ 0 h 10"/>
                    <a:gd name="T8" fmla="*/ 0 w 15"/>
                    <a:gd name="T9" fmla="*/ 0 h 10"/>
                    <a:gd name="T10" fmla="*/ 0 w 15"/>
                    <a:gd name="T11" fmla="*/ 0 h 10"/>
                    <a:gd name="T12" fmla="*/ 0 w 15"/>
                    <a:gd name="T13" fmla="*/ 0 h 10"/>
                    <a:gd name="T14" fmla="*/ 0 w 15"/>
                    <a:gd name="T15" fmla="*/ 0 h 10"/>
                    <a:gd name="T16" fmla="*/ 0 w 15"/>
                    <a:gd name="T17" fmla="*/ 0 h 10"/>
                    <a:gd name="T18" fmla="*/ 0 w 15"/>
                    <a:gd name="T19" fmla="*/ 0 h 10"/>
                    <a:gd name="T20" fmla="*/ 0 w 15"/>
                    <a:gd name="T21" fmla="*/ 0 h 10"/>
                    <a:gd name="T22" fmla="*/ 0 w 15"/>
                    <a:gd name="T23" fmla="*/ 0 h 10"/>
                    <a:gd name="T24" fmla="*/ 0 w 15"/>
                    <a:gd name="T25" fmla="*/ 0 h 10"/>
                    <a:gd name="T26" fmla="*/ 0 w 15"/>
                    <a:gd name="T27" fmla="*/ 0 h 10"/>
                    <a:gd name="T28" fmla="*/ 0 w 15"/>
                    <a:gd name="T29" fmla="*/ 0 h 10"/>
                    <a:gd name="T30" fmla="*/ 0 w 15"/>
                    <a:gd name="T31" fmla="*/ 0 h 10"/>
                    <a:gd name="T32" fmla="*/ 0 w 15"/>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0"/>
                    <a:gd name="T53" fmla="*/ 15 w 15"/>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0">
                      <a:moveTo>
                        <a:pt x="8" y="10"/>
                      </a:moveTo>
                      <a:lnTo>
                        <a:pt x="12" y="10"/>
                      </a:lnTo>
                      <a:lnTo>
                        <a:pt x="15" y="6"/>
                      </a:lnTo>
                      <a:lnTo>
                        <a:pt x="15" y="4"/>
                      </a:lnTo>
                      <a:lnTo>
                        <a:pt x="14" y="2"/>
                      </a:lnTo>
                      <a:lnTo>
                        <a:pt x="12" y="1"/>
                      </a:lnTo>
                      <a:lnTo>
                        <a:pt x="8" y="0"/>
                      </a:lnTo>
                      <a:lnTo>
                        <a:pt x="5" y="1"/>
                      </a:lnTo>
                      <a:lnTo>
                        <a:pt x="4" y="2"/>
                      </a:lnTo>
                      <a:lnTo>
                        <a:pt x="3" y="3"/>
                      </a:lnTo>
                      <a:lnTo>
                        <a:pt x="2" y="5"/>
                      </a:lnTo>
                      <a:lnTo>
                        <a:pt x="0" y="6"/>
                      </a:lnTo>
                      <a:lnTo>
                        <a:pt x="0" y="7"/>
                      </a:lnTo>
                      <a:lnTo>
                        <a:pt x="0" y="9"/>
                      </a:lnTo>
                      <a:lnTo>
                        <a:pt x="2" y="9"/>
                      </a:lnTo>
                      <a:lnTo>
                        <a:pt x="6" y="10"/>
                      </a:lnTo>
                      <a:lnTo>
                        <a:pt x="8" y="10"/>
                      </a:lnTo>
                      <a:close/>
                    </a:path>
                  </a:pathLst>
                </a:custGeom>
                <a:solidFill>
                  <a:srgbClr val="EE9B5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48" name="Freeform 321"/>
                <p:cNvSpPr>
                  <a:spLocks noChangeArrowheads="1"/>
                </p:cNvSpPr>
                <p:nvPr/>
              </p:nvSpPr>
              <p:spPr bwMode="auto">
                <a:xfrm>
                  <a:off x="4222" y="1623"/>
                  <a:ext cx="11" cy="11"/>
                </a:xfrm>
                <a:custGeom>
                  <a:avLst/>
                  <a:gdLst>
                    <a:gd name="T0" fmla="*/ 0 w 35"/>
                    <a:gd name="T1" fmla="*/ 0 h 30"/>
                    <a:gd name="T2" fmla="*/ 0 w 35"/>
                    <a:gd name="T3" fmla="*/ 0 h 30"/>
                    <a:gd name="T4" fmla="*/ 0 w 35"/>
                    <a:gd name="T5" fmla="*/ 0 h 30"/>
                    <a:gd name="T6" fmla="*/ 0 w 35"/>
                    <a:gd name="T7" fmla="*/ 0 h 30"/>
                    <a:gd name="T8" fmla="*/ 0 w 35"/>
                    <a:gd name="T9" fmla="*/ 0 h 30"/>
                    <a:gd name="T10" fmla="*/ 0 w 35"/>
                    <a:gd name="T11" fmla="*/ 0 h 30"/>
                    <a:gd name="T12" fmla="*/ 0 w 35"/>
                    <a:gd name="T13" fmla="*/ 0 h 30"/>
                    <a:gd name="T14" fmla="*/ 0 w 35"/>
                    <a:gd name="T15" fmla="*/ 0 h 30"/>
                    <a:gd name="T16" fmla="*/ 0 w 35"/>
                    <a:gd name="T17" fmla="*/ 0 h 30"/>
                    <a:gd name="T18" fmla="*/ 0 w 35"/>
                    <a:gd name="T19" fmla="*/ 0 h 30"/>
                    <a:gd name="T20" fmla="*/ 0 w 35"/>
                    <a:gd name="T21" fmla="*/ 0 h 30"/>
                    <a:gd name="T22" fmla="*/ 0 w 35"/>
                    <a:gd name="T23" fmla="*/ 0 h 30"/>
                    <a:gd name="T24" fmla="*/ 0 w 35"/>
                    <a:gd name="T25" fmla="*/ 0 h 30"/>
                    <a:gd name="T26" fmla="*/ 0 w 35"/>
                    <a:gd name="T27" fmla="*/ 0 h 30"/>
                    <a:gd name="T28" fmla="*/ 0 w 35"/>
                    <a:gd name="T29" fmla="*/ 0 h 30"/>
                    <a:gd name="T30" fmla="*/ 0 w 35"/>
                    <a:gd name="T31" fmla="*/ 0 h 30"/>
                    <a:gd name="T32" fmla="*/ 0 w 35"/>
                    <a:gd name="T33" fmla="*/ 0 h 30"/>
                    <a:gd name="T34" fmla="*/ 0 w 35"/>
                    <a:gd name="T35" fmla="*/ 0 h 30"/>
                    <a:gd name="T36" fmla="*/ 0 w 35"/>
                    <a:gd name="T37" fmla="*/ 0 h 30"/>
                    <a:gd name="T38" fmla="*/ 0 w 35"/>
                    <a:gd name="T39" fmla="*/ 0 h 30"/>
                    <a:gd name="T40" fmla="*/ 0 w 35"/>
                    <a:gd name="T41" fmla="*/ 0 h 30"/>
                    <a:gd name="T42" fmla="*/ 0 w 35"/>
                    <a:gd name="T43" fmla="*/ 0 h 30"/>
                    <a:gd name="T44" fmla="*/ 0 w 35"/>
                    <a:gd name="T45" fmla="*/ 0 h 30"/>
                    <a:gd name="T46" fmla="*/ 0 w 35"/>
                    <a:gd name="T47" fmla="*/ 0 h 30"/>
                    <a:gd name="T48" fmla="*/ 0 w 35"/>
                    <a:gd name="T49" fmla="*/ 0 h 30"/>
                    <a:gd name="T50" fmla="*/ 0 w 35"/>
                    <a:gd name="T51" fmla="*/ 0 h 30"/>
                    <a:gd name="T52" fmla="*/ 0 w 35"/>
                    <a:gd name="T53" fmla="*/ 0 h 30"/>
                    <a:gd name="T54" fmla="*/ 0 w 35"/>
                    <a:gd name="T55" fmla="*/ 0 h 30"/>
                    <a:gd name="T56" fmla="*/ 0 w 35"/>
                    <a:gd name="T57" fmla="*/ 0 h 30"/>
                    <a:gd name="T58" fmla="*/ 0 w 35"/>
                    <a:gd name="T59" fmla="*/ 0 h 30"/>
                    <a:gd name="T60" fmla="*/ 0 w 35"/>
                    <a:gd name="T61" fmla="*/ 0 h 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
                    <a:gd name="T94" fmla="*/ 0 h 30"/>
                    <a:gd name="T95" fmla="*/ 35 w 35"/>
                    <a:gd name="T96" fmla="*/ 30 h 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 h="30">
                      <a:moveTo>
                        <a:pt x="34" y="2"/>
                      </a:moveTo>
                      <a:lnTo>
                        <a:pt x="28" y="11"/>
                      </a:lnTo>
                      <a:lnTo>
                        <a:pt x="23" y="18"/>
                      </a:lnTo>
                      <a:lnTo>
                        <a:pt x="21" y="21"/>
                      </a:lnTo>
                      <a:lnTo>
                        <a:pt x="19" y="28"/>
                      </a:lnTo>
                      <a:lnTo>
                        <a:pt x="19" y="30"/>
                      </a:lnTo>
                      <a:lnTo>
                        <a:pt x="17" y="24"/>
                      </a:lnTo>
                      <a:lnTo>
                        <a:pt x="19" y="19"/>
                      </a:lnTo>
                      <a:lnTo>
                        <a:pt x="20" y="17"/>
                      </a:lnTo>
                      <a:lnTo>
                        <a:pt x="20" y="16"/>
                      </a:lnTo>
                      <a:lnTo>
                        <a:pt x="19" y="16"/>
                      </a:lnTo>
                      <a:lnTo>
                        <a:pt x="17" y="16"/>
                      </a:lnTo>
                      <a:lnTo>
                        <a:pt x="13" y="17"/>
                      </a:lnTo>
                      <a:lnTo>
                        <a:pt x="3" y="18"/>
                      </a:lnTo>
                      <a:lnTo>
                        <a:pt x="2" y="17"/>
                      </a:lnTo>
                      <a:lnTo>
                        <a:pt x="0" y="17"/>
                      </a:lnTo>
                      <a:lnTo>
                        <a:pt x="0" y="16"/>
                      </a:lnTo>
                      <a:lnTo>
                        <a:pt x="2" y="16"/>
                      </a:lnTo>
                      <a:lnTo>
                        <a:pt x="7" y="16"/>
                      </a:lnTo>
                      <a:lnTo>
                        <a:pt x="12" y="15"/>
                      </a:lnTo>
                      <a:lnTo>
                        <a:pt x="15" y="14"/>
                      </a:lnTo>
                      <a:lnTo>
                        <a:pt x="19" y="13"/>
                      </a:lnTo>
                      <a:lnTo>
                        <a:pt x="23" y="9"/>
                      </a:lnTo>
                      <a:lnTo>
                        <a:pt x="28" y="6"/>
                      </a:lnTo>
                      <a:lnTo>
                        <a:pt x="31" y="2"/>
                      </a:lnTo>
                      <a:lnTo>
                        <a:pt x="34" y="1"/>
                      </a:lnTo>
                      <a:lnTo>
                        <a:pt x="35" y="0"/>
                      </a:lnTo>
                      <a:lnTo>
                        <a:pt x="35" y="1"/>
                      </a:lnTo>
                      <a:lnTo>
                        <a:pt x="34" y="2"/>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49" name="Freeform 322"/>
                <p:cNvSpPr>
                  <a:spLocks noChangeArrowheads="1"/>
                </p:cNvSpPr>
                <p:nvPr/>
              </p:nvSpPr>
              <p:spPr bwMode="auto">
                <a:xfrm>
                  <a:off x="4232" y="1613"/>
                  <a:ext cx="9" cy="12"/>
                </a:xfrm>
                <a:custGeom>
                  <a:avLst/>
                  <a:gdLst>
                    <a:gd name="T0" fmla="*/ 0 w 28"/>
                    <a:gd name="T1" fmla="*/ 0 h 34"/>
                    <a:gd name="T2" fmla="*/ 0 w 28"/>
                    <a:gd name="T3" fmla="*/ 0 h 34"/>
                    <a:gd name="T4" fmla="*/ 0 w 28"/>
                    <a:gd name="T5" fmla="*/ 0 h 34"/>
                    <a:gd name="T6" fmla="*/ 0 w 28"/>
                    <a:gd name="T7" fmla="*/ 0 h 34"/>
                    <a:gd name="T8" fmla="*/ 0 w 28"/>
                    <a:gd name="T9" fmla="*/ 0 h 34"/>
                    <a:gd name="T10" fmla="*/ 0 w 28"/>
                    <a:gd name="T11" fmla="*/ 0 h 34"/>
                    <a:gd name="T12" fmla="*/ 0 w 28"/>
                    <a:gd name="T13" fmla="*/ 0 h 34"/>
                    <a:gd name="T14" fmla="*/ 0 w 28"/>
                    <a:gd name="T15" fmla="*/ 0 h 34"/>
                    <a:gd name="T16" fmla="*/ 0 w 28"/>
                    <a:gd name="T17" fmla="*/ 0 h 34"/>
                    <a:gd name="T18" fmla="*/ 0 w 28"/>
                    <a:gd name="T19" fmla="*/ 0 h 34"/>
                    <a:gd name="T20" fmla="*/ 0 w 28"/>
                    <a:gd name="T21" fmla="*/ 0 h 34"/>
                    <a:gd name="T22" fmla="*/ 0 w 28"/>
                    <a:gd name="T23" fmla="*/ 0 h 34"/>
                    <a:gd name="T24" fmla="*/ 0 w 28"/>
                    <a:gd name="T25" fmla="*/ 0 h 34"/>
                    <a:gd name="T26" fmla="*/ 0 w 28"/>
                    <a:gd name="T27" fmla="*/ 0 h 34"/>
                    <a:gd name="T28" fmla="*/ 0 w 28"/>
                    <a:gd name="T29" fmla="*/ 0 h 34"/>
                    <a:gd name="T30" fmla="*/ 0 w 28"/>
                    <a:gd name="T31" fmla="*/ 0 h 34"/>
                    <a:gd name="T32" fmla="*/ 0 w 28"/>
                    <a:gd name="T33" fmla="*/ 0 h 34"/>
                    <a:gd name="T34" fmla="*/ 0 w 28"/>
                    <a:gd name="T35" fmla="*/ 0 h 34"/>
                    <a:gd name="T36" fmla="*/ 0 w 28"/>
                    <a:gd name="T37" fmla="*/ 0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4"/>
                    <a:gd name="T59" fmla="*/ 28 w 28"/>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4">
                      <a:moveTo>
                        <a:pt x="26" y="5"/>
                      </a:moveTo>
                      <a:lnTo>
                        <a:pt x="22" y="16"/>
                      </a:lnTo>
                      <a:lnTo>
                        <a:pt x="16" y="25"/>
                      </a:lnTo>
                      <a:lnTo>
                        <a:pt x="12" y="29"/>
                      </a:lnTo>
                      <a:lnTo>
                        <a:pt x="10" y="31"/>
                      </a:lnTo>
                      <a:lnTo>
                        <a:pt x="7" y="34"/>
                      </a:lnTo>
                      <a:lnTo>
                        <a:pt x="4" y="34"/>
                      </a:lnTo>
                      <a:lnTo>
                        <a:pt x="2" y="32"/>
                      </a:lnTo>
                      <a:lnTo>
                        <a:pt x="0" y="31"/>
                      </a:lnTo>
                      <a:lnTo>
                        <a:pt x="1" y="28"/>
                      </a:lnTo>
                      <a:lnTo>
                        <a:pt x="3" y="26"/>
                      </a:lnTo>
                      <a:lnTo>
                        <a:pt x="14" y="13"/>
                      </a:lnTo>
                      <a:lnTo>
                        <a:pt x="22" y="2"/>
                      </a:lnTo>
                      <a:lnTo>
                        <a:pt x="23" y="1"/>
                      </a:lnTo>
                      <a:lnTo>
                        <a:pt x="25" y="0"/>
                      </a:lnTo>
                      <a:lnTo>
                        <a:pt x="26" y="0"/>
                      </a:lnTo>
                      <a:lnTo>
                        <a:pt x="28" y="1"/>
                      </a:lnTo>
                      <a:lnTo>
                        <a:pt x="28" y="2"/>
                      </a:lnTo>
                      <a:lnTo>
                        <a:pt x="26" y="5"/>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50" name="Freeform 323"/>
                <p:cNvSpPr>
                  <a:spLocks noChangeArrowheads="1"/>
                </p:cNvSpPr>
                <p:nvPr/>
              </p:nvSpPr>
              <p:spPr bwMode="auto">
                <a:xfrm>
                  <a:off x="4233" y="1614"/>
                  <a:ext cx="7" cy="11"/>
                </a:xfrm>
                <a:custGeom>
                  <a:avLst/>
                  <a:gdLst>
                    <a:gd name="T0" fmla="*/ 0 w 24"/>
                    <a:gd name="T1" fmla="*/ 0 h 30"/>
                    <a:gd name="T2" fmla="*/ 0 w 24"/>
                    <a:gd name="T3" fmla="*/ 0 h 30"/>
                    <a:gd name="T4" fmla="*/ 0 w 24"/>
                    <a:gd name="T5" fmla="*/ 0 h 30"/>
                    <a:gd name="T6" fmla="*/ 0 w 24"/>
                    <a:gd name="T7" fmla="*/ 0 h 30"/>
                    <a:gd name="T8" fmla="*/ 0 w 24"/>
                    <a:gd name="T9" fmla="*/ 0 h 30"/>
                    <a:gd name="T10" fmla="*/ 0 w 24"/>
                    <a:gd name="T11" fmla="*/ 0 h 30"/>
                    <a:gd name="T12" fmla="*/ 0 w 24"/>
                    <a:gd name="T13" fmla="*/ 0 h 30"/>
                    <a:gd name="T14" fmla="*/ 0 w 24"/>
                    <a:gd name="T15" fmla="*/ 0 h 30"/>
                    <a:gd name="T16" fmla="*/ 0 w 24"/>
                    <a:gd name="T17" fmla="*/ 0 h 30"/>
                    <a:gd name="T18" fmla="*/ 0 w 24"/>
                    <a:gd name="T19" fmla="*/ 0 h 30"/>
                    <a:gd name="T20" fmla="*/ 0 w 24"/>
                    <a:gd name="T21" fmla="*/ 0 h 30"/>
                    <a:gd name="T22" fmla="*/ 0 w 24"/>
                    <a:gd name="T23" fmla="*/ 0 h 30"/>
                    <a:gd name="T24" fmla="*/ 0 w 24"/>
                    <a:gd name="T25" fmla="*/ 0 h 30"/>
                    <a:gd name="T26" fmla="*/ 0 w 24"/>
                    <a:gd name="T27" fmla="*/ 0 h 30"/>
                    <a:gd name="T28" fmla="*/ 0 w 24"/>
                    <a:gd name="T29" fmla="*/ 0 h 30"/>
                    <a:gd name="T30" fmla="*/ 0 w 24"/>
                    <a:gd name="T31" fmla="*/ 0 h 30"/>
                    <a:gd name="T32" fmla="*/ 0 w 24"/>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0"/>
                    <a:gd name="T53" fmla="*/ 24 w 24"/>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0">
                      <a:moveTo>
                        <a:pt x="0" y="30"/>
                      </a:moveTo>
                      <a:lnTo>
                        <a:pt x="0" y="30"/>
                      </a:lnTo>
                      <a:lnTo>
                        <a:pt x="4" y="30"/>
                      </a:lnTo>
                      <a:lnTo>
                        <a:pt x="6" y="27"/>
                      </a:lnTo>
                      <a:lnTo>
                        <a:pt x="10" y="24"/>
                      </a:lnTo>
                      <a:lnTo>
                        <a:pt x="13" y="20"/>
                      </a:lnTo>
                      <a:lnTo>
                        <a:pt x="19" y="11"/>
                      </a:lnTo>
                      <a:lnTo>
                        <a:pt x="24" y="0"/>
                      </a:lnTo>
                      <a:lnTo>
                        <a:pt x="22" y="0"/>
                      </a:lnTo>
                      <a:lnTo>
                        <a:pt x="17" y="10"/>
                      </a:lnTo>
                      <a:lnTo>
                        <a:pt x="11" y="19"/>
                      </a:lnTo>
                      <a:lnTo>
                        <a:pt x="8" y="23"/>
                      </a:lnTo>
                      <a:lnTo>
                        <a:pt x="5" y="26"/>
                      </a:lnTo>
                      <a:lnTo>
                        <a:pt x="3" y="27"/>
                      </a:lnTo>
                      <a:lnTo>
                        <a:pt x="2" y="29"/>
                      </a:lnTo>
                      <a:lnTo>
                        <a:pt x="0" y="3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51" name="Freeform 324"/>
                <p:cNvSpPr>
                  <a:spLocks noChangeArrowheads="1"/>
                </p:cNvSpPr>
                <p:nvPr/>
              </p:nvSpPr>
              <p:spPr bwMode="auto">
                <a:xfrm>
                  <a:off x="4232" y="1621"/>
                  <a:ext cx="2" cy="3"/>
                </a:xfrm>
                <a:custGeom>
                  <a:avLst/>
                  <a:gdLst>
                    <a:gd name="T0" fmla="*/ 0 w 6"/>
                    <a:gd name="T1" fmla="*/ 0 h 10"/>
                    <a:gd name="T2" fmla="*/ 0 w 6"/>
                    <a:gd name="T3" fmla="*/ 0 h 10"/>
                    <a:gd name="T4" fmla="*/ 0 w 6"/>
                    <a:gd name="T5" fmla="*/ 0 h 10"/>
                    <a:gd name="T6" fmla="*/ 0 w 6"/>
                    <a:gd name="T7" fmla="*/ 0 h 10"/>
                    <a:gd name="T8" fmla="*/ 0 w 6"/>
                    <a:gd name="T9" fmla="*/ 0 h 10"/>
                    <a:gd name="T10" fmla="*/ 0 w 6"/>
                    <a:gd name="T11" fmla="*/ 0 h 10"/>
                    <a:gd name="T12" fmla="*/ 0 w 6"/>
                    <a:gd name="T13" fmla="*/ 0 h 10"/>
                    <a:gd name="T14" fmla="*/ 0 w 6"/>
                    <a:gd name="T15" fmla="*/ 0 h 10"/>
                    <a:gd name="T16" fmla="*/ 0 w 6"/>
                    <a:gd name="T17" fmla="*/ 0 h 10"/>
                    <a:gd name="T18" fmla="*/ 0 w 6"/>
                    <a:gd name="T19" fmla="*/ 0 h 10"/>
                    <a:gd name="T20" fmla="*/ 0 w 6"/>
                    <a:gd name="T21" fmla="*/ 0 h 10"/>
                    <a:gd name="T22" fmla="*/ 0 w 6"/>
                    <a:gd name="T23" fmla="*/ 0 h 10"/>
                    <a:gd name="T24" fmla="*/ 0 w 6"/>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0"/>
                    <a:gd name="T41" fmla="*/ 6 w 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0">
                      <a:moveTo>
                        <a:pt x="2" y="0"/>
                      </a:moveTo>
                      <a:lnTo>
                        <a:pt x="2" y="0"/>
                      </a:lnTo>
                      <a:lnTo>
                        <a:pt x="0" y="3"/>
                      </a:lnTo>
                      <a:lnTo>
                        <a:pt x="0" y="6"/>
                      </a:lnTo>
                      <a:lnTo>
                        <a:pt x="1" y="9"/>
                      </a:lnTo>
                      <a:lnTo>
                        <a:pt x="4" y="10"/>
                      </a:lnTo>
                      <a:lnTo>
                        <a:pt x="6" y="9"/>
                      </a:lnTo>
                      <a:lnTo>
                        <a:pt x="2" y="7"/>
                      </a:lnTo>
                      <a:lnTo>
                        <a:pt x="1" y="6"/>
                      </a:lnTo>
                      <a:lnTo>
                        <a:pt x="2" y="4"/>
                      </a:lnTo>
                      <a:lnTo>
                        <a:pt x="3" y="1"/>
                      </a:lnTo>
                      <a:lnTo>
                        <a:pt x="2"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52" name="Freeform 325"/>
                <p:cNvSpPr>
                  <a:spLocks noChangeArrowheads="1"/>
                </p:cNvSpPr>
                <p:nvPr/>
              </p:nvSpPr>
              <p:spPr bwMode="auto">
                <a:xfrm>
                  <a:off x="4232" y="1613"/>
                  <a:ext cx="7" cy="9"/>
                </a:xfrm>
                <a:custGeom>
                  <a:avLst/>
                  <a:gdLst>
                    <a:gd name="T0" fmla="*/ 0 w 21"/>
                    <a:gd name="T1" fmla="*/ 0 h 24"/>
                    <a:gd name="T2" fmla="*/ 0 w 21"/>
                    <a:gd name="T3" fmla="*/ 0 h 24"/>
                    <a:gd name="T4" fmla="*/ 0 w 21"/>
                    <a:gd name="T5" fmla="*/ 0 h 24"/>
                    <a:gd name="T6" fmla="*/ 0 w 21"/>
                    <a:gd name="T7" fmla="*/ 0 h 24"/>
                    <a:gd name="T8" fmla="*/ 0 w 21"/>
                    <a:gd name="T9" fmla="*/ 0 h 24"/>
                    <a:gd name="T10" fmla="*/ 0 w 21"/>
                    <a:gd name="T11" fmla="*/ 0 h 24"/>
                    <a:gd name="T12" fmla="*/ 0 w 21"/>
                    <a:gd name="T13" fmla="*/ 0 h 24"/>
                    <a:gd name="T14" fmla="*/ 0 w 21"/>
                    <a:gd name="T15" fmla="*/ 0 h 24"/>
                    <a:gd name="T16" fmla="*/ 0 w 2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4"/>
                    <a:gd name="T29" fmla="*/ 21 w 21"/>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4">
                      <a:moveTo>
                        <a:pt x="20" y="0"/>
                      </a:moveTo>
                      <a:lnTo>
                        <a:pt x="20" y="0"/>
                      </a:lnTo>
                      <a:lnTo>
                        <a:pt x="12" y="10"/>
                      </a:lnTo>
                      <a:lnTo>
                        <a:pt x="0" y="23"/>
                      </a:lnTo>
                      <a:lnTo>
                        <a:pt x="1" y="24"/>
                      </a:lnTo>
                      <a:lnTo>
                        <a:pt x="13" y="11"/>
                      </a:lnTo>
                      <a:lnTo>
                        <a:pt x="21" y="1"/>
                      </a:lnTo>
                      <a:lnTo>
                        <a:pt x="20"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53" name="Freeform 326"/>
                <p:cNvSpPr>
                  <a:spLocks noChangeArrowheads="1"/>
                </p:cNvSpPr>
                <p:nvPr/>
              </p:nvSpPr>
              <p:spPr bwMode="auto">
                <a:xfrm>
                  <a:off x="4238" y="1613"/>
                  <a:ext cx="2" cy="1"/>
                </a:xfrm>
                <a:custGeom>
                  <a:avLst/>
                  <a:gdLst>
                    <a:gd name="T0" fmla="*/ 0 w 7"/>
                    <a:gd name="T1" fmla="*/ 0 h 5"/>
                    <a:gd name="T2" fmla="*/ 0 w 7"/>
                    <a:gd name="T3" fmla="*/ 0 h 5"/>
                    <a:gd name="T4" fmla="*/ 0 w 7"/>
                    <a:gd name="T5" fmla="*/ 0 h 5"/>
                    <a:gd name="T6" fmla="*/ 0 w 7"/>
                    <a:gd name="T7" fmla="*/ 0 h 5"/>
                    <a:gd name="T8" fmla="*/ 0 w 7"/>
                    <a:gd name="T9" fmla="*/ 0 h 5"/>
                    <a:gd name="T10" fmla="*/ 0 w 7"/>
                    <a:gd name="T11" fmla="*/ 0 h 5"/>
                    <a:gd name="T12" fmla="*/ 0 w 7"/>
                    <a:gd name="T13" fmla="*/ 0 h 5"/>
                    <a:gd name="T14" fmla="*/ 0 w 7"/>
                    <a:gd name="T15" fmla="*/ 0 h 5"/>
                    <a:gd name="T16" fmla="*/ 0 w 7"/>
                    <a:gd name="T17" fmla="*/ 0 h 5"/>
                    <a:gd name="T18" fmla="*/ 0 w 7"/>
                    <a:gd name="T19" fmla="*/ 0 h 5"/>
                    <a:gd name="T20" fmla="*/ 0 w 7"/>
                    <a:gd name="T21" fmla="*/ 0 h 5"/>
                    <a:gd name="T22" fmla="*/ 0 w 7"/>
                    <a:gd name="T23" fmla="*/ 0 h 5"/>
                    <a:gd name="T24" fmla="*/ 0 w 7"/>
                    <a:gd name="T25" fmla="*/ 0 h 5"/>
                    <a:gd name="T26" fmla="*/ 0 w 7"/>
                    <a:gd name="T27" fmla="*/ 0 h 5"/>
                    <a:gd name="T28" fmla="*/ 0 w 7"/>
                    <a:gd name="T29" fmla="*/ 0 h 5"/>
                    <a:gd name="T30" fmla="*/ 0 w 7"/>
                    <a:gd name="T31" fmla="*/ 0 h 5"/>
                    <a:gd name="T32" fmla="*/ 0 w 7"/>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5"/>
                    <a:gd name="T53" fmla="*/ 7 w 7"/>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5">
                      <a:moveTo>
                        <a:pt x="6" y="5"/>
                      </a:moveTo>
                      <a:lnTo>
                        <a:pt x="6" y="5"/>
                      </a:lnTo>
                      <a:lnTo>
                        <a:pt x="7" y="2"/>
                      </a:lnTo>
                      <a:lnTo>
                        <a:pt x="7" y="1"/>
                      </a:lnTo>
                      <a:lnTo>
                        <a:pt x="6" y="0"/>
                      </a:lnTo>
                      <a:lnTo>
                        <a:pt x="3" y="0"/>
                      </a:lnTo>
                      <a:lnTo>
                        <a:pt x="1" y="1"/>
                      </a:lnTo>
                      <a:lnTo>
                        <a:pt x="0" y="2"/>
                      </a:lnTo>
                      <a:lnTo>
                        <a:pt x="1" y="3"/>
                      </a:lnTo>
                      <a:lnTo>
                        <a:pt x="2" y="2"/>
                      </a:lnTo>
                      <a:lnTo>
                        <a:pt x="4" y="1"/>
                      </a:lnTo>
                      <a:lnTo>
                        <a:pt x="4" y="2"/>
                      </a:lnTo>
                      <a:lnTo>
                        <a:pt x="4" y="5"/>
                      </a:lnTo>
                      <a:lnTo>
                        <a:pt x="6" y="5"/>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54" name="Freeform 327"/>
                <p:cNvSpPr>
                  <a:spLocks noChangeArrowheads="1"/>
                </p:cNvSpPr>
                <p:nvPr/>
              </p:nvSpPr>
              <p:spPr bwMode="auto">
                <a:xfrm>
                  <a:off x="4238" y="1601"/>
                  <a:ext cx="7" cy="13"/>
                </a:xfrm>
                <a:custGeom>
                  <a:avLst/>
                  <a:gdLst>
                    <a:gd name="T0" fmla="*/ 0 w 22"/>
                    <a:gd name="T1" fmla="*/ 0 h 36"/>
                    <a:gd name="T2" fmla="*/ 0 w 22"/>
                    <a:gd name="T3" fmla="*/ 0 h 36"/>
                    <a:gd name="T4" fmla="*/ 0 w 22"/>
                    <a:gd name="T5" fmla="*/ 0 h 36"/>
                    <a:gd name="T6" fmla="*/ 0 w 22"/>
                    <a:gd name="T7" fmla="*/ 0 h 36"/>
                    <a:gd name="T8" fmla="*/ 0 w 22"/>
                    <a:gd name="T9" fmla="*/ 0 h 36"/>
                    <a:gd name="T10" fmla="*/ 0 w 22"/>
                    <a:gd name="T11" fmla="*/ 0 h 36"/>
                    <a:gd name="T12" fmla="*/ 0 w 22"/>
                    <a:gd name="T13" fmla="*/ 0 h 36"/>
                    <a:gd name="T14" fmla="*/ 0 w 22"/>
                    <a:gd name="T15" fmla="*/ 0 h 36"/>
                    <a:gd name="T16" fmla="*/ 0 w 22"/>
                    <a:gd name="T17" fmla="*/ 0 h 36"/>
                    <a:gd name="T18" fmla="*/ 0 w 22"/>
                    <a:gd name="T19" fmla="*/ 0 h 36"/>
                    <a:gd name="T20" fmla="*/ 0 w 22"/>
                    <a:gd name="T21" fmla="*/ 0 h 36"/>
                    <a:gd name="T22" fmla="*/ 0 w 22"/>
                    <a:gd name="T23" fmla="*/ 0 h 36"/>
                    <a:gd name="T24" fmla="*/ 0 w 22"/>
                    <a:gd name="T25" fmla="*/ 0 h 36"/>
                    <a:gd name="T26" fmla="*/ 0 w 22"/>
                    <a:gd name="T27" fmla="*/ 0 h 36"/>
                    <a:gd name="T28" fmla="*/ 0 w 22"/>
                    <a:gd name="T29" fmla="*/ 0 h 36"/>
                    <a:gd name="T30" fmla="*/ 0 w 22"/>
                    <a:gd name="T31" fmla="*/ 0 h 36"/>
                    <a:gd name="T32" fmla="*/ 0 w 22"/>
                    <a:gd name="T33" fmla="*/ 0 h 36"/>
                    <a:gd name="T34" fmla="*/ 0 w 22"/>
                    <a:gd name="T35" fmla="*/ 0 h 36"/>
                    <a:gd name="T36" fmla="*/ 0 w 22"/>
                    <a:gd name="T37" fmla="*/ 0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36"/>
                    <a:gd name="T59" fmla="*/ 22 w 22"/>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36">
                      <a:moveTo>
                        <a:pt x="21" y="4"/>
                      </a:moveTo>
                      <a:lnTo>
                        <a:pt x="18" y="15"/>
                      </a:lnTo>
                      <a:lnTo>
                        <a:pt x="14" y="26"/>
                      </a:lnTo>
                      <a:lnTo>
                        <a:pt x="11" y="30"/>
                      </a:lnTo>
                      <a:lnTo>
                        <a:pt x="9" y="33"/>
                      </a:lnTo>
                      <a:lnTo>
                        <a:pt x="7" y="35"/>
                      </a:lnTo>
                      <a:lnTo>
                        <a:pt x="4" y="36"/>
                      </a:lnTo>
                      <a:lnTo>
                        <a:pt x="1" y="35"/>
                      </a:lnTo>
                      <a:lnTo>
                        <a:pt x="0" y="34"/>
                      </a:lnTo>
                      <a:lnTo>
                        <a:pt x="0" y="31"/>
                      </a:lnTo>
                      <a:lnTo>
                        <a:pt x="1" y="28"/>
                      </a:lnTo>
                      <a:lnTo>
                        <a:pt x="9" y="13"/>
                      </a:lnTo>
                      <a:lnTo>
                        <a:pt x="15" y="3"/>
                      </a:lnTo>
                      <a:lnTo>
                        <a:pt x="16" y="2"/>
                      </a:lnTo>
                      <a:lnTo>
                        <a:pt x="18" y="0"/>
                      </a:lnTo>
                      <a:lnTo>
                        <a:pt x="19" y="0"/>
                      </a:lnTo>
                      <a:lnTo>
                        <a:pt x="21" y="0"/>
                      </a:lnTo>
                      <a:lnTo>
                        <a:pt x="22" y="2"/>
                      </a:lnTo>
                      <a:lnTo>
                        <a:pt x="21" y="4"/>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55" name="Freeform 328"/>
                <p:cNvSpPr>
                  <a:spLocks noChangeArrowheads="1"/>
                </p:cNvSpPr>
                <p:nvPr/>
              </p:nvSpPr>
              <p:spPr bwMode="auto">
                <a:xfrm>
                  <a:off x="4239" y="1603"/>
                  <a:ext cx="5" cy="12"/>
                </a:xfrm>
                <a:custGeom>
                  <a:avLst/>
                  <a:gdLst>
                    <a:gd name="T0" fmla="*/ 0 w 18"/>
                    <a:gd name="T1" fmla="*/ 0 h 33"/>
                    <a:gd name="T2" fmla="*/ 0 w 18"/>
                    <a:gd name="T3" fmla="*/ 0 h 33"/>
                    <a:gd name="T4" fmla="*/ 0 w 18"/>
                    <a:gd name="T5" fmla="*/ 0 h 33"/>
                    <a:gd name="T6" fmla="*/ 0 w 18"/>
                    <a:gd name="T7" fmla="*/ 0 h 33"/>
                    <a:gd name="T8" fmla="*/ 0 w 18"/>
                    <a:gd name="T9" fmla="*/ 0 h 33"/>
                    <a:gd name="T10" fmla="*/ 0 w 18"/>
                    <a:gd name="T11" fmla="*/ 0 h 33"/>
                    <a:gd name="T12" fmla="*/ 0 w 18"/>
                    <a:gd name="T13" fmla="*/ 0 h 33"/>
                    <a:gd name="T14" fmla="*/ 0 w 18"/>
                    <a:gd name="T15" fmla="*/ 0 h 33"/>
                    <a:gd name="T16" fmla="*/ 0 w 18"/>
                    <a:gd name="T17" fmla="*/ 0 h 33"/>
                    <a:gd name="T18" fmla="*/ 0 w 18"/>
                    <a:gd name="T19" fmla="*/ 0 h 33"/>
                    <a:gd name="T20" fmla="*/ 0 w 18"/>
                    <a:gd name="T21" fmla="*/ 0 h 33"/>
                    <a:gd name="T22" fmla="*/ 0 w 18"/>
                    <a:gd name="T23" fmla="*/ 0 h 33"/>
                    <a:gd name="T24" fmla="*/ 0 w 18"/>
                    <a:gd name="T25" fmla="*/ 0 h 33"/>
                    <a:gd name="T26" fmla="*/ 0 w 18"/>
                    <a:gd name="T27" fmla="*/ 0 h 33"/>
                    <a:gd name="T28" fmla="*/ 0 w 18"/>
                    <a:gd name="T29" fmla="*/ 0 h 33"/>
                    <a:gd name="T30" fmla="*/ 0 w 18"/>
                    <a:gd name="T31" fmla="*/ 0 h 33"/>
                    <a:gd name="T32" fmla="*/ 0 w 18"/>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3"/>
                    <a:gd name="T53" fmla="*/ 18 w 18"/>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3">
                      <a:moveTo>
                        <a:pt x="0" y="33"/>
                      </a:moveTo>
                      <a:lnTo>
                        <a:pt x="0" y="33"/>
                      </a:lnTo>
                      <a:lnTo>
                        <a:pt x="3" y="32"/>
                      </a:lnTo>
                      <a:lnTo>
                        <a:pt x="6" y="29"/>
                      </a:lnTo>
                      <a:lnTo>
                        <a:pt x="8" y="26"/>
                      </a:lnTo>
                      <a:lnTo>
                        <a:pt x="11" y="22"/>
                      </a:lnTo>
                      <a:lnTo>
                        <a:pt x="14" y="11"/>
                      </a:lnTo>
                      <a:lnTo>
                        <a:pt x="18" y="0"/>
                      </a:lnTo>
                      <a:lnTo>
                        <a:pt x="15" y="0"/>
                      </a:lnTo>
                      <a:lnTo>
                        <a:pt x="13" y="10"/>
                      </a:lnTo>
                      <a:lnTo>
                        <a:pt x="8" y="21"/>
                      </a:lnTo>
                      <a:lnTo>
                        <a:pt x="6" y="25"/>
                      </a:lnTo>
                      <a:lnTo>
                        <a:pt x="4" y="29"/>
                      </a:lnTo>
                      <a:lnTo>
                        <a:pt x="3" y="31"/>
                      </a:lnTo>
                      <a:lnTo>
                        <a:pt x="0" y="31"/>
                      </a:lnTo>
                      <a:lnTo>
                        <a:pt x="0" y="33"/>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56" name="Freeform 329"/>
                <p:cNvSpPr>
                  <a:spLocks noChangeArrowheads="1"/>
                </p:cNvSpPr>
                <p:nvPr/>
              </p:nvSpPr>
              <p:spPr bwMode="auto">
                <a:xfrm>
                  <a:off x="4238" y="1611"/>
                  <a:ext cx="1" cy="3"/>
                </a:xfrm>
                <a:custGeom>
                  <a:avLst/>
                  <a:gdLst>
                    <a:gd name="T0" fmla="*/ 0 w 5"/>
                    <a:gd name="T1" fmla="*/ 0 h 9"/>
                    <a:gd name="T2" fmla="*/ 0 w 5"/>
                    <a:gd name="T3" fmla="*/ 0 h 9"/>
                    <a:gd name="T4" fmla="*/ 0 w 5"/>
                    <a:gd name="T5" fmla="*/ 0 h 9"/>
                    <a:gd name="T6" fmla="*/ 0 w 5"/>
                    <a:gd name="T7" fmla="*/ 0 h 9"/>
                    <a:gd name="T8" fmla="*/ 0 w 5"/>
                    <a:gd name="T9" fmla="*/ 0 h 9"/>
                    <a:gd name="T10" fmla="*/ 0 w 5"/>
                    <a:gd name="T11" fmla="*/ 0 h 9"/>
                    <a:gd name="T12" fmla="*/ 0 w 5"/>
                    <a:gd name="T13" fmla="*/ 0 h 9"/>
                    <a:gd name="T14" fmla="*/ 0 w 5"/>
                    <a:gd name="T15" fmla="*/ 0 h 9"/>
                    <a:gd name="T16" fmla="*/ 0 w 5"/>
                    <a:gd name="T17" fmla="*/ 0 h 9"/>
                    <a:gd name="T18" fmla="*/ 0 w 5"/>
                    <a:gd name="T19" fmla="*/ 0 h 9"/>
                    <a:gd name="T20" fmla="*/ 0 w 5"/>
                    <a:gd name="T21" fmla="*/ 0 h 9"/>
                    <a:gd name="T22" fmla="*/ 0 w 5"/>
                    <a:gd name="T23" fmla="*/ 0 h 9"/>
                    <a:gd name="T24" fmla="*/ 0 w 5"/>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9"/>
                    <a:gd name="T41" fmla="*/ 5 w 5"/>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9">
                      <a:moveTo>
                        <a:pt x="1" y="0"/>
                      </a:moveTo>
                      <a:lnTo>
                        <a:pt x="1" y="0"/>
                      </a:lnTo>
                      <a:lnTo>
                        <a:pt x="0" y="3"/>
                      </a:lnTo>
                      <a:lnTo>
                        <a:pt x="0" y="6"/>
                      </a:lnTo>
                      <a:lnTo>
                        <a:pt x="2" y="8"/>
                      </a:lnTo>
                      <a:lnTo>
                        <a:pt x="5" y="9"/>
                      </a:lnTo>
                      <a:lnTo>
                        <a:pt x="5" y="7"/>
                      </a:lnTo>
                      <a:lnTo>
                        <a:pt x="3" y="6"/>
                      </a:lnTo>
                      <a:lnTo>
                        <a:pt x="1" y="5"/>
                      </a:lnTo>
                      <a:lnTo>
                        <a:pt x="1" y="4"/>
                      </a:lnTo>
                      <a:lnTo>
                        <a:pt x="3" y="1"/>
                      </a:lnTo>
                      <a:lnTo>
                        <a:pt x="1"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57" name="Freeform 330"/>
                <p:cNvSpPr>
                  <a:spLocks noChangeArrowheads="1"/>
                </p:cNvSpPr>
                <p:nvPr/>
              </p:nvSpPr>
              <p:spPr bwMode="auto">
                <a:xfrm>
                  <a:off x="4238" y="1602"/>
                  <a:ext cx="5" cy="10"/>
                </a:xfrm>
                <a:custGeom>
                  <a:avLst/>
                  <a:gdLst>
                    <a:gd name="T0" fmla="*/ 0 w 16"/>
                    <a:gd name="T1" fmla="*/ 0 h 27"/>
                    <a:gd name="T2" fmla="*/ 0 w 16"/>
                    <a:gd name="T3" fmla="*/ 0 h 27"/>
                    <a:gd name="T4" fmla="*/ 0 w 16"/>
                    <a:gd name="T5" fmla="*/ 0 h 27"/>
                    <a:gd name="T6" fmla="*/ 0 w 16"/>
                    <a:gd name="T7" fmla="*/ 0 h 27"/>
                    <a:gd name="T8" fmla="*/ 0 w 16"/>
                    <a:gd name="T9" fmla="*/ 0 h 27"/>
                    <a:gd name="T10" fmla="*/ 0 w 16"/>
                    <a:gd name="T11" fmla="*/ 0 h 27"/>
                    <a:gd name="T12" fmla="*/ 0 w 16"/>
                    <a:gd name="T13" fmla="*/ 0 h 27"/>
                    <a:gd name="T14" fmla="*/ 0 w 16"/>
                    <a:gd name="T15" fmla="*/ 0 h 27"/>
                    <a:gd name="T16" fmla="*/ 0 w 16"/>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27"/>
                    <a:gd name="T29" fmla="*/ 16 w 16"/>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27">
                      <a:moveTo>
                        <a:pt x="15" y="0"/>
                      </a:moveTo>
                      <a:lnTo>
                        <a:pt x="15" y="0"/>
                      </a:lnTo>
                      <a:lnTo>
                        <a:pt x="8" y="11"/>
                      </a:lnTo>
                      <a:lnTo>
                        <a:pt x="0" y="26"/>
                      </a:lnTo>
                      <a:lnTo>
                        <a:pt x="2" y="27"/>
                      </a:lnTo>
                      <a:lnTo>
                        <a:pt x="10" y="12"/>
                      </a:lnTo>
                      <a:lnTo>
                        <a:pt x="16" y="1"/>
                      </a:lnTo>
                      <a:lnTo>
                        <a:pt x="15"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58" name="Freeform 331"/>
                <p:cNvSpPr>
                  <a:spLocks noChangeArrowheads="1"/>
                </p:cNvSpPr>
                <p:nvPr/>
              </p:nvSpPr>
              <p:spPr bwMode="auto">
                <a:xfrm>
                  <a:off x="4243" y="1601"/>
                  <a:ext cx="2" cy="2"/>
                </a:xfrm>
                <a:custGeom>
                  <a:avLst/>
                  <a:gdLst>
                    <a:gd name="T0" fmla="*/ 0 w 7"/>
                    <a:gd name="T1" fmla="*/ 0 h 5"/>
                    <a:gd name="T2" fmla="*/ 0 w 7"/>
                    <a:gd name="T3" fmla="*/ 0 h 5"/>
                    <a:gd name="T4" fmla="*/ 0 w 7"/>
                    <a:gd name="T5" fmla="*/ 0 h 5"/>
                    <a:gd name="T6" fmla="*/ 0 w 7"/>
                    <a:gd name="T7" fmla="*/ 0 h 5"/>
                    <a:gd name="T8" fmla="*/ 0 w 7"/>
                    <a:gd name="T9" fmla="*/ 0 h 5"/>
                    <a:gd name="T10" fmla="*/ 0 w 7"/>
                    <a:gd name="T11" fmla="*/ 0 h 5"/>
                    <a:gd name="T12" fmla="*/ 0 w 7"/>
                    <a:gd name="T13" fmla="*/ 0 h 5"/>
                    <a:gd name="T14" fmla="*/ 0 w 7"/>
                    <a:gd name="T15" fmla="*/ 0 h 5"/>
                    <a:gd name="T16" fmla="*/ 0 w 7"/>
                    <a:gd name="T17" fmla="*/ 0 h 5"/>
                    <a:gd name="T18" fmla="*/ 0 w 7"/>
                    <a:gd name="T19" fmla="*/ 0 h 5"/>
                    <a:gd name="T20" fmla="*/ 0 w 7"/>
                    <a:gd name="T21" fmla="*/ 0 h 5"/>
                    <a:gd name="T22" fmla="*/ 0 w 7"/>
                    <a:gd name="T23" fmla="*/ 0 h 5"/>
                    <a:gd name="T24" fmla="*/ 0 w 7"/>
                    <a:gd name="T25" fmla="*/ 0 h 5"/>
                    <a:gd name="T26" fmla="*/ 0 w 7"/>
                    <a:gd name="T27" fmla="*/ 0 h 5"/>
                    <a:gd name="T28" fmla="*/ 0 w 7"/>
                    <a:gd name="T29" fmla="*/ 0 h 5"/>
                    <a:gd name="T30" fmla="*/ 0 w 7"/>
                    <a:gd name="T31" fmla="*/ 0 h 5"/>
                    <a:gd name="T32" fmla="*/ 0 w 7"/>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5"/>
                    <a:gd name="T53" fmla="*/ 7 w 7"/>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5">
                      <a:moveTo>
                        <a:pt x="7" y="5"/>
                      </a:moveTo>
                      <a:lnTo>
                        <a:pt x="7" y="5"/>
                      </a:lnTo>
                      <a:lnTo>
                        <a:pt x="7" y="3"/>
                      </a:lnTo>
                      <a:lnTo>
                        <a:pt x="7" y="1"/>
                      </a:lnTo>
                      <a:lnTo>
                        <a:pt x="6" y="0"/>
                      </a:lnTo>
                      <a:lnTo>
                        <a:pt x="3" y="1"/>
                      </a:lnTo>
                      <a:lnTo>
                        <a:pt x="1" y="2"/>
                      </a:lnTo>
                      <a:lnTo>
                        <a:pt x="0" y="3"/>
                      </a:lnTo>
                      <a:lnTo>
                        <a:pt x="1" y="4"/>
                      </a:lnTo>
                      <a:lnTo>
                        <a:pt x="2" y="3"/>
                      </a:lnTo>
                      <a:lnTo>
                        <a:pt x="4" y="2"/>
                      </a:lnTo>
                      <a:lnTo>
                        <a:pt x="6" y="2"/>
                      </a:lnTo>
                      <a:lnTo>
                        <a:pt x="6" y="3"/>
                      </a:lnTo>
                      <a:lnTo>
                        <a:pt x="4" y="5"/>
                      </a:lnTo>
                      <a:lnTo>
                        <a:pt x="7" y="5"/>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59" name="Freeform 332"/>
                <p:cNvSpPr>
                  <a:spLocks noChangeArrowheads="1"/>
                </p:cNvSpPr>
                <p:nvPr/>
              </p:nvSpPr>
              <p:spPr bwMode="auto">
                <a:xfrm>
                  <a:off x="4243" y="1590"/>
                  <a:ext cx="6" cy="13"/>
                </a:xfrm>
                <a:custGeom>
                  <a:avLst/>
                  <a:gdLst>
                    <a:gd name="T0" fmla="*/ 0 w 18"/>
                    <a:gd name="T1" fmla="*/ 0 h 37"/>
                    <a:gd name="T2" fmla="*/ 0 w 18"/>
                    <a:gd name="T3" fmla="*/ 0 h 37"/>
                    <a:gd name="T4" fmla="*/ 0 w 18"/>
                    <a:gd name="T5" fmla="*/ 0 h 37"/>
                    <a:gd name="T6" fmla="*/ 0 w 18"/>
                    <a:gd name="T7" fmla="*/ 0 h 37"/>
                    <a:gd name="T8" fmla="*/ 0 w 18"/>
                    <a:gd name="T9" fmla="*/ 0 h 37"/>
                    <a:gd name="T10" fmla="*/ 0 w 18"/>
                    <a:gd name="T11" fmla="*/ 0 h 37"/>
                    <a:gd name="T12" fmla="*/ 0 w 18"/>
                    <a:gd name="T13" fmla="*/ 0 h 37"/>
                    <a:gd name="T14" fmla="*/ 0 w 18"/>
                    <a:gd name="T15" fmla="*/ 0 h 37"/>
                    <a:gd name="T16" fmla="*/ 0 w 18"/>
                    <a:gd name="T17" fmla="*/ 0 h 37"/>
                    <a:gd name="T18" fmla="*/ 0 w 18"/>
                    <a:gd name="T19" fmla="*/ 0 h 37"/>
                    <a:gd name="T20" fmla="*/ 0 w 18"/>
                    <a:gd name="T21" fmla="*/ 0 h 37"/>
                    <a:gd name="T22" fmla="*/ 0 w 18"/>
                    <a:gd name="T23" fmla="*/ 0 h 37"/>
                    <a:gd name="T24" fmla="*/ 0 w 18"/>
                    <a:gd name="T25" fmla="*/ 0 h 37"/>
                    <a:gd name="T26" fmla="*/ 0 w 18"/>
                    <a:gd name="T27" fmla="*/ 0 h 37"/>
                    <a:gd name="T28" fmla="*/ 0 w 18"/>
                    <a:gd name="T29" fmla="*/ 0 h 37"/>
                    <a:gd name="T30" fmla="*/ 0 w 18"/>
                    <a:gd name="T31" fmla="*/ 0 h 37"/>
                    <a:gd name="T32" fmla="*/ 0 w 18"/>
                    <a:gd name="T33" fmla="*/ 0 h 37"/>
                    <a:gd name="T34" fmla="*/ 0 w 18"/>
                    <a:gd name="T35" fmla="*/ 0 h 37"/>
                    <a:gd name="T36" fmla="*/ 0 w 18"/>
                    <a:gd name="T37" fmla="*/ 0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7"/>
                    <a:gd name="T59" fmla="*/ 18 w 18"/>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7">
                      <a:moveTo>
                        <a:pt x="18" y="5"/>
                      </a:moveTo>
                      <a:lnTo>
                        <a:pt x="17" y="15"/>
                      </a:lnTo>
                      <a:lnTo>
                        <a:pt x="13" y="26"/>
                      </a:lnTo>
                      <a:lnTo>
                        <a:pt x="11" y="31"/>
                      </a:lnTo>
                      <a:lnTo>
                        <a:pt x="10" y="34"/>
                      </a:lnTo>
                      <a:lnTo>
                        <a:pt x="8" y="37"/>
                      </a:lnTo>
                      <a:lnTo>
                        <a:pt x="5" y="37"/>
                      </a:lnTo>
                      <a:lnTo>
                        <a:pt x="2" y="37"/>
                      </a:lnTo>
                      <a:lnTo>
                        <a:pt x="0" y="36"/>
                      </a:lnTo>
                      <a:lnTo>
                        <a:pt x="0" y="34"/>
                      </a:lnTo>
                      <a:lnTo>
                        <a:pt x="1" y="30"/>
                      </a:lnTo>
                      <a:lnTo>
                        <a:pt x="8" y="15"/>
                      </a:lnTo>
                      <a:lnTo>
                        <a:pt x="13" y="3"/>
                      </a:lnTo>
                      <a:lnTo>
                        <a:pt x="15" y="2"/>
                      </a:lnTo>
                      <a:lnTo>
                        <a:pt x="16" y="0"/>
                      </a:lnTo>
                      <a:lnTo>
                        <a:pt x="17" y="0"/>
                      </a:lnTo>
                      <a:lnTo>
                        <a:pt x="18" y="0"/>
                      </a:lnTo>
                      <a:lnTo>
                        <a:pt x="18" y="1"/>
                      </a:lnTo>
                      <a:lnTo>
                        <a:pt x="18" y="5"/>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60" name="Freeform 333"/>
                <p:cNvSpPr>
                  <a:spLocks noChangeArrowheads="1"/>
                </p:cNvSpPr>
                <p:nvPr/>
              </p:nvSpPr>
              <p:spPr bwMode="auto">
                <a:xfrm>
                  <a:off x="4244" y="1591"/>
                  <a:ext cx="5" cy="12"/>
                </a:xfrm>
                <a:custGeom>
                  <a:avLst/>
                  <a:gdLst>
                    <a:gd name="T0" fmla="*/ 0 w 14"/>
                    <a:gd name="T1" fmla="*/ 0 h 33"/>
                    <a:gd name="T2" fmla="*/ 0 w 14"/>
                    <a:gd name="T3" fmla="*/ 0 h 33"/>
                    <a:gd name="T4" fmla="*/ 0 w 14"/>
                    <a:gd name="T5" fmla="*/ 0 h 33"/>
                    <a:gd name="T6" fmla="*/ 0 w 14"/>
                    <a:gd name="T7" fmla="*/ 0 h 33"/>
                    <a:gd name="T8" fmla="*/ 0 w 14"/>
                    <a:gd name="T9" fmla="*/ 0 h 33"/>
                    <a:gd name="T10" fmla="*/ 0 w 14"/>
                    <a:gd name="T11" fmla="*/ 0 h 33"/>
                    <a:gd name="T12" fmla="*/ 0 w 14"/>
                    <a:gd name="T13" fmla="*/ 0 h 33"/>
                    <a:gd name="T14" fmla="*/ 0 w 14"/>
                    <a:gd name="T15" fmla="*/ 0 h 33"/>
                    <a:gd name="T16" fmla="*/ 0 w 14"/>
                    <a:gd name="T17" fmla="*/ 0 h 33"/>
                    <a:gd name="T18" fmla="*/ 0 w 14"/>
                    <a:gd name="T19" fmla="*/ 0 h 33"/>
                    <a:gd name="T20" fmla="*/ 0 w 14"/>
                    <a:gd name="T21" fmla="*/ 0 h 33"/>
                    <a:gd name="T22" fmla="*/ 0 w 14"/>
                    <a:gd name="T23" fmla="*/ 0 h 33"/>
                    <a:gd name="T24" fmla="*/ 0 w 14"/>
                    <a:gd name="T25" fmla="*/ 0 h 33"/>
                    <a:gd name="T26" fmla="*/ 0 w 14"/>
                    <a:gd name="T27" fmla="*/ 0 h 33"/>
                    <a:gd name="T28" fmla="*/ 0 w 14"/>
                    <a:gd name="T29" fmla="*/ 0 h 33"/>
                    <a:gd name="T30" fmla="*/ 0 w 14"/>
                    <a:gd name="T31" fmla="*/ 0 h 33"/>
                    <a:gd name="T32" fmla="*/ 0 w 14"/>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33"/>
                    <a:gd name="T53" fmla="*/ 14 w 1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33">
                      <a:moveTo>
                        <a:pt x="0" y="33"/>
                      </a:moveTo>
                      <a:lnTo>
                        <a:pt x="0" y="33"/>
                      </a:lnTo>
                      <a:lnTo>
                        <a:pt x="3" y="32"/>
                      </a:lnTo>
                      <a:lnTo>
                        <a:pt x="5" y="30"/>
                      </a:lnTo>
                      <a:lnTo>
                        <a:pt x="7" y="26"/>
                      </a:lnTo>
                      <a:lnTo>
                        <a:pt x="10" y="21"/>
                      </a:lnTo>
                      <a:lnTo>
                        <a:pt x="12" y="10"/>
                      </a:lnTo>
                      <a:lnTo>
                        <a:pt x="14" y="0"/>
                      </a:lnTo>
                      <a:lnTo>
                        <a:pt x="13" y="0"/>
                      </a:lnTo>
                      <a:lnTo>
                        <a:pt x="11" y="10"/>
                      </a:lnTo>
                      <a:lnTo>
                        <a:pt x="7" y="20"/>
                      </a:lnTo>
                      <a:lnTo>
                        <a:pt x="6" y="26"/>
                      </a:lnTo>
                      <a:lnTo>
                        <a:pt x="4" y="29"/>
                      </a:lnTo>
                      <a:lnTo>
                        <a:pt x="2" y="31"/>
                      </a:lnTo>
                      <a:lnTo>
                        <a:pt x="0" y="32"/>
                      </a:lnTo>
                      <a:lnTo>
                        <a:pt x="0" y="33"/>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61" name="Freeform 334"/>
                <p:cNvSpPr>
                  <a:spLocks noChangeArrowheads="1"/>
                </p:cNvSpPr>
                <p:nvPr/>
              </p:nvSpPr>
              <p:spPr bwMode="auto">
                <a:xfrm>
                  <a:off x="4242" y="1601"/>
                  <a:ext cx="2" cy="2"/>
                </a:xfrm>
                <a:custGeom>
                  <a:avLst/>
                  <a:gdLst>
                    <a:gd name="T0" fmla="*/ 0 w 7"/>
                    <a:gd name="T1" fmla="*/ 0 h 8"/>
                    <a:gd name="T2" fmla="*/ 0 w 7"/>
                    <a:gd name="T3" fmla="*/ 0 h 8"/>
                    <a:gd name="T4" fmla="*/ 0 w 7"/>
                    <a:gd name="T5" fmla="*/ 0 h 8"/>
                    <a:gd name="T6" fmla="*/ 0 w 7"/>
                    <a:gd name="T7" fmla="*/ 0 h 8"/>
                    <a:gd name="T8" fmla="*/ 0 w 7"/>
                    <a:gd name="T9" fmla="*/ 0 h 8"/>
                    <a:gd name="T10" fmla="*/ 0 w 7"/>
                    <a:gd name="T11" fmla="*/ 0 h 8"/>
                    <a:gd name="T12" fmla="*/ 0 w 7"/>
                    <a:gd name="T13" fmla="*/ 0 h 8"/>
                    <a:gd name="T14" fmla="*/ 0 w 7"/>
                    <a:gd name="T15" fmla="*/ 0 h 8"/>
                    <a:gd name="T16" fmla="*/ 0 w 7"/>
                    <a:gd name="T17" fmla="*/ 0 h 8"/>
                    <a:gd name="T18" fmla="*/ 0 w 7"/>
                    <a:gd name="T19" fmla="*/ 0 h 8"/>
                    <a:gd name="T20" fmla="*/ 0 w 7"/>
                    <a:gd name="T21" fmla="*/ 0 h 8"/>
                    <a:gd name="T22" fmla="*/ 0 w 7"/>
                    <a:gd name="T23" fmla="*/ 0 h 8"/>
                    <a:gd name="T24" fmla="*/ 0 w 7"/>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8"/>
                    <a:gd name="T41" fmla="*/ 7 w 7"/>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8">
                      <a:moveTo>
                        <a:pt x="2" y="0"/>
                      </a:moveTo>
                      <a:lnTo>
                        <a:pt x="2" y="0"/>
                      </a:lnTo>
                      <a:lnTo>
                        <a:pt x="0" y="4"/>
                      </a:lnTo>
                      <a:lnTo>
                        <a:pt x="2" y="6"/>
                      </a:lnTo>
                      <a:lnTo>
                        <a:pt x="4" y="8"/>
                      </a:lnTo>
                      <a:lnTo>
                        <a:pt x="7" y="8"/>
                      </a:lnTo>
                      <a:lnTo>
                        <a:pt x="7" y="7"/>
                      </a:lnTo>
                      <a:lnTo>
                        <a:pt x="4" y="6"/>
                      </a:lnTo>
                      <a:lnTo>
                        <a:pt x="3" y="5"/>
                      </a:lnTo>
                      <a:lnTo>
                        <a:pt x="3" y="4"/>
                      </a:lnTo>
                      <a:lnTo>
                        <a:pt x="4" y="1"/>
                      </a:lnTo>
                      <a:lnTo>
                        <a:pt x="2"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62" name="Freeform 335"/>
                <p:cNvSpPr>
                  <a:spLocks noChangeArrowheads="1"/>
                </p:cNvSpPr>
                <p:nvPr/>
              </p:nvSpPr>
              <p:spPr bwMode="auto">
                <a:xfrm>
                  <a:off x="4243" y="1590"/>
                  <a:ext cx="4" cy="11"/>
                </a:xfrm>
                <a:custGeom>
                  <a:avLst/>
                  <a:gdLst>
                    <a:gd name="T0" fmla="*/ 0 w 13"/>
                    <a:gd name="T1" fmla="*/ 0 h 29"/>
                    <a:gd name="T2" fmla="*/ 0 w 13"/>
                    <a:gd name="T3" fmla="*/ 0 h 29"/>
                    <a:gd name="T4" fmla="*/ 0 w 13"/>
                    <a:gd name="T5" fmla="*/ 0 h 29"/>
                    <a:gd name="T6" fmla="*/ 0 w 13"/>
                    <a:gd name="T7" fmla="*/ 0 h 29"/>
                    <a:gd name="T8" fmla="*/ 0 w 13"/>
                    <a:gd name="T9" fmla="*/ 0 h 29"/>
                    <a:gd name="T10" fmla="*/ 0 w 13"/>
                    <a:gd name="T11" fmla="*/ 0 h 29"/>
                    <a:gd name="T12" fmla="*/ 0 w 13"/>
                    <a:gd name="T13" fmla="*/ 0 h 29"/>
                    <a:gd name="T14" fmla="*/ 0 w 13"/>
                    <a:gd name="T15" fmla="*/ 0 h 29"/>
                    <a:gd name="T16" fmla="*/ 0 w 13"/>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29"/>
                    <a:gd name="T29" fmla="*/ 13 w 13"/>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29">
                      <a:moveTo>
                        <a:pt x="12" y="0"/>
                      </a:moveTo>
                      <a:lnTo>
                        <a:pt x="12" y="0"/>
                      </a:lnTo>
                      <a:lnTo>
                        <a:pt x="8" y="12"/>
                      </a:lnTo>
                      <a:lnTo>
                        <a:pt x="0" y="28"/>
                      </a:lnTo>
                      <a:lnTo>
                        <a:pt x="2" y="29"/>
                      </a:lnTo>
                      <a:lnTo>
                        <a:pt x="9" y="13"/>
                      </a:lnTo>
                      <a:lnTo>
                        <a:pt x="13" y="1"/>
                      </a:lnTo>
                      <a:lnTo>
                        <a:pt x="12"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63" name="Freeform 336"/>
                <p:cNvSpPr>
                  <a:spLocks noChangeArrowheads="1"/>
                </p:cNvSpPr>
                <p:nvPr/>
              </p:nvSpPr>
              <p:spPr bwMode="auto">
                <a:xfrm>
                  <a:off x="4247" y="1589"/>
                  <a:ext cx="2" cy="2"/>
                </a:xfrm>
                <a:custGeom>
                  <a:avLst/>
                  <a:gdLst>
                    <a:gd name="T0" fmla="*/ 0 w 7"/>
                    <a:gd name="T1" fmla="*/ 0 h 6"/>
                    <a:gd name="T2" fmla="*/ 0 w 7"/>
                    <a:gd name="T3" fmla="*/ 0 h 6"/>
                    <a:gd name="T4" fmla="*/ 0 w 7"/>
                    <a:gd name="T5" fmla="*/ 0 h 6"/>
                    <a:gd name="T6" fmla="*/ 0 w 7"/>
                    <a:gd name="T7" fmla="*/ 0 h 6"/>
                    <a:gd name="T8" fmla="*/ 0 w 7"/>
                    <a:gd name="T9" fmla="*/ 0 h 6"/>
                    <a:gd name="T10" fmla="*/ 0 w 7"/>
                    <a:gd name="T11" fmla="*/ 0 h 6"/>
                    <a:gd name="T12" fmla="*/ 0 w 7"/>
                    <a:gd name="T13" fmla="*/ 0 h 6"/>
                    <a:gd name="T14" fmla="*/ 0 w 7"/>
                    <a:gd name="T15" fmla="*/ 0 h 6"/>
                    <a:gd name="T16" fmla="*/ 0 w 7"/>
                    <a:gd name="T17" fmla="*/ 0 h 6"/>
                    <a:gd name="T18" fmla="*/ 0 w 7"/>
                    <a:gd name="T19" fmla="*/ 0 h 6"/>
                    <a:gd name="T20" fmla="*/ 0 w 7"/>
                    <a:gd name="T21" fmla="*/ 0 h 6"/>
                    <a:gd name="T22" fmla="*/ 0 w 7"/>
                    <a:gd name="T23" fmla="*/ 0 h 6"/>
                    <a:gd name="T24" fmla="*/ 0 w 7"/>
                    <a:gd name="T25" fmla="*/ 0 h 6"/>
                    <a:gd name="T26" fmla="*/ 0 w 7"/>
                    <a:gd name="T27" fmla="*/ 0 h 6"/>
                    <a:gd name="T28" fmla="*/ 0 w 7"/>
                    <a:gd name="T29" fmla="*/ 0 h 6"/>
                    <a:gd name="T30" fmla="*/ 0 w 7"/>
                    <a:gd name="T31" fmla="*/ 0 h 6"/>
                    <a:gd name="T32" fmla="*/ 0 w 7"/>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6"/>
                    <a:gd name="T53" fmla="*/ 7 w 7"/>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6">
                      <a:moveTo>
                        <a:pt x="7" y="6"/>
                      </a:moveTo>
                      <a:lnTo>
                        <a:pt x="7" y="6"/>
                      </a:lnTo>
                      <a:lnTo>
                        <a:pt x="7" y="2"/>
                      </a:lnTo>
                      <a:lnTo>
                        <a:pt x="7" y="0"/>
                      </a:lnTo>
                      <a:lnTo>
                        <a:pt x="5" y="0"/>
                      </a:lnTo>
                      <a:lnTo>
                        <a:pt x="4" y="0"/>
                      </a:lnTo>
                      <a:lnTo>
                        <a:pt x="1" y="2"/>
                      </a:lnTo>
                      <a:lnTo>
                        <a:pt x="0" y="3"/>
                      </a:lnTo>
                      <a:lnTo>
                        <a:pt x="1" y="4"/>
                      </a:lnTo>
                      <a:lnTo>
                        <a:pt x="3" y="3"/>
                      </a:lnTo>
                      <a:lnTo>
                        <a:pt x="5" y="1"/>
                      </a:lnTo>
                      <a:lnTo>
                        <a:pt x="6" y="2"/>
                      </a:lnTo>
                      <a:lnTo>
                        <a:pt x="6" y="6"/>
                      </a:lnTo>
                      <a:lnTo>
                        <a:pt x="7" y="6"/>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64" name="Freeform 337"/>
                <p:cNvSpPr>
                  <a:spLocks noChangeArrowheads="1"/>
                </p:cNvSpPr>
                <p:nvPr/>
              </p:nvSpPr>
              <p:spPr bwMode="auto">
                <a:xfrm>
                  <a:off x="4247" y="1564"/>
                  <a:ext cx="7" cy="27"/>
                </a:xfrm>
                <a:custGeom>
                  <a:avLst/>
                  <a:gdLst>
                    <a:gd name="T0" fmla="*/ 0 w 25"/>
                    <a:gd name="T1" fmla="*/ 0 h 75"/>
                    <a:gd name="T2" fmla="*/ 0 w 25"/>
                    <a:gd name="T3" fmla="*/ 0 h 75"/>
                    <a:gd name="T4" fmla="*/ 0 w 25"/>
                    <a:gd name="T5" fmla="*/ 0 h 75"/>
                    <a:gd name="T6" fmla="*/ 0 w 25"/>
                    <a:gd name="T7" fmla="*/ 0 h 75"/>
                    <a:gd name="T8" fmla="*/ 0 w 25"/>
                    <a:gd name="T9" fmla="*/ 0 h 75"/>
                    <a:gd name="T10" fmla="*/ 0 w 25"/>
                    <a:gd name="T11" fmla="*/ 0 h 75"/>
                    <a:gd name="T12" fmla="*/ 0 w 25"/>
                    <a:gd name="T13" fmla="*/ 0 h 75"/>
                    <a:gd name="T14" fmla="*/ 0 w 25"/>
                    <a:gd name="T15" fmla="*/ 0 h 75"/>
                    <a:gd name="T16" fmla="*/ 0 w 25"/>
                    <a:gd name="T17" fmla="*/ 0 h 75"/>
                    <a:gd name="T18" fmla="*/ 0 w 25"/>
                    <a:gd name="T19" fmla="*/ 0 h 75"/>
                    <a:gd name="T20" fmla="*/ 0 w 25"/>
                    <a:gd name="T21" fmla="*/ 0 h 75"/>
                    <a:gd name="T22" fmla="*/ 0 w 25"/>
                    <a:gd name="T23" fmla="*/ 0 h 75"/>
                    <a:gd name="T24" fmla="*/ 0 w 25"/>
                    <a:gd name="T25" fmla="*/ 0 h 75"/>
                    <a:gd name="T26" fmla="*/ 0 w 25"/>
                    <a:gd name="T27" fmla="*/ 0 h 75"/>
                    <a:gd name="T28" fmla="*/ 0 w 25"/>
                    <a:gd name="T29" fmla="*/ 0 h 75"/>
                    <a:gd name="T30" fmla="*/ 0 w 25"/>
                    <a:gd name="T31" fmla="*/ 0 h 75"/>
                    <a:gd name="T32" fmla="*/ 0 w 25"/>
                    <a:gd name="T33" fmla="*/ 0 h 75"/>
                    <a:gd name="T34" fmla="*/ 0 w 25"/>
                    <a:gd name="T35" fmla="*/ 0 h 75"/>
                    <a:gd name="T36" fmla="*/ 0 w 25"/>
                    <a:gd name="T37" fmla="*/ 0 h 75"/>
                    <a:gd name="T38" fmla="*/ 0 w 25"/>
                    <a:gd name="T39" fmla="*/ 0 h 75"/>
                    <a:gd name="T40" fmla="*/ 0 w 25"/>
                    <a:gd name="T41" fmla="*/ 0 h 75"/>
                    <a:gd name="T42" fmla="*/ 0 w 25"/>
                    <a:gd name="T43" fmla="*/ 0 h 75"/>
                    <a:gd name="T44" fmla="*/ 0 w 25"/>
                    <a:gd name="T45" fmla="*/ 0 h 75"/>
                    <a:gd name="T46" fmla="*/ 0 w 25"/>
                    <a:gd name="T47" fmla="*/ 0 h 75"/>
                    <a:gd name="T48" fmla="*/ 0 w 25"/>
                    <a:gd name="T49" fmla="*/ 0 h 75"/>
                    <a:gd name="T50" fmla="*/ 0 w 25"/>
                    <a:gd name="T51" fmla="*/ 0 h 75"/>
                    <a:gd name="T52" fmla="*/ 0 w 25"/>
                    <a:gd name="T53" fmla="*/ 0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
                    <a:gd name="T82" fmla="*/ 0 h 75"/>
                    <a:gd name="T83" fmla="*/ 25 w 25"/>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 h="75">
                      <a:moveTo>
                        <a:pt x="25" y="5"/>
                      </a:moveTo>
                      <a:lnTo>
                        <a:pt x="25" y="12"/>
                      </a:lnTo>
                      <a:lnTo>
                        <a:pt x="22" y="29"/>
                      </a:lnTo>
                      <a:lnTo>
                        <a:pt x="20" y="39"/>
                      </a:lnTo>
                      <a:lnTo>
                        <a:pt x="18" y="50"/>
                      </a:lnTo>
                      <a:lnTo>
                        <a:pt x="13" y="60"/>
                      </a:lnTo>
                      <a:lnTo>
                        <a:pt x="10" y="70"/>
                      </a:lnTo>
                      <a:lnTo>
                        <a:pt x="7" y="73"/>
                      </a:lnTo>
                      <a:lnTo>
                        <a:pt x="5" y="75"/>
                      </a:lnTo>
                      <a:lnTo>
                        <a:pt x="3" y="75"/>
                      </a:lnTo>
                      <a:lnTo>
                        <a:pt x="1" y="75"/>
                      </a:lnTo>
                      <a:lnTo>
                        <a:pt x="0" y="74"/>
                      </a:lnTo>
                      <a:lnTo>
                        <a:pt x="0" y="71"/>
                      </a:lnTo>
                      <a:lnTo>
                        <a:pt x="0" y="69"/>
                      </a:lnTo>
                      <a:lnTo>
                        <a:pt x="1" y="67"/>
                      </a:lnTo>
                      <a:lnTo>
                        <a:pt x="4" y="57"/>
                      </a:lnTo>
                      <a:lnTo>
                        <a:pt x="8" y="37"/>
                      </a:lnTo>
                      <a:lnTo>
                        <a:pt x="13" y="16"/>
                      </a:lnTo>
                      <a:lnTo>
                        <a:pt x="15" y="4"/>
                      </a:lnTo>
                      <a:lnTo>
                        <a:pt x="17" y="2"/>
                      </a:lnTo>
                      <a:lnTo>
                        <a:pt x="18" y="1"/>
                      </a:lnTo>
                      <a:lnTo>
                        <a:pt x="19" y="0"/>
                      </a:lnTo>
                      <a:lnTo>
                        <a:pt x="21" y="0"/>
                      </a:lnTo>
                      <a:lnTo>
                        <a:pt x="22" y="1"/>
                      </a:lnTo>
                      <a:lnTo>
                        <a:pt x="25" y="1"/>
                      </a:lnTo>
                      <a:lnTo>
                        <a:pt x="25" y="4"/>
                      </a:lnTo>
                      <a:lnTo>
                        <a:pt x="25" y="5"/>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65" name="Freeform 338"/>
                <p:cNvSpPr>
                  <a:spLocks noChangeArrowheads="1"/>
                </p:cNvSpPr>
                <p:nvPr/>
              </p:nvSpPr>
              <p:spPr bwMode="auto">
                <a:xfrm>
                  <a:off x="4249" y="1566"/>
                  <a:ext cx="5" cy="23"/>
                </a:xfrm>
                <a:custGeom>
                  <a:avLst/>
                  <a:gdLst>
                    <a:gd name="T0" fmla="*/ 0 w 18"/>
                    <a:gd name="T1" fmla="*/ 0 h 65"/>
                    <a:gd name="T2" fmla="*/ 0 w 18"/>
                    <a:gd name="T3" fmla="*/ 0 h 65"/>
                    <a:gd name="T4" fmla="*/ 0 w 18"/>
                    <a:gd name="T5" fmla="*/ 0 h 65"/>
                    <a:gd name="T6" fmla="*/ 0 w 18"/>
                    <a:gd name="T7" fmla="*/ 0 h 65"/>
                    <a:gd name="T8" fmla="*/ 0 w 18"/>
                    <a:gd name="T9" fmla="*/ 0 h 65"/>
                    <a:gd name="T10" fmla="*/ 0 w 18"/>
                    <a:gd name="T11" fmla="*/ 0 h 65"/>
                    <a:gd name="T12" fmla="*/ 0 w 18"/>
                    <a:gd name="T13" fmla="*/ 0 h 65"/>
                    <a:gd name="T14" fmla="*/ 0 w 18"/>
                    <a:gd name="T15" fmla="*/ 0 h 65"/>
                    <a:gd name="T16" fmla="*/ 0 w 18"/>
                    <a:gd name="T17" fmla="*/ 0 h 65"/>
                    <a:gd name="T18" fmla="*/ 0 w 18"/>
                    <a:gd name="T19" fmla="*/ 0 h 65"/>
                    <a:gd name="T20" fmla="*/ 0 w 18"/>
                    <a:gd name="T21" fmla="*/ 0 h 65"/>
                    <a:gd name="T22" fmla="*/ 0 w 18"/>
                    <a:gd name="T23" fmla="*/ 0 h 65"/>
                    <a:gd name="T24" fmla="*/ 0 w 18"/>
                    <a:gd name="T25" fmla="*/ 0 h 65"/>
                    <a:gd name="T26" fmla="*/ 0 w 18"/>
                    <a:gd name="T27" fmla="*/ 0 h 65"/>
                    <a:gd name="T28" fmla="*/ 0 w 18"/>
                    <a:gd name="T29" fmla="*/ 0 h 65"/>
                    <a:gd name="T30" fmla="*/ 0 w 18"/>
                    <a:gd name="T31" fmla="*/ 0 h 65"/>
                    <a:gd name="T32" fmla="*/ 0 w 18"/>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65"/>
                    <a:gd name="T53" fmla="*/ 18 w 18"/>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65">
                      <a:moveTo>
                        <a:pt x="2" y="65"/>
                      </a:moveTo>
                      <a:lnTo>
                        <a:pt x="2" y="65"/>
                      </a:lnTo>
                      <a:lnTo>
                        <a:pt x="6" y="56"/>
                      </a:lnTo>
                      <a:lnTo>
                        <a:pt x="10" y="45"/>
                      </a:lnTo>
                      <a:lnTo>
                        <a:pt x="13" y="34"/>
                      </a:lnTo>
                      <a:lnTo>
                        <a:pt x="14" y="24"/>
                      </a:lnTo>
                      <a:lnTo>
                        <a:pt x="17" y="7"/>
                      </a:lnTo>
                      <a:lnTo>
                        <a:pt x="18" y="0"/>
                      </a:lnTo>
                      <a:lnTo>
                        <a:pt x="15" y="0"/>
                      </a:lnTo>
                      <a:lnTo>
                        <a:pt x="15" y="7"/>
                      </a:lnTo>
                      <a:lnTo>
                        <a:pt x="13" y="24"/>
                      </a:lnTo>
                      <a:lnTo>
                        <a:pt x="11" y="34"/>
                      </a:lnTo>
                      <a:lnTo>
                        <a:pt x="9" y="45"/>
                      </a:lnTo>
                      <a:lnTo>
                        <a:pt x="5" y="55"/>
                      </a:lnTo>
                      <a:lnTo>
                        <a:pt x="0" y="64"/>
                      </a:lnTo>
                      <a:lnTo>
                        <a:pt x="2" y="65"/>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66" name="Freeform 339"/>
                <p:cNvSpPr>
                  <a:spLocks noChangeArrowheads="1"/>
                </p:cNvSpPr>
                <p:nvPr/>
              </p:nvSpPr>
              <p:spPr bwMode="auto">
                <a:xfrm>
                  <a:off x="4246" y="1589"/>
                  <a:ext cx="4" cy="3"/>
                </a:xfrm>
                <a:custGeom>
                  <a:avLst/>
                  <a:gdLst>
                    <a:gd name="T0" fmla="*/ 0 w 11"/>
                    <a:gd name="T1" fmla="*/ 0 h 9"/>
                    <a:gd name="T2" fmla="*/ 0 w 11"/>
                    <a:gd name="T3" fmla="*/ 0 h 9"/>
                    <a:gd name="T4" fmla="*/ 0 w 11"/>
                    <a:gd name="T5" fmla="*/ 0 h 9"/>
                    <a:gd name="T6" fmla="*/ 0 w 11"/>
                    <a:gd name="T7" fmla="*/ 0 h 9"/>
                    <a:gd name="T8" fmla="*/ 0 w 11"/>
                    <a:gd name="T9" fmla="*/ 0 h 9"/>
                    <a:gd name="T10" fmla="*/ 0 w 11"/>
                    <a:gd name="T11" fmla="*/ 0 h 9"/>
                    <a:gd name="T12" fmla="*/ 0 w 11"/>
                    <a:gd name="T13" fmla="*/ 0 h 9"/>
                    <a:gd name="T14" fmla="*/ 0 w 11"/>
                    <a:gd name="T15" fmla="*/ 0 h 9"/>
                    <a:gd name="T16" fmla="*/ 0 w 11"/>
                    <a:gd name="T17" fmla="*/ 0 h 9"/>
                    <a:gd name="T18" fmla="*/ 0 w 11"/>
                    <a:gd name="T19" fmla="*/ 0 h 9"/>
                    <a:gd name="T20" fmla="*/ 0 w 11"/>
                    <a:gd name="T21" fmla="*/ 0 h 9"/>
                    <a:gd name="T22" fmla="*/ 0 w 11"/>
                    <a:gd name="T23" fmla="*/ 0 h 9"/>
                    <a:gd name="T24" fmla="*/ 0 w 11"/>
                    <a:gd name="T25" fmla="*/ 0 h 9"/>
                    <a:gd name="T26" fmla="*/ 0 w 11"/>
                    <a:gd name="T27" fmla="*/ 0 h 9"/>
                    <a:gd name="T28" fmla="*/ 0 w 11"/>
                    <a:gd name="T29" fmla="*/ 0 h 9"/>
                    <a:gd name="T30" fmla="*/ 0 w 11"/>
                    <a:gd name="T31" fmla="*/ 0 h 9"/>
                    <a:gd name="T32" fmla="*/ 0 w 11"/>
                    <a:gd name="T33" fmla="*/ 0 h 9"/>
                    <a:gd name="T34" fmla="*/ 0 w 11"/>
                    <a:gd name="T35" fmla="*/ 0 h 9"/>
                    <a:gd name="T36" fmla="*/ 0 w 11"/>
                    <a:gd name="T37" fmla="*/ 0 h 9"/>
                    <a:gd name="T38" fmla="*/ 0 w 11"/>
                    <a:gd name="T39" fmla="*/ 0 h 9"/>
                    <a:gd name="T40" fmla="*/ 0 w 11"/>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9"/>
                    <a:gd name="T65" fmla="*/ 11 w 11"/>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9">
                      <a:moveTo>
                        <a:pt x="1" y="0"/>
                      </a:moveTo>
                      <a:lnTo>
                        <a:pt x="1" y="0"/>
                      </a:lnTo>
                      <a:lnTo>
                        <a:pt x="0" y="2"/>
                      </a:lnTo>
                      <a:lnTo>
                        <a:pt x="0" y="4"/>
                      </a:lnTo>
                      <a:lnTo>
                        <a:pt x="0" y="7"/>
                      </a:lnTo>
                      <a:lnTo>
                        <a:pt x="2" y="9"/>
                      </a:lnTo>
                      <a:lnTo>
                        <a:pt x="4" y="9"/>
                      </a:lnTo>
                      <a:lnTo>
                        <a:pt x="6" y="9"/>
                      </a:lnTo>
                      <a:lnTo>
                        <a:pt x="8" y="7"/>
                      </a:lnTo>
                      <a:lnTo>
                        <a:pt x="11" y="3"/>
                      </a:lnTo>
                      <a:lnTo>
                        <a:pt x="9" y="2"/>
                      </a:lnTo>
                      <a:lnTo>
                        <a:pt x="7" y="6"/>
                      </a:lnTo>
                      <a:lnTo>
                        <a:pt x="6" y="7"/>
                      </a:lnTo>
                      <a:lnTo>
                        <a:pt x="4" y="8"/>
                      </a:lnTo>
                      <a:lnTo>
                        <a:pt x="2" y="7"/>
                      </a:lnTo>
                      <a:lnTo>
                        <a:pt x="1" y="4"/>
                      </a:lnTo>
                      <a:lnTo>
                        <a:pt x="1" y="2"/>
                      </a:lnTo>
                      <a:lnTo>
                        <a:pt x="2" y="0"/>
                      </a:lnTo>
                      <a:lnTo>
                        <a:pt x="1"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67" name="Freeform 340"/>
                <p:cNvSpPr>
                  <a:spLocks noChangeArrowheads="1"/>
                </p:cNvSpPr>
                <p:nvPr/>
              </p:nvSpPr>
              <p:spPr bwMode="auto">
                <a:xfrm>
                  <a:off x="4247" y="1565"/>
                  <a:ext cx="5" cy="23"/>
                </a:xfrm>
                <a:custGeom>
                  <a:avLst/>
                  <a:gdLst>
                    <a:gd name="T0" fmla="*/ 0 w 17"/>
                    <a:gd name="T1" fmla="*/ 0 h 63"/>
                    <a:gd name="T2" fmla="*/ 0 w 17"/>
                    <a:gd name="T3" fmla="*/ 0 h 63"/>
                    <a:gd name="T4" fmla="*/ 0 w 17"/>
                    <a:gd name="T5" fmla="*/ 0 h 63"/>
                    <a:gd name="T6" fmla="*/ 0 w 17"/>
                    <a:gd name="T7" fmla="*/ 0 h 63"/>
                    <a:gd name="T8" fmla="*/ 0 w 17"/>
                    <a:gd name="T9" fmla="*/ 0 h 63"/>
                    <a:gd name="T10" fmla="*/ 0 w 17"/>
                    <a:gd name="T11" fmla="*/ 0 h 63"/>
                    <a:gd name="T12" fmla="*/ 0 w 17"/>
                    <a:gd name="T13" fmla="*/ 0 h 63"/>
                    <a:gd name="T14" fmla="*/ 0 w 17"/>
                    <a:gd name="T15" fmla="*/ 0 h 63"/>
                    <a:gd name="T16" fmla="*/ 0 w 17"/>
                    <a:gd name="T17" fmla="*/ 0 h 63"/>
                    <a:gd name="T18" fmla="*/ 0 w 17"/>
                    <a:gd name="T19" fmla="*/ 0 h 63"/>
                    <a:gd name="T20" fmla="*/ 0 w 17"/>
                    <a:gd name="T21" fmla="*/ 0 h 63"/>
                    <a:gd name="T22" fmla="*/ 0 w 17"/>
                    <a:gd name="T23" fmla="*/ 0 h 63"/>
                    <a:gd name="T24" fmla="*/ 0 w 17"/>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63"/>
                    <a:gd name="T41" fmla="*/ 17 w 17"/>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63">
                      <a:moveTo>
                        <a:pt x="14" y="0"/>
                      </a:moveTo>
                      <a:lnTo>
                        <a:pt x="14" y="0"/>
                      </a:lnTo>
                      <a:lnTo>
                        <a:pt x="12" y="12"/>
                      </a:lnTo>
                      <a:lnTo>
                        <a:pt x="7" y="32"/>
                      </a:lnTo>
                      <a:lnTo>
                        <a:pt x="3" y="53"/>
                      </a:lnTo>
                      <a:lnTo>
                        <a:pt x="0" y="63"/>
                      </a:lnTo>
                      <a:lnTo>
                        <a:pt x="1" y="63"/>
                      </a:lnTo>
                      <a:lnTo>
                        <a:pt x="5" y="53"/>
                      </a:lnTo>
                      <a:lnTo>
                        <a:pt x="10" y="33"/>
                      </a:lnTo>
                      <a:lnTo>
                        <a:pt x="13" y="12"/>
                      </a:lnTo>
                      <a:lnTo>
                        <a:pt x="17" y="1"/>
                      </a:lnTo>
                      <a:lnTo>
                        <a:pt x="14"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68" name="Freeform 341"/>
                <p:cNvSpPr>
                  <a:spLocks noChangeArrowheads="1"/>
                </p:cNvSpPr>
                <p:nvPr/>
              </p:nvSpPr>
              <p:spPr bwMode="auto">
                <a:xfrm>
                  <a:off x="4251" y="1564"/>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w 12"/>
                    <a:gd name="T13" fmla="*/ 0 h 6"/>
                    <a:gd name="T14" fmla="*/ 0 w 12"/>
                    <a:gd name="T15" fmla="*/ 0 h 6"/>
                    <a:gd name="T16" fmla="*/ 0 w 12"/>
                    <a:gd name="T17" fmla="*/ 0 h 6"/>
                    <a:gd name="T18" fmla="*/ 0 w 12"/>
                    <a:gd name="T19" fmla="*/ 0 h 6"/>
                    <a:gd name="T20" fmla="*/ 0 w 12"/>
                    <a:gd name="T21" fmla="*/ 0 h 6"/>
                    <a:gd name="T22" fmla="*/ 0 w 12"/>
                    <a:gd name="T23" fmla="*/ 0 h 6"/>
                    <a:gd name="T24" fmla="*/ 0 w 12"/>
                    <a:gd name="T25" fmla="*/ 0 h 6"/>
                    <a:gd name="T26" fmla="*/ 0 w 12"/>
                    <a:gd name="T27" fmla="*/ 0 h 6"/>
                    <a:gd name="T28" fmla="*/ 0 w 12"/>
                    <a:gd name="T29" fmla="*/ 0 h 6"/>
                    <a:gd name="T30" fmla="*/ 0 w 12"/>
                    <a:gd name="T31" fmla="*/ 0 h 6"/>
                    <a:gd name="T32" fmla="*/ 0 w 12"/>
                    <a:gd name="T33" fmla="*/ 0 h 6"/>
                    <a:gd name="T34" fmla="*/ 0 w 12"/>
                    <a:gd name="T35" fmla="*/ 0 h 6"/>
                    <a:gd name="T36" fmla="*/ 0 w 12"/>
                    <a:gd name="T37" fmla="*/ 0 h 6"/>
                    <a:gd name="T38" fmla="*/ 0 w 12"/>
                    <a:gd name="T39" fmla="*/ 0 h 6"/>
                    <a:gd name="T40" fmla="*/ 0 w 12"/>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6"/>
                    <a:gd name="T65" fmla="*/ 12 w 12"/>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6">
                      <a:moveTo>
                        <a:pt x="12" y="6"/>
                      </a:moveTo>
                      <a:lnTo>
                        <a:pt x="12" y="6"/>
                      </a:lnTo>
                      <a:lnTo>
                        <a:pt x="12" y="3"/>
                      </a:lnTo>
                      <a:lnTo>
                        <a:pt x="11" y="2"/>
                      </a:lnTo>
                      <a:lnTo>
                        <a:pt x="9" y="1"/>
                      </a:lnTo>
                      <a:lnTo>
                        <a:pt x="7" y="0"/>
                      </a:lnTo>
                      <a:lnTo>
                        <a:pt x="5" y="0"/>
                      </a:lnTo>
                      <a:lnTo>
                        <a:pt x="4" y="1"/>
                      </a:lnTo>
                      <a:lnTo>
                        <a:pt x="1" y="2"/>
                      </a:lnTo>
                      <a:lnTo>
                        <a:pt x="0" y="5"/>
                      </a:lnTo>
                      <a:lnTo>
                        <a:pt x="3" y="6"/>
                      </a:lnTo>
                      <a:lnTo>
                        <a:pt x="3" y="3"/>
                      </a:lnTo>
                      <a:lnTo>
                        <a:pt x="4" y="2"/>
                      </a:lnTo>
                      <a:lnTo>
                        <a:pt x="6" y="2"/>
                      </a:lnTo>
                      <a:lnTo>
                        <a:pt x="7" y="2"/>
                      </a:lnTo>
                      <a:lnTo>
                        <a:pt x="8" y="2"/>
                      </a:lnTo>
                      <a:lnTo>
                        <a:pt x="9" y="3"/>
                      </a:lnTo>
                      <a:lnTo>
                        <a:pt x="9" y="5"/>
                      </a:lnTo>
                      <a:lnTo>
                        <a:pt x="9" y="6"/>
                      </a:lnTo>
                      <a:lnTo>
                        <a:pt x="12" y="6"/>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69" name="Freeform 342"/>
                <p:cNvSpPr>
                  <a:spLocks noChangeArrowheads="1"/>
                </p:cNvSpPr>
                <p:nvPr/>
              </p:nvSpPr>
              <p:spPr bwMode="auto">
                <a:xfrm>
                  <a:off x="4414" y="1522"/>
                  <a:ext cx="55" cy="49"/>
                </a:xfrm>
                <a:custGeom>
                  <a:avLst/>
                  <a:gdLst>
                    <a:gd name="T0" fmla="*/ 0 w 176"/>
                    <a:gd name="T1" fmla="*/ 0 h 134"/>
                    <a:gd name="T2" fmla="*/ 0 w 176"/>
                    <a:gd name="T3" fmla="*/ 0 h 134"/>
                    <a:gd name="T4" fmla="*/ 0 w 176"/>
                    <a:gd name="T5" fmla="*/ 0 h 134"/>
                    <a:gd name="T6" fmla="*/ 0 w 176"/>
                    <a:gd name="T7" fmla="*/ 0 h 134"/>
                    <a:gd name="T8" fmla="*/ 0 w 176"/>
                    <a:gd name="T9" fmla="*/ 0 h 134"/>
                    <a:gd name="T10" fmla="*/ 0 w 176"/>
                    <a:gd name="T11" fmla="*/ 0 h 134"/>
                    <a:gd name="T12" fmla="*/ 0 w 176"/>
                    <a:gd name="T13" fmla="*/ 0 h 134"/>
                    <a:gd name="T14" fmla="*/ 0 w 176"/>
                    <a:gd name="T15" fmla="*/ 0 h 134"/>
                    <a:gd name="T16" fmla="*/ 0 w 176"/>
                    <a:gd name="T17" fmla="*/ 0 h 134"/>
                    <a:gd name="T18" fmla="*/ 0 w 176"/>
                    <a:gd name="T19" fmla="*/ 0 h 134"/>
                    <a:gd name="T20" fmla="*/ 0 w 176"/>
                    <a:gd name="T21" fmla="*/ 0 h 134"/>
                    <a:gd name="T22" fmla="*/ 0 w 176"/>
                    <a:gd name="T23" fmla="*/ 0 h 134"/>
                    <a:gd name="T24" fmla="*/ 0 w 176"/>
                    <a:gd name="T25" fmla="*/ 0 h 134"/>
                    <a:gd name="T26" fmla="*/ 0 w 176"/>
                    <a:gd name="T27" fmla="*/ 0 h 134"/>
                    <a:gd name="T28" fmla="*/ 0 w 176"/>
                    <a:gd name="T29" fmla="*/ 0 h 134"/>
                    <a:gd name="T30" fmla="*/ 0 w 176"/>
                    <a:gd name="T31" fmla="*/ 0 h 134"/>
                    <a:gd name="T32" fmla="*/ 0 w 176"/>
                    <a:gd name="T33" fmla="*/ 0 h 134"/>
                    <a:gd name="T34" fmla="*/ 0 w 176"/>
                    <a:gd name="T35" fmla="*/ 0 h 134"/>
                    <a:gd name="T36" fmla="*/ 0 w 176"/>
                    <a:gd name="T37" fmla="*/ 0 h 134"/>
                    <a:gd name="T38" fmla="*/ 0 w 176"/>
                    <a:gd name="T39" fmla="*/ 0 h 134"/>
                    <a:gd name="T40" fmla="*/ 0 w 176"/>
                    <a:gd name="T41" fmla="*/ 0 h 134"/>
                    <a:gd name="T42" fmla="*/ 0 w 176"/>
                    <a:gd name="T43" fmla="*/ 0 h 134"/>
                    <a:gd name="T44" fmla="*/ 0 w 176"/>
                    <a:gd name="T45" fmla="*/ 0 h 134"/>
                    <a:gd name="T46" fmla="*/ 0 w 176"/>
                    <a:gd name="T47" fmla="*/ 0 h 134"/>
                    <a:gd name="T48" fmla="*/ 0 w 176"/>
                    <a:gd name="T49" fmla="*/ 0 h 134"/>
                    <a:gd name="T50" fmla="*/ 0 w 176"/>
                    <a:gd name="T51" fmla="*/ 0 h 134"/>
                    <a:gd name="T52" fmla="*/ 0 w 176"/>
                    <a:gd name="T53" fmla="*/ 0 h 134"/>
                    <a:gd name="T54" fmla="*/ 0 w 176"/>
                    <a:gd name="T55" fmla="*/ 0 h 134"/>
                    <a:gd name="T56" fmla="*/ 0 w 176"/>
                    <a:gd name="T57" fmla="*/ 0 h 134"/>
                    <a:gd name="T58" fmla="*/ 0 w 176"/>
                    <a:gd name="T59" fmla="*/ 0 h 134"/>
                    <a:gd name="T60" fmla="*/ 0 w 176"/>
                    <a:gd name="T61" fmla="*/ 0 h 134"/>
                    <a:gd name="T62" fmla="*/ 0 w 176"/>
                    <a:gd name="T63" fmla="*/ 0 h 134"/>
                    <a:gd name="T64" fmla="*/ 0 w 176"/>
                    <a:gd name="T65" fmla="*/ 0 h 134"/>
                    <a:gd name="T66" fmla="*/ 0 w 176"/>
                    <a:gd name="T67" fmla="*/ 0 h 134"/>
                    <a:gd name="T68" fmla="*/ 0 w 176"/>
                    <a:gd name="T69" fmla="*/ 0 h 134"/>
                    <a:gd name="T70" fmla="*/ 0 w 176"/>
                    <a:gd name="T71" fmla="*/ 0 h 134"/>
                    <a:gd name="T72" fmla="*/ 0 w 176"/>
                    <a:gd name="T73" fmla="*/ 0 h 134"/>
                    <a:gd name="T74" fmla="*/ 0 w 176"/>
                    <a:gd name="T75" fmla="*/ 0 h 134"/>
                    <a:gd name="T76" fmla="*/ 0 w 176"/>
                    <a:gd name="T77" fmla="*/ 0 h 134"/>
                    <a:gd name="T78" fmla="*/ 0 w 176"/>
                    <a:gd name="T79" fmla="*/ 0 h 134"/>
                    <a:gd name="T80" fmla="*/ 0 w 176"/>
                    <a:gd name="T81" fmla="*/ 0 h 134"/>
                    <a:gd name="T82" fmla="*/ 0 w 176"/>
                    <a:gd name="T83" fmla="*/ 0 h 134"/>
                    <a:gd name="T84" fmla="*/ 0 w 176"/>
                    <a:gd name="T85" fmla="*/ 0 h 134"/>
                    <a:gd name="T86" fmla="*/ 0 w 176"/>
                    <a:gd name="T87" fmla="*/ 0 h 134"/>
                    <a:gd name="T88" fmla="*/ 0 w 176"/>
                    <a:gd name="T89" fmla="*/ 0 h 134"/>
                    <a:gd name="T90" fmla="*/ 0 w 176"/>
                    <a:gd name="T91" fmla="*/ 0 h 134"/>
                    <a:gd name="T92" fmla="*/ 0 w 176"/>
                    <a:gd name="T93" fmla="*/ 0 h 134"/>
                    <a:gd name="T94" fmla="*/ 0 w 176"/>
                    <a:gd name="T95" fmla="*/ 0 h 134"/>
                    <a:gd name="T96" fmla="*/ 0 w 176"/>
                    <a:gd name="T97" fmla="*/ 0 h 1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6"/>
                    <a:gd name="T148" fmla="*/ 0 h 134"/>
                    <a:gd name="T149" fmla="*/ 176 w 176"/>
                    <a:gd name="T150" fmla="*/ 134 h 1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6" h="134">
                      <a:moveTo>
                        <a:pt x="67" y="2"/>
                      </a:moveTo>
                      <a:lnTo>
                        <a:pt x="79" y="5"/>
                      </a:lnTo>
                      <a:lnTo>
                        <a:pt x="92" y="7"/>
                      </a:lnTo>
                      <a:lnTo>
                        <a:pt x="102" y="10"/>
                      </a:lnTo>
                      <a:lnTo>
                        <a:pt x="114" y="14"/>
                      </a:lnTo>
                      <a:lnTo>
                        <a:pt x="125" y="19"/>
                      </a:lnTo>
                      <a:lnTo>
                        <a:pt x="137" y="26"/>
                      </a:lnTo>
                      <a:lnTo>
                        <a:pt x="150" y="36"/>
                      </a:lnTo>
                      <a:lnTo>
                        <a:pt x="163" y="49"/>
                      </a:lnTo>
                      <a:lnTo>
                        <a:pt x="167" y="54"/>
                      </a:lnTo>
                      <a:lnTo>
                        <a:pt x="170" y="58"/>
                      </a:lnTo>
                      <a:lnTo>
                        <a:pt x="173" y="63"/>
                      </a:lnTo>
                      <a:lnTo>
                        <a:pt x="175" y="67"/>
                      </a:lnTo>
                      <a:lnTo>
                        <a:pt x="176" y="77"/>
                      </a:lnTo>
                      <a:lnTo>
                        <a:pt x="176" y="85"/>
                      </a:lnTo>
                      <a:lnTo>
                        <a:pt x="175" y="93"/>
                      </a:lnTo>
                      <a:lnTo>
                        <a:pt x="170" y="102"/>
                      </a:lnTo>
                      <a:lnTo>
                        <a:pt x="166" y="109"/>
                      </a:lnTo>
                      <a:lnTo>
                        <a:pt x="159" y="116"/>
                      </a:lnTo>
                      <a:lnTo>
                        <a:pt x="152" y="122"/>
                      </a:lnTo>
                      <a:lnTo>
                        <a:pt x="144" y="127"/>
                      </a:lnTo>
                      <a:lnTo>
                        <a:pt x="134" y="131"/>
                      </a:lnTo>
                      <a:lnTo>
                        <a:pt x="125" y="133"/>
                      </a:lnTo>
                      <a:lnTo>
                        <a:pt x="116" y="134"/>
                      </a:lnTo>
                      <a:lnTo>
                        <a:pt x="108" y="134"/>
                      </a:lnTo>
                      <a:lnTo>
                        <a:pt x="99" y="132"/>
                      </a:lnTo>
                      <a:lnTo>
                        <a:pt x="92" y="129"/>
                      </a:lnTo>
                      <a:lnTo>
                        <a:pt x="78" y="120"/>
                      </a:lnTo>
                      <a:lnTo>
                        <a:pt x="65" y="110"/>
                      </a:lnTo>
                      <a:lnTo>
                        <a:pt x="54" y="100"/>
                      </a:lnTo>
                      <a:lnTo>
                        <a:pt x="43" y="90"/>
                      </a:lnTo>
                      <a:lnTo>
                        <a:pt x="29" y="75"/>
                      </a:lnTo>
                      <a:lnTo>
                        <a:pt x="21" y="64"/>
                      </a:lnTo>
                      <a:lnTo>
                        <a:pt x="15" y="58"/>
                      </a:lnTo>
                      <a:lnTo>
                        <a:pt x="6" y="51"/>
                      </a:lnTo>
                      <a:lnTo>
                        <a:pt x="3" y="46"/>
                      </a:lnTo>
                      <a:lnTo>
                        <a:pt x="0" y="40"/>
                      </a:lnTo>
                      <a:lnTo>
                        <a:pt x="0" y="37"/>
                      </a:lnTo>
                      <a:lnTo>
                        <a:pt x="0" y="33"/>
                      </a:lnTo>
                      <a:lnTo>
                        <a:pt x="1" y="29"/>
                      </a:lnTo>
                      <a:lnTo>
                        <a:pt x="4" y="24"/>
                      </a:lnTo>
                      <a:lnTo>
                        <a:pt x="6" y="19"/>
                      </a:lnTo>
                      <a:lnTo>
                        <a:pt x="8" y="14"/>
                      </a:lnTo>
                      <a:lnTo>
                        <a:pt x="13" y="10"/>
                      </a:lnTo>
                      <a:lnTo>
                        <a:pt x="19" y="6"/>
                      </a:lnTo>
                      <a:lnTo>
                        <a:pt x="27" y="1"/>
                      </a:lnTo>
                      <a:lnTo>
                        <a:pt x="37" y="0"/>
                      </a:lnTo>
                      <a:lnTo>
                        <a:pt x="51" y="0"/>
                      </a:lnTo>
                      <a:lnTo>
                        <a:pt x="67" y="2"/>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70" name="Freeform 343"/>
                <p:cNvSpPr>
                  <a:spLocks noChangeArrowheads="1"/>
                </p:cNvSpPr>
                <p:nvPr/>
              </p:nvSpPr>
              <p:spPr bwMode="auto">
                <a:xfrm>
                  <a:off x="4416" y="1524"/>
                  <a:ext cx="51" cy="45"/>
                </a:xfrm>
                <a:custGeom>
                  <a:avLst/>
                  <a:gdLst>
                    <a:gd name="T0" fmla="*/ 0 w 162"/>
                    <a:gd name="T1" fmla="*/ 0 h 123"/>
                    <a:gd name="T2" fmla="*/ 0 w 162"/>
                    <a:gd name="T3" fmla="*/ 0 h 123"/>
                    <a:gd name="T4" fmla="*/ 0 w 162"/>
                    <a:gd name="T5" fmla="*/ 0 h 123"/>
                    <a:gd name="T6" fmla="*/ 0 w 162"/>
                    <a:gd name="T7" fmla="*/ 0 h 123"/>
                    <a:gd name="T8" fmla="*/ 0 w 162"/>
                    <a:gd name="T9" fmla="*/ 0 h 123"/>
                    <a:gd name="T10" fmla="*/ 0 w 162"/>
                    <a:gd name="T11" fmla="*/ 0 h 123"/>
                    <a:gd name="T12" fmla="*/ 0 w 162"/>
                    <a:gd name="T13" fmla="*/ 0 h 123"/>
                    <a:gd name="T14" fmla="*/ 0 w 162"/>
                    <a:gd name="T15" fmla="*/ 0 h 123"/>
                    <a:gd name="T16" fmla="*/ 0 w 162"/>
                    <a:gd name="T17" fmla="*/ 0 h 123"/>
                    <a:gd name="T18" fmla="*/ 0 w 162"/>
                    <a:gd name="T19" fmla="*/ 0 h 123"/>
                    <a:gd name="T20" fmla="*/ 0 w 162"/>
                    <a:gd name="T21" fmla="*/ 0 h 123"/>
                    <a:gd name="T22" fmla="*/ 0 w 162"/>
                    <a:gd name="T23" fmla="*/ 0 h 123"/>
                    <a:gd name="T24" fmla="*/ 0 w 162"/>
                    <a:gd name="T25" fmla="*/ 0 h 123"/>
                    <a:gd name="T26" fmla="*/ 0 w 162"/>
                    <a:gd name="T27" fmla="*/ 0 h 123"/>
                    <a:gd name="T28" fmla="*/ 0 w 162"/>
                    <a:gd name="T29" fmla="*/ 0 h 123"/>
                    <a:gd name="T30" fmla="*/ 0 w 162"/>
                    <a:gd name="T31" fmla="*/ 0 h 123"/>
                    <a:gd name="T32" fmla="*/ 0 w 162"/>
                    <a:gd name="T33" fmla="*/ 0 h 123"/>
                    <a:gd name="T34" fmla="*/ 0 w 162"/>
                    <a:gd name="T35" fmla="*/ 0 h 123"/>
                    <a:gd name="T36" fmla="*/ 0 w 162"/>
                    <a:gd name="T37" fmla="*/ 0 h 123"/>
                    <a:gd name="T38" fmla="*/ 0 w 162"/>
                    <a:gd name="T39" fmla="*/ 0 h 123"/>
                    <a:gd name="T40" fmla="*/ 0 w 162"/>
                    <a:gd name="T41" fmla="*/ 0 h 123"/>
                    <a:gd name="T42" fmla="*/ 0 w 162"/>
                    <a:gd name="T43" fmla="*/ 0 h 123"/>
                    <a:gd name="T44" fmla="*/ 0 w 162"/>
                    <a:gd name="T45" fmla="*/ 0 h 123"/>
                    <a:gd name="T46" fmla="*/ 0 w 162"/>
                    <a:gd name="T47" fmla="*/ 0 h 123"/>
                    <a:gd name="T48" fmla="*/ 0 w 162"/>
                    <a:gd name="T49" fmla="*/ 0 h 123"/>
                    <a:gd name="T50" fmla="*/ 0 w 162"/>
                    <a:gd name="T51" fmla="*/ 0 h 123"/>
                    <a:gd name="T52" fmla="*/ 0 w 162"/>
                    <a:gd name="T53" fmla="*/ 0 h 123"/>
                    <a:gd name="T54" fmla="*/ 0 w 162"/>
                    <a:gd name="T55" fmla="*/ 0 h 123"/>
                    <a:gd name="T56" fmla="*/ 0 w 162"/>
                    <a:gd name="T57" fmla="*/ 0 h 123"/>
                    <a:gd name="T58" fmla="*/ 0 w 162"/>
                    <a:gd name="T59" fmla="*/ 0 h 123"/>
                    <a:gd name="T60" fmla="*/ 0 w 162"/>
                    <a:gd name="T61" fmla="*/ 0 h 123"/>
                    <a:gd name="T62" fmla="*/ 0 w 162"/>
                    <a:gd name="T63" fmla="*/ 0 h 123"/>
                    <a:gd name="T64" fmla="*/ 0 w 162"/>
                    <a:gd name="T65" fmla="*/ 0 h 123"/>
                    <a:gd name="T66" fmla="*/ 0 w 162"/>
                    <a:gd name="T67" fmla="*/ 0 h 123"/>
                    <a:gd name="T68" fmla="*/ 0 w 162"/>
                    <a:gd name="T69" fmla="*/ 0 h 123"/>
                    <a:gd name="T70" fmla="*/ 0 w 162"/>
                    <a:gd name="T71" fmla="*/ 0 h 123"/>
                    <a:gd name="T72" fmla="*/ 0 w 162"/>
                    <a:gd name="T73" fmla="*/ 0 h 123"/>
                    <a:gd name="T74" fmla="*/ 0 w 162"/>
                    <a:gd name="T75" fmla="*/ 0 h 123"/>
                    <a:gd name="T76" fmla="*/ 0 w 162"/>
                    <a:gd name="T77" fmla="*/ 0 h 123"/>
                    <a:gd name="T78" fmla="*/ 0 w 162"/>
                    <a:gd name="T79" fmla="*/ 0 h 123"/>
                    <a:gd name="T80" fmla="*/ 0 w 162"/>
                    <a:gd name="T81" fmla="*/ 0 h 123"/>
                    <a:gd name="T82" fmla="*/ 0 w 162"/>
                    <a:gd name="T83" fmla="*/ 0 h 123"/>
                    <a:gd name="T84" fmla="*/ 0 w 162"/>
                    <a:gd name="T85" fmla="*/ 0 h 1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
                    <a:gd name="T130" fmla="*/ 0 h 123"/>
                    <a:gd name="T131" fmla="*/ 162 w 162"/>
                    <a:gd name="T132" fmla="*/ 123 h 1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 h="123">
                      <a:moveTo>
                        <a:pt x="59" y="2"/>
                      </a:moveTo>
                      <a:lnTo>
                        <a:pt x="81" y="6"/>
                      </a:lnTo>
                      <a:lnTo>
                        <a:pt x="102" y="12"/>
                      </a:lnTo>
                      <a:lnTo>
                        <a:pt x="112" y="17"/>
                      </a:lnTo>
                      <a:lnTo>
                        <a:pt x="123" y="25"/>
                      </a:lnTo>
                      <a:lnTo>
                        <a:pt x="135" y="34"/>
                      </a:lnTo>
                      <a:lnTo>
                        <a:pt x="149" y="47"/>
                      </a:lnTo>
                      <a:lnTo>
                        <a:pt x="155" y="55"/>
                      </a:lnTo>
                      <a:lnTo>
                        <a:pt x="159" y="63"/>
                      </a:lnTo>
                      <a:lnTo>
                        <a:pt x="162" y="72"/>
                      </a:lnTo>
                      <a:lnTo>
                        <a:pt x="162" y="79"/>
                      </a:lnTo>
                      <a:lnTo>
                        <a:pt x="159" y="87"/>
                      </a:lnTo>
                      <a:lnTo>
                        <a:pt x="156" y="95"/>
                      </a:lnTo>
                      <a:lnTo>
                        <a:pt x="151" y="101"/>
                      </a:lnTo>
                      <a:lnTo>
                        <a:pt x="147" y="107"/>
                      </a:lnTo>
                      <a:lnTo>
                        <a:pt x="140" y="112"/>
                      </a:lnTo>
                      <a:lnTo>
                        <a:pt x="133" y="117"/>
                      </a:lnTo>
                      <a:lnTo>
                        <a:pt x="125" y="120"/>
                      </a:lnTo>
                      <a:lnTo>
                        <a:pt x="117" y="123"/>
                      </a:lnTo>
                      <a:lnTo>
                        <a:pt x="107" y="123"/>
                      </a:lnTo>
                      <a:lnTo>
                        <a:pt x="99" y="123"/>
                      </a:lnTo>
                      <a:lnTo>
                        <a:pt x="91" y="121"/>
                      </a:lnTo>
                      <a:lnTo>
                        <a:pt x="84" y="118"/>
                      </a:lnTo>
                      <a:lnTo>
                        <a:pt x="71" y="109"/>
                      </a:lnTo>
                      <a:lnTo>
                        <a:pt x="60" y="101"/>
                      </a:lnTo>
                      <a:lnTo>
                        <a:pt x="49" y="92"/>
                      </a:lnTo>
                      <a:lnTo>
                        <a:pt x="40" y="83"/>
                      </a:lnTo>
                      <a:lnTo>
                        <a:pt x="27" y="69"/>
                      </a:lnTo>
                      <a:lnTo>
                        <a:pt x="19" y="60"/>
                      </a:lnTo>
                      <a:lnTo>
                        <a:pt x="14" y="55"/>
                      </a:lnTo>
                      <a:lnTo>
                        <a:pt x="6" y="48"/>
                      </a:lnTo>
                      <a:lnTo>
                        <a:pt x="2" y="43"/>
                      </a:lnTo>
                      <a:lnTo>
                        <a:pt x="0" y="37"/>
                      </a:lnTo>
                      <a:lnTo>
                        <a:pt x="0" y="31"/>
                      </a:lnTo>
                      <a:lnTo>
                        <a:pt x="1" y="24"/>
                      </a:lnTo>
                      <a:lnTo>
                        <a:pt x="3" y="18"/>
                      </a:lnTo>
                      <a:lnTo>
                        <a:pt x="6" y="13"/>
                      </a:lnTo>
                      <a:lnTo>
                        <a:pt x="9" y="8"/>
                      </a:lnTo>
                      <a:lnTo>
                        <a:pt x="14" y="4"/>
                      </a:lnTo>
                      <a:lnTo>
                        <a:pt x="21" y="1"/>
                      </a:lnTo>
                      <a:lnTo>
                        <a:pt x="31" y="0"/>
                      </a:lnTo>
                      <a:lnTo>
                        <a:pt x="43" y="0"/>
                      </a:lnTo>
                      <a:lnTo>
                        <a:pt x="59" y="2"/>
                      </a:lnTo>
                      <a:close/>
                    </a:path>
                  </a:pathLst>
                </a:custGeom>
                <a:solidFill>
                  <a:srgbClr val="2C2726"/>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71" name="Freeform 344"/>
                <p:cNvSpPr>
                  <a:spLocks noChangeArrowheads="1"/>
                </p:cNvSpPr>
                <p:nvPr/>
              </p:nvSpPr>
              <p:spPr bwMode="auto">
                <a:xfrm>
                  <a:off x="4419" y="1525"/>
                  <a:ext cx="47" cy="41"/>
                </a:xfrm>
                <a:custGeom>
                  <a:avLst/>
                  <a:gdLst>
                    <a:gd name="T0" fmla="*/ 0 w 148"/>
                    <a:gd name="T1" fmla="*/ 0 h 114"/>
                    <a:gd name="T2" fmla="*/ 0 w 148"/>
                    <a:gd name="T3" fmla="*/ 0 h 114"/>
                    <a:gd name="T4" fmla="*/ 0 w 148"/>
                    <a:gd name="T5" fmla="*/ 0 h 114"/>
                    <a:gd name="T6" fmla="*/ 0 w 148"/>
                    <a:gd name="T7" fmla="*/ 0 h 114"/>
                    <a:gd name="T8" fmla="*/ 0 w 148"/>
                    <a:gd name="T9" fmla="*/ 0 h 114"/>
                    <a:gd name="T10" fmla="*/ 0 w 148"/>
                    <a:gd name="T11" fmla="*/ 0 h 114"/>
                    <a:gd name="T12" fmla="*/ 0 w 148"/>
                    <a:gd name="T13" fmla="*/ 0 h 114"/>
                    <a:gd name="T14" fmla="*/ 0 w 148"/>
                    <a:gd name="T15" fmla="*/ 0 h 114"/>
                    <a:gd name="T16" fmla="*/ 0 w 148"/>
                    <a:gd name="T17" fmla="*/ 0 h 114"/>
                    <a:gd name="T18" fmla="*/ 0 w 148"/>
                    <a:gd name="T19" fmla="*/ 0 h 114"/>
                    <a:gd name="T20" fmla="*/ 0 w 148"/>
                    <a:gd name="T21" fmla="*/ 0 h 114"/>
                    <a:gd name="T22" fmla="*/ 0 w 148"/>
                    <a:gd name="T23" fmla="*/ 0 h 114"/>
                    <a:gd name="T24" fmla="*/ 0 w 148"/>
                    <a:gd name="T25" fmla="*/ 0 h 114"/>
                    <a:gd name="T26" fmla="*/ 0 w 148"/>
                    <a:gd name="T27" fmla="*/ 0 h 114"/>
                    <a:gd name="T28" fmla="*/ 0 w 148"/>
                    <a:gd name="T29" fmla="*/ 0 h 114"/>
                    <a:gd name="T30" fmla="*/ 0 w 148"/>
                    <a:gd name="T31" fmla="*/ 0 h 114"/>
                    <a:gd name="T32" fmla="*/ 0 w 148"/>
                    <a:gd name="T33" fmla="*/ 0 h 114"/>
                    <a:gd name="T34" fmla="*/ 0 w 148"/>
                    <a:gd name="T35" fmla="*/ 0 h 114"/>
                    <a:gd name="T36" fmla="*/ 0 w 148"/>
                    <a:gd name="T37" fmla="*/ 0 h 114"/>
                    <a:gd name="T38" fmla="*/ 0 w 148"/>
                    <a:gd name="T39" fmla="*/ 0 h 114"/>
                    <a:gd name="T40" fmla="*/ 0 w 148"/>
                    <a:gd name="T41" fmla="*/ 0 h 114"/>
                    <a:gd name="T42" fmla="*/ 0 w 148"/>
                    <a:gd name="T43" fmla="*/ 0 h 114"/>
                    <a:gd name="T44" fmla="*/ 0 w 148"/>
                    <a:gd name="T45" fmla="*/ 0 h 114"/>
                    <a:gd name="T46" fmla="*/ 0 w 148"/>
                    <a:gd name="T47" fmla="*/ 0 h 114"/>
                    <a:gd name="T48" fmla="*/ 0 w 148"/>
                    <a:gd name="T49" fmla="*/ 0 h 114"/>
                    <a:gd name="T50" fmla="*/ 0 w 148"/>
                    <a:gd name="T51" fmla="*/ 0 h 114"/>
                    <a:gd name="T52" fmla="*/ 0 w 148"/>
                    <a:gd name="T53" fmla="*/ 0 h 114"/>
                    <a:gd name="T54" fmla="*/ 0 w 148"/>
                    <a:gd name="T55" fmla="*/ 0 h 114"/>
                    <a:gd name="T56" fmla="*/ 0 w 148"/>
                    <a:gd name="T57" fmla="*/ 0 h 114"/>
                    <a:gd name="T58" fmla="*/ 0 w 148"/>
                    <a:gd name="T59" fmla="*/ 0 h 114"/>
                    <a:gd name="T60" fmla="*/ 0 w 148"/>
                    <a:gd name="T61" fmla="*/ 0 h 114"/>
                    <a:gd name="T62" fmla="*/ 0 w 148"/>
                    <a:gd name="T63" fmla="*/ 0 h 114"/>
                    <a:gd name="T64" fmla="*/ 0 w 148"/>
                    <a:gd name="T65" fmla="*/ 0 h 114"/>
                    <a:gd name="T66" fmla="*/ 0 w 148"/>
                    <a:gd name="T67" fmla="*/ 0 h 114"/>
                    <a:gd name="T68" fmla="*/ 0 w 148"/>
                    <a:gd name="T69" fmla="*/ 0 h 114"/>
                    <a:gd name="T70" fmla="*/ 0 w 148"/>
                    <a:gd name="T71" fmla="*/ 0 h 114"/>
                    <a:gd name="T72" fmla="*/ 0 w 148"/>
                    <a:gd name="T73" fmla="*/ 0 h 114"/>
                    <a:gd name="T74" fmla="*/ 0 w 148"/>
                    <a:gd name="T75" fmla="*/ 0 h 114"/>
                    <a:gd name="T76" fmla="*/ 0 w 148"/>
                    <a:gd name="T77" fmla="*/ 0 h 114"/>
                    <a:gd name="T78" fmla="*/ 0 w 148"/>
                    <a:gd name="T79" fmla="*/ 0 h 114"/>
                    <a:gd name="T80" fmla="*/ 0 w 148"/>
                    <a:gd name="T81" fmla="*/ 0 h 114"/>
                    <a:gd name="T82" fmla="*/ 0 w 148"/>
                    <a:gd name="T83" fmla="*/ 0 h 114"/>
                    <a:gd name="T84" fmla="*/ 0 w 148"/>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
                    <a:gd name="T130" fmla="*/ 0 h 114"/>
                    <a:gd name="T131" fmla="*/ 148 w 14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 h="114">
                      <a:moveTo>
                        <a:pt x="52" y="2"/>
                      </a:moveTo>
                      <a:lnTo>
                        <a:pt x="72" y="6"/>
                      </a:lnTo>
                      <a:lnTo>
                        <a:pt x="91" y="12"/>
                      </a:lnTo>
                      <a:lnTo>
                        <a:pt x="102" y="17"/>
                      </a:lnTo>
                      <a:lnTo>
                        <a:pt x="112" y="24"/>
                      </a:lnTo>
                      <a:lnTo>
                        <a:pt x="124" y="33"/>
                      </a:lnTo>
                      <a:lnTo>
                        <a:pt x="136" y="45"/>
                      </a:lnTo>
                      <a:lnTo>
                        <a:pt x="142" y="52"/>
                      </a:lnTo>
                      <a:lnTo>
                        <a:pt x="146" y="59"/>
                      </a:lnTo>
                      <a:lnTo>
                        <a:pt x="148" y="67"/>
                      </a:lnTo>
                      <a:lnTo>
                        <a:pt x="148" y="74"/>
                      </a:lnTo>
                      <a:lnTo>
                        <a:pt x="147" y="81"/>
                      </a:lnTo>
                      <a:lnTo>
                        <a:pt x="143" y="88"/>
                      </a:lnTo>
                      <a:lnTo>
                        <a:pt x="140" y="94"/>
                      </a:lnTo>
                      <a:lnTo>
                        <a:pt x="135" y="99"/>
                      </a:lnTo>
                      <a:lnTo>
                        <a:pt x="130" y="104"/>
                      </a:lnTo>
                      <a:lnTo>
                        <a:pt x="124" y="107"/>
                      </a:lnTo>
                      <a:lnTo>
                        <a:pt x="117" y="111"/>
                      </a:lnTo>
                      <a:lnTo>
                        <a:pt x="109" y="113"/>
                      </a:lnTo>
                      <a:lnTo>
                        <a:pt x="102" y="114"/>
                      </a:lnTo>
                      <a:lnTo>
                        <a:pt x="94" y="113"/>
                      </a:lnTo>
                      <a:lnTo>
                        <a:pt x="87" y="112"/>
                      </a:lnTo>
                      <a:lnTo>
                        <a:pt x="79" y="107"/>
                      </a:lnTo>
                      <a:lnTo>
                        <a:pt x="67" y="100"/>
                      </a:lnTo>
                      <a:lnTo>
                        <a:pt x="57" y="92"/>
                      </a:lnTo>
                      <a:lnTo>
                        <a:pt x="47" y="84"/>
                      </a:lnTo>
                      <a:lnTo>
                        <a:pt x="39" y="77"/>
                      </a:lnTo>
                      <a:lnTo>
                        <a:pt x="27" y="65"/>
                      </a:lnTo>
                      <a:lnTo>
                        <a:pt x="20" y="56"/>
                      </a:lnTo>
                      <a:lnTo>
                        <a:pt x="14" y="52"/>
                      </a:lnTo>
                      <a:lnTo>
                        <a:pt x="7" y="45"/>
                      </a:lnTo>
                      <a:lnTo>
                        <a:pt x="3" y="42"/>
                      </a:lnTo>
                      <a:lnTo>
                        <a:pt x="1" y="36"/>
                      </a:lnTo>
                      <a:lnTo>
                        <a:pt x="0" y="30"/>
                      </a:lnTo>
                      <a:lnTo>
                        <a:pt x="1" y="23"/>
                      </a:lnTo>
                      <a:lnTo>
                        <a:pt x="1" y="17"/>
                      </a:lnTo>
                      <a:lnTo>
                        <a:pt x="3" y="12"/>
                      </a:lnTo>
                      <a:lnTo>
                        <a:pt x="6" y="8"/>
                      </a:lnTo>
                      <a:lnTo>
                        <a:pt x="10" y="4"/>
                      </a:lnTo>
                      <a:lnTo>
                        <a:pt x="16" y="1"/>
                      </a:lnTo>
                      <a:lnTo>
                        <a:pt x="25" y="0"/>
                      </a:lnTo>
                      <a:lnTo>
                        <a:pt x="37" y="0"/>
                      </a:lnTo>
                      <a:lnTo>
                        <a:pt x="52" y="2"/>
                      </a:lnTo>
                      <a:close/>
                    </a:path>
                  </a:pathLst>
                </a:custGeom>
                <a:solidFill>
                  <a:srgbClr val="35322F"/>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72" name="Freeform 345"/>
                <p:cNvSpPr>
                  <a:spLocks noChangeArrowheads="1"/>
                </p:cNvSpPr>
                <p:nvPr/>
              </p:nvSpPr>
              <p:spPr bwMode="auto">
                <a:xfrm>
                  <a:off x="4422" y="1526"/>
                  <a:ext cx="43" cy="39"/>
                </a:xfrm>
                <a:custGeom>
                  <a:avLst/>
                  <a:gdLst>
                    <a:gd name="T0" fmla="*/ 0 w 134"/>
                    <a:gd name="T1" fmla="*/ 0 h 104"/>
                    <a:gd name="T2" fmla="*/ 0 w 134"/>
                    <a:gd name="T3" fmla="*/ 0 h 104"/>
                    <a:gd name="T4" fmla="*/ 0 w 134"/>
                    <a:gd name="T5" fmla="*/ 0 h 104"/>
                    <a:gd name="T6" fmla="*/ 0 w 134"/>
                    <a:gd name="T7" fmla="*/ 0 h 104"/>
                    <a:gd name="T8" fmla="*/ 0 w 134"/>
                    <a:gd name="T9" fmla="*/ 0 h 104"/>
                    <a:gd name="T10" fmla="*/ 0 w 134"/>
                    <a:gd name="T11" fmla="*/ 0 h 104"/>
                    <a:gd name="T12" fmla="*/ 0 w 134"/>
                    <a:gd name="T13" fmla="*/ 0 h 104"/>
                    <a:gd name="T14" fmla="*/ 0 w 134"/>
                    <a:gd name="T15" fmla="*/ 0 h 104"/>
                    <a:gd name="T16" fmla="*/ 0 w 134"/>
                    <a:gd name="T17" fmla="*/ 0 h 104"/>
                    <a:gd name="T18" fmla="*/ 0 w 134"/>
                    <a:gd name="T19" fmla="*/ 0 h 104"/>
                    <a:gd name="T20" fmla="*/ 0 w 134"/>
                    <a:gd name="T21" fmla="*/ 0 h 104"/>
                    <a:gd name="T22" fmla="*/ 0 w 134"/>
                    <a:gd name="T23" fmla="*/ 0 h 104"/>
                    <a:gd name="T24" fmla="*/ 0 w 134"/>
                    <a:gd name="T25" fmla="*/ 0 h 104"/>
                    <a:gd name="T26" fmla="*/ 0 w 134"/>
                    <a:gd name="T27" fmla="*/ 0 h 104"/>
                    <a:gd name="T28" fmla="*/ 0 w 134"/>
                    <a:gd name="T29" fmla="*/ 0 h 104"/>
                    <a:gd name="T30" fmla="*/ 0 w 134"/>
                    <a:gd name="T31" fmla="*/ 0 h 104"/>
                    <a:gd name="T32" fmla="*/ 0 w 134"/>
                    <a:gd name="T33" fmla="*/ 0 h 104"/>
                    <a:gd name="T34" fmla="*/ 0 w 134"/>
                    <a:gd name="T35" fmla="*/ 0 h 104"/>
                    <a:gd name="T36" fmla="*/ 0 w 134"/>
                    <a:gd name="T37" fmla="*/ 0 h 104"/>
                    <a:gd name="T38" fmla="*/ 0 w 134"/>
                    <a:gd name="T39" fmla="*/ 0 h 104"/>
                    <a:gd name="T40" fmla="*/ 0 w 134"/>
                    <a:gd name="T41" fmla="*/ 0 h 104"/>
                    <a:gd name="T42" fmla="*/ 0 w 134"/>
                    <a:gd name="T43" fmla="*/ 0 h 104"/>
                    <a:gd name="T44" fmla="*/ 0 w 134"/>
                    <a:gd name="T45" fmla="*/ 0 h 104"/>
                    <a:gd name="T46" fmla="*/ 0 w 134"/>
                    <a:gd name="T47" fmla="*/ 0 h 104"/>
                    <a:gd name="T48" fmla="*/ 0 w 134"/>
                    <a:gd name="T49" fmla="*/ 0 h 104"/>
                    <a:gd name="T50" fmla="*/ 0 w 134"/>
                    <a:gd name="T51" fmla="*/ 0 h 104"/>
                    <a:gd name="T52" fmla="*/ 0 w 134"/>
                    <a:gd name="T53" fmla="*/ 0 h 104"/>
                    <a:gd name="T54" fmla="*/ 0 w 134"/>
                    <a:gd name="T55" fmla="*/ 0 h 104"/>
                    <a:gd name="T56" fmla="*/ 0 w 134"/>
                    <a:gd name="T57" fmla="*/ 0 h 104"/>
                    <a:gd name="T58" fmla="*/ 0 w 134"/>
                    <a:gd name="T59" fmla="*/ 0 h 104"/>
                    <a:gd name="T60" fmla="*/ 0 w 134"/>
                    <a:gd name="T61" fmla="*/ 0 h 104"/>
                    <a:gd name="T62" fmla="*/ 0 w 134"/>
                    <a:gd name="T63" fmla="*/ 0 h 104"/>
                    <a:gd name="T64" fmla="*/ 0 w 134"/>
                    <a:gd name="T65" fmla="*/ 0 h 104"/>
                    <a:gd name="T66" fmla="*/ 0 w 134"/>
                    <a:gd name="T67" fmla="*/ 0 h 104"/>
                    <a:gd name="T68" fmla="*/ 0 w 134"/>
                    <a:gd name="T69" fmla="*/ 0 h 104"/>
                    <a:gd name="T70" fmla="*/ 0 w 134"/>
                    <a:gd name="T71" fmla="*/ 0 h 104"/>
                    <a:gd name="T72" fmla="*/ 0 w 134"/>
                    <a:gd name="T73" fmla="*/ 0 h 104"/>
                    <a:gd name="T74" fmla="*/ 0 w 134"/>
                    <a:gd name="T75" fmla="*/ 0 h 104"/>
                    <a:gd name="T76" fmla="*/ 0 w 134"/>
                    <a:gd name="T77" fmla="*/ 0 h 104"/>
                    <a:gd name="T78" fmla="*/ 0 w 134"/>
                    <a:gd name="T79" fmla="*/ 0 h 104"/>
                    <a:gd name="T80" fmla="*/ 0 w 134"/>
                    <a:gd name="T81" fmla="*/ 0 h 1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4"/>
                    <a:gd name="T124" fmla="*/ 0 h 104"/>
                    <a:gd name="T125" fmla="*/ 134 w 134"/>
                    <a:gd name="T126" fmla="*/ 104 h 1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4" h="104">
                      <a:moveTo>
                        <a:pt x="45" y="3"/>
                      </a:moveTo>
                      <a:lnTo>
                        <a:pt x="63" y="7"/>
                      </a:lnTo>
                      <a:lnTo>
                        <a:pt x="81" y="13"/>
                      </a:lnTo>
                      <a:lnTo>
                        <a:pt x="90" y="18"/>
                      </a:lnTo>
                      <a:lnTo>
                        <a:pt x="101" y="25"/>
                      </a:lnTo>
                      <a:lnTo>
                        <a:pt x="111" y="33"/>
                      </a:lnTo>
                      <a:lnTo>
                        <a:pt x="123" y="44"/>
                      </a:lnTo>
                      <a:lnTo>
                        <a:pt x="129" y="50"/>
                      </a:lnTo>
                      <a:lnTo>
                        <a:pt x="132" y="57"/>
                      </a:lnTo>
                      <a:lnTo>
                        <a:pt x="133" y="64"/>
                      </a:lnTo>
                      <a:lnTo>
                        <a:pt x="134" y="70"/>
                      </a:lnTo>
                      <a:lnTo>
                        <a:pt x="133" y="76"/>
                      </a:lnTo>
                      <a:lnTo>
                        <a:pt x="131" y="81"/>
                      </a:lnTo>
                      <a:lnTo>
                        <a:pt x="129" y="88"/>
                      </a:lnTo>
                      <a:lnTo>
                        <a:pt x="124" y="92"/>
                      </a:lnTo>
                      <a:lnTo>
                        <a:pt x="119" y="96"/>
                      </a:lnTo>
                      <a:lnTo>
                        <a:pt x="114" y="100"/>
                      </a:lnTo>
                      <a:lnTo>
                        <a:pt x="108" y="102"/>
                      </a:lnTo>
                      <a:lnTo>
                        <a:pt x="102" y="104"/>
                      </a:lnTo>
                      <a:lnTo>
                        <a:pt x="95" y="104"/>
                      </a:lnTo>
                      <a:lnTo>
                        <a:pt x="88" y="103"/>
                      </a:lnTo>
                      <a:lnTo>
                        <a:pt x="81" y="102"/>
                      </a:lnTo>
                      <a:lnTo>
                        <a:pt x="74" y="98"/>
                      </a:lnTo>
                      <a:lnTo>
                        <a:pt x="53" y="85"/>
                      </a:lnTo>
                      <a:lnTo>
                        <a:pt x="38" y="72"/>
                      </a:lnTo>
                      <a:lnTo>
                        <a:pt x="27" y="62"/>
                      </a:lnTo>
                      <a:lnTo>
                        <a:pt x="21" y="54"/>
                      </a:lnTo>
                      <a:lnTo>
                        <a:pt x="15" y="50"/>
                      </a:lnTo>
                      <a:lnTo>
                        <a:pt x="8" y="44"/>
                      </a:lnTo>
                      <a:lnTo>
                        <a:pt x="5" y="40"/>
                      </a:lnTo>
                      <a:lnTo>
                        <a:pt x="3" y="35"/>
                      </a:lnTo>
                      <a:lnTo>
                        <a:pt x="1" y="30"/>
                      </a:lnTo>
                      <a:lnTo>
                        <a:pt x="1" y="24"/>
                      </a:lnTo>
                      <a:lnTo>
                        <a:pt x="0" y="19"/>
                      </a:lnTo>
                      <a:lnTo>
                        <a:pt x="0" y="13"/>
                      </a:lnTo>
                      <a:lnTo>
                        <a:pt x="3" y="8"/>
                      </a:lnTo>
                      <a:lnTo>
                        <a:pt x="6" y="4"/>
                      </a:lnTo>
                      <a:lnTo>
                        <a:pt x="12" y="2"/>
                      </a:lnTo>
                      <a:lnTo>
                        <a:pt x="20" y="0"/>
                      </a:lnTo>
                      <a:lnTo>
                        <a:pt x="31" y="1"/>
                      </a:lnTo>
                      <a:lnTo>
                        <a:pt x="45" y="3"/>
                      </a:lnTo>
                      <a:close/>
                    </a:path>
                  </a:pathLst>
                </a:custGeom>
                <a:solidFill>
                  <a:srgbClr val="3C3836"/>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73" name="Freeform 346"/>
                <p:cNvSpPr>
                  <a:spLocks noChangeArrowheads="1"/>
                </p:cNvSpPr>
                <p:nvPr/>
              </p:nvSpPr>
              <p:spPr bwMode="auto">
                <a:xfrm>
                  <a:off x="4425" y="1528"/>
                  <a:ext cx="39" cy="34"/>
                </a:xfrm>
                <a:custGeom>
                  <a:avLst/>
                  <a:gdLst>
                    <a:gd name="T0" fmla="*/ 0 w 122"/>
                    <a:gd name="T1" fmla="*/ 0 h 93"/>
                    <a:gd name="T2" fmla="*/ 0 w 122"/>
                    <a:gd name="T3" fmla="*/ 0 h 93"/>
                    <a:gd name="T4" fmla="*/ 0 w 122"/>
                    <a:gd name="T5" fmla="*/ 0 h 93"/>
                    <a:gd name="T6" fmla="*/ 0 w 122"/>
                    <a:gd name="T7" fmla="*/ 0 h 93"/>
                    <a:gd name="T8" fmla="*/ 0 w 122"/>
                    <a:gd name="T9" fmla="*/ 0 h 93"/>
                    <a:gd name="T10" fmla="*/ 0 w 122"/>
                    <a:gd name="T11" fmla="*/ 0 h 93"/>
                    <a:gd name="T12" fmla="*/ 0 w 122"/>
                    <a:gd name="T13" fmla="*/ 0 h 93"/>
                    <a:gd name="T14" fmla="*/ 0 w 122"/>
                    <a:gd name="T15" fmla="*/ 0 h 93"/>
                    <a:gd name="T16" fmla="*/ 0 w 122"/>
                    <a:gd name="T17" fmla="*/ 0 h 93"/>
                    <a:gd name="T18" fmla="*/ 0 w 122"/>
                    <a:gd name="T19" fmla="*/ 0 h 93"/>
                    <a:gd name="T20" fmla="*/ 0 w 122"/>
                    <a:gd name="T21" fmla="*/ 0 h 93"/>
                    <a:gd name="T22" fmla="*/ 0 w 122"/>
                    <a:gd name="T23" fmla="*/ 0 h 93"/>
                    <a:gd name="T24" fmla="*/ 0 w 122"/>
                    <a:gd name="T25" fmla="*/ 0 h 93"/>
                    <a:gd name="T26" fmla="*/ 0 w 122"/>
                    <a:gd name="T27" fmla="*/ 0 h 93"/>
                    <a:gd name="T28" fmla="*/ 0 w 122"/>
                    <a:gd name="T29" fmla="*/ 0 h 93"/>
                    <a:gd name="T30" fmla="*/ 0 w 122"/>
                    <a:gd name="T31" fmla="*/ 0 h 93"/>
                    <a:gd name="T32" fmla="*/ 0 w 122"/>
                    <a:gd name="T33" fmla="*/ 0 h 93"/>
                    <a:gd name="T34" fmla="*/ 0 w 122"/>
                    <a:gd name="T35" fmla="*/ 0 h 93"/>
                    <a:gd name="T36" fmla="*/ 0 w 122"/>
                    <a:gd name="T37" fmla="*/ 0 h 93"/>
                    <a:gd name="T38" fmla="*/ 0 w 122"/>
                    <a:gd name="T39" fmla="*/ 0 h 93"/>
                    <a:gd name="T40" fmla="*/ 0 w 122"/>
                    <a:gd name="T41" fmla="*/ 0 h 93"/>
                    <a:gd name="T42" fmla="*/ 0 w 122"/>
                    <a:gd name="T43" fmla="*/ 0 h 93"/>
                    <a:gd name="T44" fmla="*/ 0 w 122"/>
                    <a:gd name="T45" fmla="*/ 0 h 93"/>
                    <a:gd name="T46" fmla="*/ 0 w 122"/>
                    <a:gd name="T47" fmla="*/ 0 h 93"/>
                    <a:gd name="T48" fmla="*/ 0 w 122"/>
                    <a:gd name="T49" fmla="*/ 0 h 93"/>
                    <a:gd name="T50" fmla="*/ 0 w 122"/>
                    <a:gd name="T51" fmla="*/ 0 h 93"/>
                    <a:gd name="T52" fmla="*/ 0 w 122"/>
                    <a:gd name="T53" fmla="*/ 0 h 93"/>
                    <a:gd name="T54" fmla="*/ 0 w 122"/>
                    <a:gd name="T55" fmla="*/ 0 h 93"/>
                    <a:gd name="T56" fmla="*/ 0 w 122"/>
                    <a:gd name="T57" fmla="*/ 0 h 93"/>
                    <a:gd name="T58" fmla="*/ 0 w 122"/>
                    <a:gd name="T59" fmla="*/ 0 h 93"/>
                    <a:gd name="T60" fmla="*/ 0 w 122"/>
                    <a:gd name="T61" fmla="*/ 0 h 93"/>
                    <a:gd name="T62" fmla="*/ 0 w 122"/>
                    <a:gd name="T63" fmla="*/ 0 h 93"/>
                    <a:gd name="T64" fmla="*/ 0 w 122"/>
                    <a:gd name="T65" fmla="*/ 0 h 93"/>
                    <a:gd name="T66" fmla="*/ 0 w 122"/>
                    <a:gd name="T67" fmla="*/ 0 h 93"/>
                    <a:gd name="T68" fmla="*/ 0 w 122"/>
                    <a:gd name="T69" fmla="*/ 0 h 93"/>
                    <a:gd name="T70" fmla="*/ 0 w 122"/>
                    <a:gd name="T71" fmla="*/ 0 h 93"/>
                    <a:gd name="T72" fmla="*/ 0 w 122"/>
                    <a:gd name="T73" fmla="*/ 0 h 93"/>
                    <a:gd name="T74" fmla="*/ 0 w 122"/>
                    <a:gd name="T75" fmla="*/ 0 h 93"/>
                    <a:gd name="T76" fmla="*/ 0 w 122"/>
                    <a:gd name="T77" fmla="*/ 0 h 93"/>
                    <a:gd name="T78" fmla="*/ 0 w 122"/>
                    <a:gd name="T79" fmla="*/ 0 h 93"/>
                    <a:gd name="T80" fmla="*/ 0 w 122"/>
                    <a:gd name="T81" fmla="*/ 0 h 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2"/>
                    <a:gd name="T124" fmla="*/ 0 h 93"/>
                    <a:gd name="T125" fmla="*/ 122 w 122"/>
                    <a:gd name="T126" fmla="*/ 93 h 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2" h="93">
                      <a:moveTo>
                        <a:pt x="40" y="2"/>
                      </a:moveTo>
                      <a:lnTo>
                        <a:pt x="56" y="6"/>
                      </a:lnTo>
                      <a:lnTo>
                        <a:pt x="72" y="12"/>
                      </a:lnTo>
                      <a:lnTo>
                        <a:pt x="81" y="17"/>
                      </a:lnTo>
                      <a:lnTo>
                        <a:pt x="91" y="23"/>
                      </a:lnTo>
                      <a:lnTo>
                        <a:pt x="101" y="31"/>
                      </a:lnTo>
                      <a:lnTo>
                        <a:pt x="111" y="42"/>
                      </a:lnTo>
                      <a:lnTo>
                        <a:pt x="116" y="47"/>
                      </a:lnTo>
                      <a:lnTo>
                        <a:pt x="119" y="52"/>
                      </a:lnTo>
                      <a:lnTo>
                        <a:pt x="121" y="59"/>
                      </a:lnTo>
                      <a:lnTo>
                        <a:pt x="122" y="64"/>
                      </a:lnTo>
                      <a:lnTo>
                        <a:pt x="122" y="69"/>
                      </a:lnTo>
                      <a:lnTo>
                        <a:pt x="119" y="74"/>
                      </a:lnTo>
                      <a:lnTo>
                        <a:pt x="117" y="78"/>
                      </a:lnTo>
                      <a:lnTo>
                        <a:pt x="115" y="83"/>
                      </a:lnTo>
                      <a:lnTo>
                        <a:pt x="110" y="87"/>
                      </a:lnTo>
                      <a:lnTo>
                        <a:pt x="106" y="90"/>
                      </a:lnTo>
                      <a:lnTo>
                        <a:pt x="101" y="92"/>
                      </a:lnTo>
                      <a:lnTo>
                        <a:pt x="95" y="93"/>
                      </a:lnTo>
                      <a:lnTo>
                        <a:pt x="89" y="93"/>
                      </a:lnTo>
                      <a:lnTo>
                        <a:pt x="84" y="93"/>
                      </a:lnTo>
                      <a:lnTo>
                        <a:pt x="77" y="91"/>
                      </a:lnTo>
                      <a:lnTo>
                        <a:pt x="70" y="87"/>
                      </a:lnTo>
                      <a:lnTo>
                        <a:pt x="51" y="75"/>
                      </a:lnTo>
                      <a:lnTo>
                        <a:pt x="37" y="65"/>
                      </a:lnTo>
                      <a:lnTo>
                        <a:pt x="28" y="57"/>
                      </a:lnTo>
                      <a:lnTo>
                        <a:pt x="22" y="50"/>
                      </a:lnTo>
                      <a:lnTo>
                        <a:pt x="17" y="46"/>
                      </a:lnTo>
                      <a:lnTo>
                        <a:pt x="10" y="40"/>
                      </a:lnTo>
                      <a:lnTo>
                        <a:pt x="7" y="37"/>
                      </a:lnTo>
                      <a:lnTo>
                        <a:pt x="5" y="34"/>
                      </a:lnTo>
                      <a:lnTo>
                        <a:pt x="3" y="28"/>
                      </a:lnTo>
                      <a:lnTo>
                        <a:pt x="3" y="22"/>
                      </a:lnTo>
                      <a:lnTo>
                        <a:pt x="0" y="17"/>
                      </a:lnTo>
                      <a:lnTo>
                        <a:pt x="0" y="12"/>
                      </a:lnTo>
                      <a:lnTo>
                        <a:pt x="0" y="7"/>
                      </a:lnTo>
                      <a:lnTo>
                        <a:pt x="4" y="3"/>
                      </a:lnTo>
                      <a:lnTo>
                        <a:pt x="8" y="1"/>
                      </a:lnTo>
                      <a:lnTo>
                        <a:pt x="15" y="0"/>
                      </a:lnTo>
                      <a:lnTo>
                        <a:pt x="26" y="0"/>
                      </a:lnTo>
                      <a:lnTo>
                        <a:pt x="40" y="2"/>
                      </a:lnTo>
                      <a:close/>
                    </a:path>
                  </a:pathLst>
                </a:custGeom>
                <a:solidFill>
                  <a:srgbClr val="43403E"/>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74" name="Freeform 347"/>
                <p:cNvSpPr>
                  <a:spLocks noChangeArrowheads="1"/>
                </p:cNvSpPr>
                <p:nvPr/>
              </p:nvSpPr>
              <p:spPr bwMode="auto">
                <a:xfrm>
                  <a:off x="4427" y="1529"/>
                  <a:ext cx="35" cy="31"/>
                </a:xfrm>
                <a:custGeom>
                  <a:avLst/>
                  <a:gdLst>
                    <a:gd name="T0" fmla="*/ 0 w 110"/>
                    <a:gd name="T1" fmla="*/ 0 h 85"/>
                    <a:gd name="T2" fmla="*/ 0 w 110"/>
                    <a:gd name="T3" fmla="*/ 0 h 85"/>
                    <a:gd name="T4" fmla="*/ 0 w 110"/>
                    <a:gd name="T5" fmla="*/ 0 h 85"/>
                    <a:gd name="T6" fmla="*/ 0 w 110"/>
                    <a:gd name="T7" fmla="*/ 0 h 85"/>
                    <a:gd name="T8" fmla="*/ 0 w 110"/>
                    <a:gd name="T9" fmla="*/ 0 h 85"/>
                    <a:gd name="T10" fmla="*/ 0 w 110"/>
                    <a:gd name="T11" fmla="*/ 0 h 85"/>
                    <a:gd name="T12" fmla="*/ 0 w 110"/>
                    <a:gd name="T13" fmla="*/ 0 h 85"/>
                    <a:gd name="T14" fmla="*/ 0 w 110"/>
                    <a:gd name="T15" fmla="*/ 0 h 85"/>
                    <a:gd name="T16" fmla="*/ 0 w 110"/>
                    <a:gd name="T17" fmla="*/ 0 h 85"/>
                    <a:gd name="T18" fmla="*/ 0 w 110"/>
                    <a:gd name="T19" fmla="*/ 0 h 85"/>
                    <a:gd name="T20" fmla="*/ 0 w 110"/>
                    <a:gd name="T21" fmla="*/ 0 h 85"/>
                    <a:gd name="T22" fmla="*/ 0 w 110"/>
                    <a:gd name="T23" fmla="*/ 0 h 85"/>
                    <a:gd name="T24" fmla="*/ 0 w 110"/>
                    <a:gd name="T25" fmla="*/ 0 h 85"/>
                    <a:gd name="T26" fmla="*/ 0 w 110"/>
                    <a:gd name="T27" fmla="*/ 0 h 85"/>
                    <a:gd name="T28" fmla="*/ 0 w 110"/>
                    <a:gd name="T29" fmla="*/ 0 h 85"/>
                    <a:gd name="T30" fmla="*/ 0 w 110"/>
                    <a:gd name="T31" fmla="*/ 0 h 85"/>
                    <a:gd name="T32" fmla="*/ 0 w 110"/>
                    <a:gd name="T33" fmla="*/ 0 h 85"/>
                    <a:gd name="T34" fmla="*/ 0 w 110"/>
                    <a:gd name="T35" fmla="*/ 0 h 85"/>
                    <a:gd name="T36" fmla="*/ 0 w 110"/>
                    <a:gd name="T37" fmla="*/ 0 h 85"/>
                    <a:gd name="T38" fmla="*/ 0 w 110"/>
                    <a:gd name="T39" fmla="*/ 0 h 85"/>
                    <a:gd name="T40" fmla="*/ 0 w 110"/>
                    <a:gd name="T41" fmla="*/ 0 h 85"/>
                    <a:gd name="T42" fmla="*/ 0 w 110"/>
                    <a:gd name="T43" fmla="*/ 0 h 85"/>
                    <a:gd name="T44" fmla="*/ 0 w 110"/>
                    <a:gd name="T45" fmla="*/ 0 h 85"/>
                    <a:gd name="T46" fmla="*/ 0 w 110"/>
                    <a:gd name="T47" fmla="*/ 0 h 85"/>
                    <a:gd name="T48" fmla="*/ 0 w 110"/>
                    <a:gd name="T49" fmla="*/ 0 h 85"/>
                    <a:gd name="T50" fmla="*/ 0 w 110"/>
                    <a:gd name="T51" fmla="*/ 0 h 85"/>
                    <a:gd name="T52" fmla="*/ 0 w 110"/>
                    <a:gd name="T53" fmla="*/ 0 h 85"/>
                    <a:gd name="T54" fmla="*/ 0 w 110"/>
                    <a:gd name="T55" fmla="*/ 0 h 85"/>
                    <a:gd name="T56" fmla="*/ 0 w 110"/>
                    <a:gd name="T57" fmla="*/ 0 h 85"/>
                    <a:gd name="T58" fmla="*/ 0 w 110"/>
                    <a:gd name="T59" fmla="*/ 0 h 85"/>
                    <a:gd name="T60" fmla="*/ 0 w 110"/>
                    <a:gd name="T61" fmla="*/ 0 h 85"/>
                    <a:gd name="T62" fmla="*/ 0 w 110"/>
                    <a:gd name="T63" fmla="*/ 0 h 85"/>
                    <a:gd name="T64" fmla="*/ 0 w 110"/>
                    <a:gd name="T65" fmla="*/ 0 h 85"/>
                    <a:gd name="T66" fmla="*/ 0 w 110"/>
                    <a:gd name="T67" fmla="*/ 0 h 85"/>
                    <a:gd name="T68" fmla="*/ 0 w 110"/>
                    <a:gd name="T69" fmla="*/ 0 h 85"/>
                    <a:gd name="T70" fmla="*/ 0 w 110"/>
                    <a:gd name="T71" fmla="*/ 0 h 85"/>
                    <a:gd name="T72" fmla="*/ 0 w 110"/>
                    <a:gd name="T73" fmla="*/ 0 h 85"/>
                    <a:gd name="T74" fmla="*/ 0 w 110"/>
                    <a:gd name="T75" fmla="*/ 0 h 85"/>
                    <a:gd name="T76" fmla="*/ 0 w 110"/>
                    <a:gd name="T77" fmla="*/ 0 h 85"/>
                    <a:gd name="T78" fmla="*/ 0 w 110"/>
                    <a:gd name="T79" fmla="*/ 0 h 85"/>
                    <a:gd name="T80" fmla="*/ 0 w 110"/>
                    <a:gd name="T81" fmla="*/ 0 h 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0"/>
                    <a:gd name="T124" fmla="*/ 0 h 85"/>
                    <a:gd name="T125" fmla="*/ 110 w 110"/>
                    <a:gd name="T126" fmla="*/ 85 h 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0" h="85">
                      <a:moveTo>
                        <a:pt x="35" y="3"/>
                      </a:moveTo>
                      <a:lnTo>
                        <a:pt x="49" y="6"/>
                      </a:lnTo>
                      <a:lnTo>
                        <a:pt x="64" y="13"/>
                      </a:lnTo>
                      <a:lnTo>
                        <a:pt x="72" y="17"/>
                      </a:lnTo>
                      <a:lnTo>
                        <a:pt x="81" y="23"/>
                      </a:lnTo>
                      <a:lnTo>
                        <a:pt x="90" y="31"/>
                      </a:lnTo>
                      <a:lnTo>
                        <a:pt x="101" y="41"/>
                      </a:lnTo>
                      <a:lnTo>
                        <a:pt x="104" y="45"/>
                      </a:lnTo>
                      <a:lnTo>
                        <a:pt x="108" y="50"/>
                      </a:lnTo>
                      <a:lnTo>
                        <a:pt x="109" y="55"/>
                      </a:lnTo>
                      <a:lnTo>
                        <a:pt x="110" y="60"/>
                      </a:lnTo>
                      <a:lnTo>
                        <a:pt x="110" y="64"/>
                      </a:lnTo>
                      <a:lnTo>
                        <a:pt x="109" y="68"/>
                      </a:lnTo>
                      <a:lnTo>
                        <a:pt x="108" y="72"/>
                      </a:lnTo>
                      <a:lnTo>
                        <a:pt x="106" y="77"/>
                      </a:lnTo>
                      <a:lnTo>
                        <a:pt x="102" y="80"/>
                      </a:lnTo>
                      <a:lnTo>
                        <a:pt x="99" y="82"/>
                      </a:lnTo>
                      <a:lnTo>
                        <a:pt x="95" y="84"/>
                      </a:lnTo>
                      <a:lnTo>
                        <a:pt x="90" y="85"/>
                      </a:lnTo>
                      <a:lnTo>
                        <a:pt x="85" y="85"/>
                      </a:lnTo>
                      <a:lnTo>
                        <a:pt x="79" y="84"/>
                      </a:lnTo>
                      <a:lnTo>
                        <a:pt x="73" y="82"/>
                      </a:lnTo>
                      <a:lnTo>
                        <a:pt x="67" y="79"/>
                      </a:lnTo>
                      <a:lnTo>
                        <a:pt x="50" y="68"/>
                      </a:lnTo>
                      <a:lnTo>
                        <a:pt x="38" y="60"/>
                      </a:lnTo>
                      <a:lnTo>
                        <a:pt x="30" y="52"/>
                      </a:lnTo>
                      <a:lnTo>
                        <a:pt x="25" y="48"/>
                      </a:lnTo>
                      <a:lnTo>
                        <a:pt x="19" y="44"/>
                      </a:lnTo>
                      <a:lnTo>
                        <a:pt x="13" y="39"/>
                      </a:lnTo>
                      <a:lnTo>
                        <a:pt x="11" y="36"/>
                      </a:lnTo>
                      <a:lnTo>
                        <a:pt x="8" y="33"/>
                      </a:lnTo>
                      <a:lnTo>
                        <a:pt x="6" y="28"/>
                      </a:lnTo>
                      <a:lnTo>
                        <a:pt x="5" y="23"/>
                      </a:lnTo>
                      <a:lnTo>
                        <a:pt x="1" y="17"/>
                      </a:lnTo>
                      <a:lnTo>
                        <a:pt x="0" y="12"/>
                      </a:lnTo>
                      <a:lnTo>
                        <a:pt x="0" y="8"/>
                      </a:lnTo>
                      <a:lnTo>
                        <a:pt x="1" y="4"/>
                      </a:lnTo>
                      <a:lnTo>
                        <a:pt x="6" y="1"/>
                      </a:lnTo>
                      <a:lnTo>
                        <a:pt x="13" y="0"/>
                      </a:lnTo>
                      <a:lnTo>
                        <a:pt x="22" y="1"/>
                      </a:lnTo>
                      <a:lnTo>
                        <a:pt x="35" y="3"/>
                      </a:lnTo>
                      <a:close/>
                    </a:path>
                  </a:pathLst>
                </a:custGeom>
                <a:solidFill>
                  <a:srgbClr val="4A4745"/>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75" name="Freeform 348"/>
                <p:cNvSpPr>
                  <a:spLocks noChangeArrowheads="1"/>
                </p:cNvSpPr>
                <p:nvPr/>
              </p:nvSpPr>
              <p:spPr bwMode="auto">
                <a:xfrm>
                  <a:off x="4429" y="1531"/>
                  <a:ext cx="32" cy="26"/>
                </a:xfrm>
                <a:custGeom>
                  <a:avLst/>
                  <a:gdLst>
                    <a:gd name="T0" fmla="*/ 0 w 100"/>
                    <a:gd name="T1" fmla="*/ 0 h 74"/>
                    <a:gd name="T2" fmla="*/ 0 w 100"/>
                    <a:gd name="T3" fmla="*/ 0 h 74"/>
                    <a:gd name="T4" fmla="*/ 0 w 100"/>
                    <a:gd name="T5" fmla="*/ 0 h 74"/>
                    <a:gd name="T6" fmla="*/ 0 w 100"/>
                    <a:gd name="T7" fmla="*/ 0 h 74"/>
                    <a:gd name="T8" fmla="*/ 0 w 100"/>
                    <a:gd name="T9" fmla="*/ 0 h 74"/>
                    <a:gd name="T10" fmla="*/ 0 w 100"/>
                    <a:gd name="T11" fmla="*/ 0 h 74"/>
                    <a:gd name="T12" fmla="*/ 0 w 100"/>
                    <a:gd name="T13" fmla="*/ 0 h 74"/>
                    <a:gd name="T14" fmla="*/ 0 w 100"/>
                    <a:gd name="T15" fmla="*/ 0 h 74"/>
                    <a:gd name="T16" fmla="*/ 0 w 100"/>
                    <a:gd name="T17" fmla="*/ 0 h 74"/>
                    <a:gd name="T18" fmla="*/ 0 w 100"/>
                    <a:gd name="T19" fmla="*/ 0 h 74"/>
                    <a:gd name="T20" fmla="*/ 0 w 100"/>
                    <a:gd name="T21" fmla="*/ 0 h 74"/>
                    <a:gd name="T22" fmla="*/ 0 w 100"/>
                    <a:gd name="T23" fmla="*/ 0 h 74"/>
                    <a:gd name="T24" fmla="*/ 0 w 100"/>
                    <a:gd name="T25" fmla="*/ 0 h 74"/>
                    <a:gd name="T26" fmla="*/ 0 w 100"/>
                    <a:gd name="T27" fmla="*/ 0 h 74"/>
                    <a:gd name="T28" fmla="*/ 0 w 100"/>
                    <a:gd name="T29" fmla="*/ 0 h 74"/>
                    <a:gd name="T30" fmla="*/ 0 w 100"/>
                    <a:gd name="T31" fmla="*/ 0 h 74"/>
                    <a:gd name="T32" fmla="*/ 0 w 100"/>
                    <a:gd name="T33" fmla="*/ 0 h 74"/>
                    <a:gd name="T34" fmla="*/ 0 w 100"/>
                    <a:gd name="T35" fmla="*/ 0 h 74"/>
                    <a:gd name="T36" fmla="*/ 0 w 100"/>
                    <a:gd name="T37" fmla="*/ 0 h 74"/>
                    <a:gd name="T38" fmla="*/ 0 w 100"/>
                    <a:gd name="T39" fmla="*/ 0 h 74"/>
                    <a:gd name="T40" fmla="*/ 0 w 100"/>
                    <a:gd name="T41" fmla="*/ 0 h 74"/>
                    <a:gd name="T42" fmla="*/ 0 w 100"/>
                    <a:gd name="T43" fmla="*/ 0 h 74"/>
                    <a:gd name="T44" fmla="*/ 0 w 100"/>
                    <a:gd name="T45" fmla="*/ 0 h 74"/>
                    <a:gd name="T46" fmla="*/ 0 w 100"/>
                    <a:gd name="T47" fmla="*/ 0 h 74"/>
                    <a:gd name="T48" fmla="*/ 0 w 100"/>
                    <a:gd name="T49" fmla="*/ 0 h 74"/>
                    <a:gd name="T50" fmla="*/ 0 w 100"/>
                    <a:gd name="T51" fmla="*/ 0 h 74"/>
                    <a:gd name="T52" fmla="*/ 0 w 100"/>
                    <a:gd name="T53" fmla="*/ 0 h 74"/>
                    <a:gd name="T54" fmla="*/ 0 w 100"/>
                    <a:gd name="T55" fmla="*/ 0 h 74"/>
                    <a:gd name="T56" fmla="*/ 0 w 100"/>
                    <a:gd name="T57" fmla="*/ 0 h 74"/>
                    <a:gd name="T58" fmla="*/ 0 w 100"/>
                    <a:gd name="T59" fmla="*/ 0 h 74"/>
                    <a:gd name="T60" fmla="*/ 0 w 100"/>
                    <a:gd name="T61" fmla="*/ 0 h 74"/>
                    <a:gd name="T62" fmla="*/ 0 w 100"/>
                    <a:gd name="T63" fmla="*/ 0 h 74"/>
                    <a:gd name="T64" fmla="*/ 0 w 100"/>
                    <a:gd name="T65" fmla="*/ 0 h 74"/>
                    <a:gd name="T66" fmla="*/ 0 w 100"/>
                    <a:gd name="T67" fmla="*/ 0 h 74"/>
                    <a:gd name="T68" fmla="*/ 0 w 100"/>
                    <a:gd name="T69" fmla="*/ 0 h 74"/>
                    <a:gd name="T70" fmla="*/ 0 w 100"/>
                    <a:gd name="T71" fmla="*/ 0 h 74"/>
                    <a:gd name="T72" fmla="*/ 0 w 100"/>
                    <a:gd name="T73" fmla="*/ 0 h 74"/>
                    <a:gd name="T74" fmla="*/ 0 w 100"/>
                    <a:gd name="T75" fmla="*/ 0 h 74"/>
                    <a:gd name="T76" fmla="*/ 0 w 100"/>
                    <a:gd name="T77" fmla="*/ 0 h 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74"/>
                    <a:gd name="T119" fmla="*/ 100 w 100"/>
                    <a:gd name="T120" fmla="*/ 74 h 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74">
                      <a:moveTo>
                        <a:pt x="31" y="3"/>
                      </a:moveTo>
                      <a:lnTo>
                        <a:pt x="43" y="6"/>
                      </a:lnTo>
                      <a:lnTo>
                        <a:pt x="57" y="12"/>
                      </a:lnTo>
                      <a:lnTo>
                        <a:pt x="65" y="16"/>
                      </a:lnTo>
                      <a:lnTo>
                        <a:pt x="73" y="21"/>
                      </a:lnTo>
                      <a:lnTo>
                        <a:pt x="82" y="29"/>
                      </a:lnTo>
                      <a:lnTo>
                        <a:pt x="91" y="38"/>
                      </a:lnTo>
                      <a:lnTo>
                        <a:pt x="94" y="41"/>
                      </a:lnTo>
                      <a:lnTo>
                        <a:pt x="97" y="45"/>
                      </a:lnTo>
                      <a:lnTo>
                        <a:pt x="98" y="50"/>
                      </a:lnTo>
                      <a:lnTo>
                        <a:pt x="100" y="54"/>
                      </a:lnTo>
                      <a:lnTo>
                        <a:pt x="100" y="57"/>
                      </a:lnTo>
                      <a:lnTo>
                        <a:pt x="100" y="61"/>
                      </a:lnTo>
                      <a:lnTo>
                        <a:pt x="100" y="64"/>
                      </a:lnTo>
                      <a:lnTo>
                        <a:pt x="97" y="67"/>
                      </a:lnTo>
                      <a:lnTo>
                        <a:pt x="96" y="69"/>
                      </a:lnTo>
                      <a:lnTo>
                        <a:pt x="93" y="72"/>
                      </a:lnTo>
                      <a:lnTo>
                        <a:pt x="89" y="74"/>
                      </a:lnTo>
                      <a:lnTo>
                        <a:pt x="86" y="74"/>
                      </a:lnTo>
                      <a:lnTo>
                        <a:pt x="81" y="74"/>
                      </a:lnTo>
                      <a:lnTo>
                        <a:pt x="76" y="73"/>
                      </a:lnTo>
                      <a:lnTo>
                        <a:pt x="71" y="70"/>
                      </a:lnTo>
                      <a:lnTo>
                        <a:pt x="65" y="67"/>
                      </a:lnTo>
                      <a:lnTo>
                        <a:pt x="50" y="59"/>
                      </a:lnTo>
                      <a:lnTo>
                        <a:pt x="41" y="52"/>
                      </a:lnTo>
                      <a:lnTo>
                        <a:pt x="32" y="47"/>
                      </a:lnTo>
                      <a:lnTo>
                        <a:pt x="28" y="43"/>
                      </a:lnTo>
                      <a:lnTo>
                        <a:pt x="22" y="40"/>
                      </a:lnTo>
                      <a:lnTo>
                        <a:pt x="17" y="36"/>
                      </a:lnTo>
                      <a:lnTo>
                        <a:pt x="12" y="30"/>
                      </a:lnTo>
                      <a:lnTo>
                        <a:pt x="7" y="22"/>
                      </a:lnTo>
                      <a:lnTo>
                        <a:pt x="4" y="16"/>
                      </a:lnTo>
                      <a:lnTo>
                        <a:pt x="0" y="11"/>
                      </a:lnTo>
                      <a:lnTo>
                        <a:pt x="0" y="7"/>
                      </a:lnTo>
                      <a:lnTo>
                        <a:pt x="0" y="3"/>
                      </a:lnTo>
                      <a:lnTo>
                        <a:pt x="4" y="0"/>
                      </a:lnTo>
                      <a:lnTo>
                        <a:pt x="10" y="0"/>
                      </a:lnTo>
                      <a:lnTo>
                        <a:pt x="19" y="0"/>
                      </a:lnTo>
                      <a:lnTo>
                        <a:pt x="31" y="3"/>
                      </a:lnTo>
                      <a:close/>
                    </a:path>
                  </a:pathLst>
                </a:custGeom>
                <a:solidFill>
                  <a:srgbClr val="524F4E"/>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76" name="Freeform 349"/>
                <p:cNvSpPr>
                  <a:spLocks noChangeArrowheads="1"/>
                </p:cNvSpPr>
                <p:nvPr/>
              </p:nvSpPr>
              <p:spPr bwMode="auto">
                <a:xfrm>
                  <a:off x="4431" y="1533"/>
                  <a:ext cx="29" cy="23"/>
                </a:xfrm>
                <a:custGeom>
                  <a:avLst/>
                  <a:gdLst>
                    <a:gd name="T0" fmla="*/ 0 w 90"/>
                    <a:gd name="T1" fmla="*/ 0 h 63"/>
                    <a:gd name="T2" fmla="*/ 0 w 90"/>
                    <a:gd name="T3" fmla="*/ 0 h 63"/>
                    <a:gd name="T4" fmla="*/ 0 w 90"/>
                    <a:gd name="T5" fmla="*/ 0 h 63"/>
                    <a:gd name="T6" fmla="*/ 0 w 90"/>
                    <a:gd name="T7" fmla="*/ 0 h 63"/>
                    <a:gd name="T8" fmla="*/ 0 w 90"/>
                    <a:gd name="T9" fmla="*/ 0 h 63"/>
                    <a:gd name="T10" fmla="*/ 0 w 90"/>
                    <a:gd name="T11" fmla="*/ 0 h 63"/>
                    <a:gd name="T12" fmla="*/ 0 w 90"/>
                    <a:gd name="T13" fmla="*/ 0 h 63"/>
                    <a:gd name="T14" fmla="*/ 0 w 90"/>
                    <a:gd name="T15" fmla="*/ 0 h 63"/>
                    <a:gd name="T16" fmla="*/ 0 w 90"/>
                    <a:gd name="T17" fmla="*/ 0 h 63"/>
                    <a:gd name="T18" fmla="*/ 0 w 90"/>
                    <a:gd name="T19" fmla="*/ 0 h 63"/>
                    <a:gd name="T20" fmla="*/ 0 w 90"/>
                    <a:gd name="T21" fmla="*/ 0 h 63"/>
                    <a:gd name="T22" fmla="*/ 0 w 90"/>
                    <a:gd name="T23" fmla="*/ 0 h 63"/>
                    <a:gd name="T24" fmla="*/ 0 w 90"/>
                    <a:gd name="T25" fmla="*/ 0 h 63"/>
                    <a:gd name="T26" fmla="*/ 0 w 90"/>
                    <a:gd name="T27" fmla="*/ 0 h 63"/>
                    <a:gd name="T28" fmla="*/ 0 w 90"/>
                    <a:gd name="T29" fmla="*/ 0 h 63"/>
                    <a:gd name="T30" fmla="*/ 0 w 90"/>
                    <a:gd name="T31" fmla="*/ 0 h 63"/>
                    <a:gd name="T32" fmla="*/ 0 w 90"/>
                    <a:gd name="T33" fmla="*/ 0 h 63"/>
                    <a:gd name="T34" fmla="*/ 0 w 90"/>
                    <a:gd name="T35" fmla="*/ 0 h 63"/>
                    <a:gd name="T36" fmla="*/ 0 w 90"/>
                    <a:gd name="T37" fmla="*/ 0 h 63"/>
                    <a:gd name="T38" fmla="*/ 0 w 90"/>
                    <a:gd name="T39" fmla="*/ 0 h 63"/>
                    <a:gd name="T40" fmla="*/ 0 w 90"/>
                    <a:gd name="T41" fmla="*/ 0 h 63"/>
                    <a:gd name="T42" fmla="*/ 0 w 90"/>
                    <a:gd name="T43" fmla="*/ 0 h 63"/>
                    <a:gd name="T44" fmla="*/ 0 w 90"/>
                    <a:gd name="T45" fmla="*/ 0 h 63"/>
                    <a:gd name="T46" fmla="*/ 0 w 90"/>
                    <a:gd name="T47" fmla="*/ 0 h 63"/>
                    <a:gd name="T48" fmla="*/ 0 w 90"/>
                    <a:gd name="T49" fmla="*/ 0 h 63"/>
                    <a:gd name="T50" fmla="*/ 0 w 90"/>
                    <a:gd name="T51" fmla="*/ 0 h 63"/>
                    <a:gd name="T52" fmla="*/ 0 w 90"/>
                    <a:gd name="T53" fmla="*/ 0 h 63"/>
                    <a:gd name="T54" fmla="*/ 0 w 90"/>
                    <a:gd name="T55" fmla="*/ 0 h 63"/>
                    <a:gd name="T56" fmla="*/ 0 w 90"/>
                    <a:gd name="T57" fmla="*/ 0 h 63"/>
                    <a:gd name="T58" fmla="*/ 0 w 90"/>
                    <a:gd name="T59" fmla="*/ 0 h 63"/>
                    <a:gd name="T60" fmla="*/ 0 w 90"/>
                    <a:gd name="T61" fmla="*/ 0 h 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0"/>
                    <a:gd name="T94" fmla="*/ 0 h 63"/>
                    <a:gd name="T95" fmla="*/ 90 w 90"/>
                    <a:gd name="T96" fmla="*/ 63 h 6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0" h="63">
                      <a:moveTo>
                        <a:pt x="28" y="3"/>
                      </a:moveTo>
                      <a:lnTo>
                        <a:pt x="37" y="5"/>
                      </a:lnTo>
                      <a:lnTo>
                        <a:pt x="50" y="11"/>
                      </a:lnTo>
                      <a:lnTo>
                        <a:pt x="57" y="15"/>
                      </a:lnTo>
                      <a:lnTo>
                        <a:pt x="65" y="21"/>
                      </a:lnTo>
                      <a:lnTo>
                        <a:pt x="73" y="27"/>
                      </a:lnTo>
                      <a:lnTo>
                        <a:pt x="81" y="35"/>
                      </a:lnTo>
                      <a:lnTo>
                        <a:pt x="87" y="41"/>
                      </a:lnTo>
                      <a:lnTo>
                        <a:pt x="89" y="48"/>
                      </a:lnTo>
                      <a:lnTo>
                        <a:pt x="90" y="53"/>
                      </a:lnTo>
                      <a:lnTo>
                        <a:pt x="90" y="58"/>
                      </a:lnTo>
                      <a:lnTo>
                        <a:pt x="89" y="60"/>
                      </a:lnTo>
                      <a:lnTo>
                        <a:pt x="87" y="61"/>
                      </a:lnTo>
                      <a:lnTo>
                        <a:pt x="84" y="62"/>
                      </a:lnTo>
                      <a:lnTo>
                        <a:pt x="81" y="63"/>
                      </a:lnTo>
                      <a:lnTo>
                        <a:pt x="77" y="62"/>
                      </a:lnTo>
                      <a:lnTo>
                        <a:pt x="74" y="61"/>
                      </a:lnTo>
                      <a:lnTo>
                        <a:pt x="68" y="59"/>
                      </a:lnTo>
                      <a:lnTo>
                        <a:pt x="62" y="56"/>
                      </a:lnTo>
                      <a:lnTo>
                        <a:pt x="41" y="45"/>
                      </a:lnTo>
                      <a:lnTo>
                        <a:pt x="31" y="39"/>
                      </a:lnTo>
                      <a:lnTo>
                        <a:pt x="22" y="32"/>
                      </a:lnTo>
                      <a:lnTo>
                        <a:pt x="10" y="22"/>
                      </a:lnTo>
                      <a:lnTo>
                        <a:pt x="4" y="15"/>
                      </a:lnTo>
                      <a:lnTo>
                        <a:pt x="1" y="9"/>
                      </a:lnTo>
                      <a:lnTo>
                        <a:pt x="0" y="5"/>
                      </a:lnTo>
                      <a:lnTo>
                        <a:pt x="0" y="2"/>
                      </a:lnTo>
                      <a:lnTo>
                        <a:pt x="2" y="0"/>
                      </a:lnTo>
                      <a:lnTo>
                        <a:pt x="8" y="0"/>
                      </a:lnTo>
                      <a:lnTo>
                        <a:pt x="16" y="0"/>
                      </a:lnTo>
                      <a:lnTo>
                        <a:pt x="28" y="3"/>
                      </a:lnTo>
                      <a:close/>
                    </a:path>
                  </a:pathLst>
                </a:custGeom>
                <a:solidFill>
                  <a:srgbClr val="585554"/>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77" name="Freeform 350"/>
                <p:cNvSpPr>
                  <a:spLocks noChangeArrowheads="1"/>
                </p:cNvSpPr>
                <p:nvPr/>
              </p:nvSpPr>
              <p:spPr bwMode="auto">
                <a:xfrm>
                  <a:off x="4439" y="1538"/>
                  <a:ext cx="15" cy="11"/>
                </a:xfrm>
                <a:custGeom>
                  <a:avLst/>
                  <a:gdLst>
                    <a:gd name="T0" fmla="*/ 0 w 49"/>
                    <a:gd name="T1" fmla="*/ 0 h 30"/>
                    <a:gd name="T2" fmla="*/ 0 w 49"/>
                    <a:gd name="T3" fmla="*/ 0 h 30"/>
                    <a:gd name="T4" fmla="*/ 0 w 49"/>
                    <a:gd name="T5" fmla="*/ 0 h 30"/>
                    <a:gd name="T6" fmla="*/ 0 w 49"/>
                    <a:gd name="T7" fmla="*/ 0 h 30"/>
                    <a:gd name="T8" fmla="*/ 0 w 49"/>
                    <a:gd name="T9" fmla="*/ 0 h 30"/>
                    <a:gd name="T10" fmla="*/ 0 w 49"/>
                    <a:gd name="T11" fmla="*/ 0 h 30"/>
                    <a:gd name="T12" fmla="*/ 0 w 49"/>
                    <a:gd name="T13" fmla="*/ 0 h 30"/>
                    <a:gd name="T14" fmla="*/ 0 w 49"/>
                    <a:gd name="T15" fmla="*/ 0 h 30"/>
                    <a:gd name="T16" fmla="*/ 0 w 49"/>
                    <a:gd name="T17" fmla="*/ 0 h 30"/>
                    <a:gd name="T18" fmla="*/ 0 w 49"/>
                    <a:gd name="T19" fmla="*/ 0 h 30"/>
                    <a:gd name="T20" fmla="*/ 0 w 49"/>
                    <a:gd name="T21" fmla="*/ 0 h 30"/>
                    <a:gd name="T22" fmla="*/ 0 w 49"/>
                    <a:gd name="T23" fmla="*/ 0 h 30"/>
                    <a:gd name="T24" fmla="*/ 0 w 49"/>
                    <a:gd name="T25" fmla="*/ 0 h 30"/>
                    <a:gd name="T26" fmla="*/ 0 w 49"/>
                    <a:gd name="T27" fmla="*/ 0 h 30"/>
                    <a:gd name="T28" fmla="*/ 0 w 49"/>
                    <a:gd name="T29" fmla="*/ 0 h 30"/>
                    <a:gd name="T30" fmla="*/ 0 w 49"/>
                    <a:gd name="T31" fmla="*/ 0 h 30"/>
                    <a:gd name="T32" fmla="*/ 0 w 49"/>
                    <a:gd name="T33" fmla="*/ 0 h 30"/>
                    <a:gd name="T34" fmla="*/ 0 w 49"/>
                    <a:gd name="T35" fmla="*/ 0 h 30"/>
                    <a:gd name="T36" fmla="*/ 0 w 49"/>
                    <a:gd name="T37" fmla="*/ 0 h 30"/>
                    <a:gd name="T38" fmla="*/ 0 w 49"/>
                    <a:gd name="T39" fmla="*/ 0 h 30"/>
                    <a:gd name="T40" fmla="*/ 0 w 49"/>
                    <a:gd name="T41" fmla="*/ 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30"/>
                    <a:gd name="T65" fmla="*/ 49 w 49"/>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30">
                      <a:moveTo>
                        <a:pt x="13" y="1"/>
                      </a:moveTo>
                      <a:lnTo>
                        <a:pt x="20" y="3"/>
                      </a:lnTo>
                      <a:lnTo>
                        <a:pt x="27" y="6"/>
                      </a:lnTo>
                      <a:lnTo>
                        <a:pt x="34" y="10"/>
                      </a:lnTo>
                      <a:lnTo>
                        <a:pt x="42" y="17"/>
                      </a:lnTo>
                      <a:lnTo>
                        <a:pt x="47" y="23"/>
                      </a:lnTo>
                      <a:lnTo>
                        <a:pt x="49" y="27"/>
                      </a:lnTo>
                      <a:lnTo>
                        <a:pt x="48" y="29"/>
                      </a:lnTo>
                      <a:lnTo>
                        <a:pt x="45" y="30"/>
                      </a:lnTo>
                      <a:lnTo>
                        <a:pt x="42" y="27"/>
                      </a:lnTo>
                      <a:lnTo>
                        <a:pt x="36" y="25"/>
                      </a:lnTo>
                      <a:lnTo>
                        <a:pt x="26" y="19"/>
                      </a:lnTo>
                      <a:lnTo>
                        <a:pt x="21" y="16"/>
                      </a:lnTo>
                      <a:lnTo>
                        <a:pt x="14" y="12"/>
                      </a:lnTo>
                      <a:lnTo>
                        <a:pt x="8" y="9"/>
                      </a:lnTo>
                      <a:lnTo>
                        <a:pt x="3" y="4"/>
                      </a:lnTo>
                      <a:lnTo>
                        <a:pt x="0" y="1"/>
                      </a:lnTo>
                      <a:lnTo>
                        <a:pt x="1" y="0"/>
                      </a:lnTo>
                      <a:lnTo>
                        <a:pt x="4" y="0"/>
                      </a:lnTo>
                      <a:lnTo>
                        <a:pt x="8" y="0"/>
                      </a:lnTo>
                      <a:lnTo>
                        <a:pt x="13" y="1"/>
                      </a:lnTo>
                      <a:close/>
                    </a:path>
                  </a:pathLst>
                </a:custGeom>
                <a:solidFill>
                  <a:srgbClr val="7B7A7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78" name="Freeform 351"/>
                <p:cNvSpPr>
                  <a:spLocks noChangeArrowheads="1"/>
                </p:cNvSpPr>
                <p:nvPr/>
              </p:nvSpPr>
              <p:spPr bwMode="auto">
                <a:xfrm>
                  <a:off x="4443" y="1538"/>
                  <a:ext cx="10" cy="6"/>
                </a:xfrm>
                <a:custGeom>
                  <a:avLst/>
                  <a:gdLst>
                    <a:gd name="T0" fmla="*/ 0 w 31"/>
                    <a:gd name="T1" fmla="*/ 0 h 18"/>
                    <a:gd name="T2" fmla="*/ 0 w 31"/>
                    <a:gd name="T3" fmla="*/ 0 h 18"/>
                    <a:gd name="T4" fmla="*/ 0 w 31"/>
                    <a:gd name="T5" fmla="*/ 0 h 18"/>
                    <a:gd name="T6" fmla="*/ 0 w 31"/>
                    <a:gd name="T7" fmla="*/ 0 h 18"/>
                    <a:gd name="T8" fmla="*/ 0 w 31"/>
                    <a:gd name="T9" fmla="*/ 0 h 18"/>
                    <a:gd name="T10" fmla="*/ 0 w 31"/>
                    <a:gd name="T11" fmla="*/ 0 h 18"/>
                    <a:gd name="T12" fmla="*/ 0 w 31"/>
                    <a:gd name="T13" fmla="*/ 0 h 18"/>
                    <a:gd name="T14" fmla="*/ 0 w 31"/>
                    <a:gd name="T15" fmla="*/ 0 h 18"/>
                    <a:gd name="T16" fmla="*/ 0 w 31"/>
                    <a:gd name="T17" fmla="*/ 0 h 18"/>
                    <a:gd name="T18" fmla="*/ 0 w 31"/>
                    <a:gd name="T19" fmla="*/ 0 h 18"/>
                    <a:gd name="T20" fmla="*/ 0 w 31"/>
                    <a:gd name="T21" fmla="*/ 0 h 18"/>
                    <a:gd name="T22" fmla="*/ 0 w 31"/>
                    <a:gd name="T23" fmla="*/ 0 h 18"/>
                    <a:gd name="T24" fmla="*/ 0 w 31"/>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8"/>
                    <a:gd name="T41" fmla="*/ 31 w 3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8">
                      <a:moveTo>
                        <a:pt x="31" y="16"/>
                      </a:moveTo>
                      <a:lnTo>
                        <a:pt x="31" y="16"/>
                      </a:lnTo>
                      <a:lnTo>
                        <a:pt x="22" y="8"/>
                      </a:lnTo>
                      <a:lnTo>
                        <a:pt x="14" y="3"/>
                      </a:lnTo>
                      <a:lnTo>
                        <a:pt x="8" y="1"/>
                      </a:lnTo>
                      <a:lnTo>
                        <a:pt x="1" y="0"/>
                      </a:lnTo>
                      <a:lnTo>
                        <a:pt x="0" y="3"/>
                      </a:lnTo>
                      <a:lnTo>
                        <a:pt x="7" y="4"/>
                      </a:lnTo>
                      <a:lnTo>
                        <a:pt x="13" y="7"/>
                      </a:lnTo>
                      <a:lnTo>
                        <a:pt x="20" y="11"/>
                      </a:lnTo>
                      <a:lnTo>
                        <a:pt x="28" y="18"/>
                      </a:lnTo>
                      <a:lnTo>
                        <a:pt x="31" y="16"/>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79" name="Freeform 352"/>
                <p:cNvSpPr>
                  <a:spLocks noChangeArrowheads="1"/>
                </p:cNvSpPr>
                <p:nvPr/>
              </p:nvSpPr>
              <p:spPr bwMode="auto">
                <a:xfrm>
                  <a:off x="4450" y="1545"/>
                  <a:ext cx="5" cy="5"/>
                </a:xfrm>
                <a:custGeom>
                  <a:avLst/>
                  <a:gdLst>
                    <a:gd name="T0" fmla="*/ 0 w 15"/>
                    <a:gd name="T1" fmla="*/ 0 h 15"/>
                    <a:gd name="T2" fmla="*/ 0 w 15"/>
                    <a:gd name="T3" fmla="*/ 0 h 15"/>
                    <a:gd name="T4" fmla="*/ 0 w 15"/>
                    <a:gd name="T5" fmla="*/ 0 h 15"/>
                    <a:gd name="T6" fmla="*/ 0 w 15"/>
                    <a:gd name="T7" fmla="*/ 0 h 15"/>
                    <a:gd name="T8" fmla="*/ 0 w 15"/>
                    <a:gd name="T9" fmla="*/ 0 h 15"/>
                    <a:gd name="T10" fmla="*/ 0 w 15"/>
                    <a:gd name="T11" fmla="*/ 0 h 15"/>
                    <a:gd name="T12" fmla="*/ 0 w 15"/>
                    <a:gd name="T13" fmla="*/ 0 h 15"/>
                    <a:gd name="T14" fmla="*/ 0 w 15"/>
                    <a:gd name="T15" fmla="*/ 0 h 15"/>
                    <a:gd name="T16" fmla="*/ 0 w 15"/>
                    <a:gd name="T17" fmla="*/ 0 h 15"/>
                    <a:gd name="T18" fmla="*/ 0 w 15"/>
                    <a:gd name="T19" fmla="*/ 0 h 15"/>
                    <a:gd name="T20" fmla="*/ 0 w 15"/>
                    <a:gd name="T21" fmla="*/ 0 h 15"/>
                    <a:gd name="T22" fmla="*/ 0 w 15"/>
                    <a:gd name="T23" fmla="*/ 0 h 15"/>
                    <a:gd name="T24" fmla="*/ 0 w 15"/>
                    <a:gd name="T25" fmla="*/ 0 h 15"/>
                    <a:gd name="T26" fmla="*/ 0 w 15"/>
                    <a:gd name="T27" fmla="*/ 0 h 15"/>
                    <a:gd name="T28" fmla="*/ 0 w 15"/>
                    <a:gd name="T29" fmla="*/ 0 h 15"/>
                    <a:gd name="T30" fmla="*/ 0 w 15"/>
                    <a:gd name="T31" fmla="*/ 0 h 15"/>
                    <a:gd name="T32" fmla="*/ 0 w 15"/>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5"/>
                    <a:gd name="T53" fmla="*/ 15 w 1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5">
                      <a:moveTo>
                        <a:pt x="0" y="10"/>
                      </a:moveTo>
                      <a:lnTo>
                        <a:pt x="0" y="10"/>
                      </a:lnTo>
                      <a:lnTo>
                        <a:pt x="6" y="14"/>
                      </a:lnTo>
                      <a:lnTo>
                        <a:pt x="10" y="15"/>
                      </a:lnTo>
                      <a:lnTo>
                        <a:pt x="14" y="15"/>
                      </a:lnTo>
                      <a:lnTo>
                        <a:pt x="15" y="11"/>
                      </a:lnTo>
                      <a:lnTo>
                        <a:pt x="14" y="6"/>
                      </a:lnTo>
                      <a:lnTo>
                        <a:pt x="9" y="0"/>
                      </a:lnTo>
                      <a:lnTo>
                        <a:pt x="6" y="2"/>
                      </a:lnTo>
                      <a:lnTo>
                        <a:pt x="10" y="8"/>
                      </a:lnTo>
                      <a:lnTo>
                        <a:pt x="12" y="13"/>
                      </a:lnTo>
                      <a:lnTo>
                        <a:pt x="12" y="11"/>
                      </a:lnTo>
                      <a:lnTo>
                        <a:pt x="8" y="10"/>
                      </a:lnTo>
                      <a:lnTo>
                        <a:pt x="2" y="7"/>
                      </a:lnTo>
                      <a:lnTo>
                        <a:pt x="0" y="10"/>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80" name="Freeform 353"/>
                <p:cNvSpPr>
                  <a:spLocks noChangeArrowheads="1"/>
                </p:cNvSpPr>
                <p:nvPr/>
              </p:nvSpPr>
              <p:spPr bwMode="auto">
                <a:xfrm>
                  <a:off x="4445" y="1544"/>
                  <a:ext cx="6" cy="4"/>
                </a:xfrm>
                <a:custGeom>
                  <a:avLst/>
                  <a:gdLst>
                    <a:gd name="T0" fmla="*/ 0 w 17"/>
                    <a:gd name="T1" fmla="*/ 0 h 11"/>
                    <a:gd name="T2" fmla="*/ 0 w 17"/>
                    <a:gd name="T3" fmla="*/ 0 h 11"/>
                    <a:gd name="T4" fmla="*/ 0 w 17"/>
                    <a:gd name="T5" fmla="*/ 0 h 11"/>
                    <a:gd name="T6" fmla="*/ 0 w 17"/>
                    <a:gd name="T7" fmla="*/ 0 h 11"/>
                    <a:gd name="T8" fmla="*/ 0 w 17"/>
                    <a:gd name="T9" fmla="*/ 0 h 11"/>
                    <a:gd name="T10" fmla="*/ 0 w 17"/>
                    <a:gd name="T11" fmla="*/ 0 h 11"/>
                    <a:gd name="T12" fmla="*/ 0 w 17"/>
                    <a:gd name="T13" fmla="*/ 0 h 11"/>
                    <a:gd name="T14" fmla="*/ 0 w 17"/>
                    <a:gd name="T15" fmla="*/ 0 h 11"/>
                    <a:gd name="T16" fmla="*/ 0 w 17"/>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1"/>
                    <a:gd name="T29" fmla="*/ 17 w 17"/>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1">
                      <a:moveTo>
                        <a:pt x="0" y="2"/>
                      </a:moveTo>
                      <a:lnTo>
                        <a:pt x="0" y="2"/>
                      </a:lnTo>
                      <a:lnTo>
                        <a:pt x="5" y="5"/>
                      </a:lnTo>
                      <a:lnTo>
                        <a:pt x="15" y="11"/>
                      </a:lnTo>
                      <a:lnTo>
                        <a:pt x="17" y="8"/>
                      </a:lnTo>
                      <a:lnTo>
                        <a:pt x="7" y="3"/>
                      </a:lnTo>
                      <a:lnTo>
                        <a:pt x="2" y="0"/>
                      </a:lnTo>
                      <a:lnTo>
                        <a:pt x="0" y="2"/>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81" name="Freeform 354"/>
                <p:cNvSpPr>
                  <a:spLocks noChangeArrowheads="1"/>
                </p:cNvSpPr>
                <p:nvPr/>
              </p:nvSpPr>
              <p:spPr bwMode="auto">
                <a:xfrm>
                  <a:off x="4441" y="1541"/>
                  <a:ext cx="5" cy="3"/>
                </a:xfrm>
                <a:custGeom>
                  <a:avLst/>
                  <a:gdLst>
                    <a:gd name="T0" fmla="*/ 0 w 15"/>
                    <a:gd name="T1" fmla="*/ 0 h 10"/>
                    <a:gd name="T2" fmla="*/ 0 w 15"/>
                    <a:gd name="T3" fmla="*/ 0 h 10"/>
                    <a:gd name="T4" fmla="*/ 0 w 15"/>
                    <a:gd name="T5" fmla="*/ 0 h 10"/>
                    <a:gd name="T6" fmla="*/ 0 w 15"/>
                    <a:gd name="T7" fmla="*/ 0 h 10"/>
                    <a:gd name="T8" fmla="*/ 0 w 15"/>
                    <a:gd name="T9" fmla="*/ 0 h 10"/>
                    <a:gd name="T10" fmla="*/ 0 w 15"/>
                    <a:gd name="T11" fmla="*/ 0 h 10"/>
                    <a:gd name="T12" fmla="*/ 0 w 15"/>
                    <a:gd name="T13" fmla="*/ 0 h 10"/>
                    <a:gd name="T14" fmla="*/ 0 w 15"/>
                    <a:gd name="T15" fmla="*/ 0 h 10"/>
                    <a:gd name="T16" fmla="*/ 0 w 15"/>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0"/>
                    <a:gd name="T29" fmla="*/ 15 w 15"/>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0">
                      <a:moveTo>
                        <a:pt x="0" y="3"/>
                      </a:moveTo>
                      <a:lnTo>
                        <a:pt x="0" y="3"/>
                      </a:lnTo>
                      <a:lnTo>
                        <a:pt x="7" y="7"/>
                      </a:lnTo>
                      <a:lnTo>
                        <a:pt x="13" y="10"/>
                      </a:lnTo>
                      <a:lnTo>
                        <a:pt x="15" y="8"/>
                      </a:lnTo>
                      <a:lnTo>
                        <a:pt x="8" y="4"/>
                      </a:lnTo>
                      <a:lnTo>
                        <a:pt x="3" y="0"/>
                      </a:lnTo>
                      <a:lnTo>
                        <a:pt x="0" y="3"/>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82" name="Freeform 355"/>
                <p:cNvSpPr>
                  <a:spLocks noChangeArrowheads="1"/>
                </p:cNvSpPr>
                <p:nvPr/>
              </p:nvSpPr>
              <p:spPr bwMode="auto">
                <a:xfrm>
                  <a:off x="4438" y="1538"/>
                  <a:ext cx="5" cy="4"/>
                </a:xfrm>
                <a:custGeom>
                  <a:avLst/>
                  <a:gdLst>
                    <a:gd name="T0" fmla="*/ 0 w 15"/>
                    <a:gd name="T1" fmla="*/ 0 h 12"/>
                    <a:gd name="T2" fmla="*/ 0 w 15"/>
                    <a:gd name="T3" fmla="*/ 0 h 12"/>
                    <a:gd name="T4" fmla="*/ 0 w 15"/>
                    <a:gd name="T5" fmla="*/ 0 h 12"/>
                    <a:gd name="T6" fmla="*/ 0 w 15"/>
                    <a:gd name="T7" fmla="*/ 0 h 12"/>
                    <a:gd name="T8" fmla="*/ 0 w 15"/>
                    <a:gd name="T9" fmla="*/ 0 h 12"/>
                    <a:gd name="T10" fmla="*/ 0 w 15"/>
                    <a:gd name="T11" fmla="*/ 0 h 12"/>
                    <a:gd name="T12" fmla="*/ 0 w 15"/>
                    <a:gd name="T13" fmla="*/ 0 h 12"/>
                    <a:gd name="T14" fmla="*/ 0 w 15"/>
                    <a:gd name="T15" fmla="*/ 0 h 12"/>
                    <a:gd name="T16" fmla="*/ 0 w 15"/>
                    <a:gd name="T17" fmla="*/ 0 h 12"/>
                    <a:gd name="T18" fmla="*/ 0 w 15"/>
                    <a:gd name="T19" fmla="*/ 0 h 12"/>
                    <a:gd name="T20" fmla="*/ 0 w 15"/>
                    <a:gd name="T21" fmla="*/ 0 h 12"/>
                    <a:gd name="T22" fmla="*/ 0 w 15"/>
                    <a:gd name="T23" fmla="*/ 0 h 12"/>
                    <a:gd name="T24" fmla="*/ 0 w 15"/>
                    <a:gd name="T25" fmla="*/ 0 h 12"/>
                    <a:gd name="T26" fmla="*/ 0 w 15"/>
                    <a:gd name="T27" fmla="*/ 0 h 12"/>
                    <a:gd name="T28" fmla="*/ 0 w 15"/>
                    <a:gd name="T29" fmla="*/ 0 h 12"/>
                    <a:gd name="T30" fmla="*/ 0 w 15"/>
                    <a:gd name="T31" fmla="*/ 0 h 12"/>
                    <a:gd name="T32" fmla="*/ 0 w 15"/>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2"/>
                    <a:gd name="T53" fmla="*/ 15 w 15"/>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2">
                      <a:moveTo>
                        <a:pt x="15" y="2"/>
                      </a:moveTo>
                      <a:lnTo>
                        <a:pt x="15" y="2"/>
                      </a:lnTo>
                      <a:lnTo>
                        <a:pt x="9" y="0"/>
                      </a:lnTo>
                      <a:lnTo>
                        <a:pt x="5" y="0"/>
                      </a:lnTo>
                      <a:lnTo>
                        <a:pt x="2" y="0"/>
                      </a:lnTo>
                      <a:lnTo>
                        <a:pt x="0" y="3"/>
                      </a:lnTo>
                      <a:lnTo>
                        <a:pt x="2" y="8"/>
                      </a:lnTo>
                      <a:lnTo>
                        <a:pt x="8" y="12"/>
                      </a:lnTo>
                      <a:lnTo>
                        <a:pt x="11" y="9"/>
                      </a:lnTo>
                      <a:lnTo>
                        <a:pt x="5" y="5"/>
                      </a:lnTo>
                      <a:lnTo>
                        <a:pt x="4" y="3"/>
                      </a:lnTo>
                      <a:lnTo>
                        <a:pt x="4" y="4"/>
                      </a:lnTo>
                      <a:lnTo>
                        <a:pt x="5" y="3"/>
                      </a:lnTo>
                      <a:lnTo>
                        <a:pt x="8" y="4"/>
                      </a:lnTo>
                      <a:lnTo>
                        <a:pt x="14" y="5"/>
                      </a:lnTo>
                      <a:lnTo>
                        <a:pt x="15" y="2"/>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83" name="Freeform 356"/>
                <p:cNvSpPr>
                  <a:spLocks noChangeArrowheads="1"/>
                </p:cNvSpPr>
                <p:nvPr/>
              </p:nvSpPr>
              <p:spPr bwMode="auto">
                <a:xfrm>
                  <a:off x="4428" y="1528"/>
                  <a:ext cx="3" cy="4"/>
                </a:xfrm>
                <a:custGeom>
                  <a:avLst/>
                  <a:gdLst>
                    <a:gd name="T0" fmla="*/ 0 w 8"/>
                    <a:gd name="T1" fmla="*/ 0 h 13"/>
                    <a:gd name="T2" fmla="*/ 0 w 8"/>
                    <a:gd name="T3" fmla="*/ 0 h 13"/>
                    <a:gd name="T4" fmla="*/ 0 w 8"/>
                    <a:gd name="T5" fmla="*/ 0 h 13"/>
                    <a:gd name="T6" fmla="*/ 0 w 8"/>
                    <a:gd name="T7" fmla="*/ 0 h 13"/>
                    <a:gd name="T8" fmla="*/ 0 w 8"/>
                    <a:gd name="T9" fmla="*/ 0 h 13"/>
                    <a:gd name="T10" fmla="*/ 0 w 8"/>
                    <a:gd name="T11" fmla="*/ 0 h 13"/>
                    <a:gd name="T12" fmla="*/ 0 w 8"/>
                    <a:gd name="T13" fmla="*/ 0 h 13"/>
                    <a:gd name="T14" fmla="*/ 0 w 8"/>
                    <a:gd name="T15" fmla="*/ 0 h 13"/>
                    <a:gd name="T16" fmla="*/ 0 w 8"/>
                    <a:gd name="T17" fmla="*/ 0 h 13"/>
                    <a:gd name="T18" fmla="*/ 0 w 8"/>
                    <a:gd name="T19" fmla="*/ 0 h 13"/>
                    <a:gd name="T20" fmla="*/ 0 w 8"/>
                    <a:gd name="T21" fmla="*/ 0 h 13"/>
                    <a:gd name="T22" fmla="*/ 0 w 8"/>
                    <a:gd name="T23" fmla="*/ 0 h 13"/>
                    <a:gd name="T24" fmla="*/ 0 w 8"/>
                    <a:gd name="T25" fmla="*/ 0 h 13"/>
                    <a:gd name="T26" fmla="*/ 0 w 8"/>
                    <a:gd name="T27" fmla="*/ 0 h 13"/>
                    <a:gd name="T28" fmla="*/ 0 w 8"/>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13"/>
                    <a:gd name="T47" fmla="*/ 8 w 8"/>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13">
                      <a:moveTo>
                        <a:pt x="8" y="2"/>
                      </a:moveTo>
                      <a:lnTo>
                        <a:pt x="8" y="4"/>
                      </a:lnTo>
                      <a:lnTo>
                        <a:pt x="8" y="7"/>
                      </a:lnTo>
                      <a:lnTo>
                        <a:pt x="7" y="8"/>
                      </a:lnTo>
                      <a:lnTo>
                        <a:pt x="5" y="10"/>
                      </a:lnTo>
                      <a:lnTo>
                        <a:pt x="3" y="12"/>
                      </a:lnTo>
                      <a:lnTo>
                        <a:pt x="1" y="13"/>
                      </a:lnTo>
                      <a:lnTo>
                        <a:pt x="0" y="12"/>
                      </a:lnTo>
                      <a:lnTo>
                        <a:pt x="0" y="9"/>
                      </a:lnTo>
                      <a:lnTo>
                        <a:pt x="0" y="6"/>
                      </a:lnTo>
                      <a:lnTo>
                        <a:pt x="1" y="4"/>
                      </a:lnTo>
                      <a:lnTo>
                        <a:pt x="3" y="1"/>
                      </a:lnTo>
                      <a:lnTo>
                        <a:pt x="4" y="0"/>
                      </a:lnTo>
                      <a:lnTo>
                        <a:pt x="7" y="0"/>
                      </a:lnTo>
                      <a:lnTo>
                        <a:pt x="8" y="2"/>
                      </a:lnTo>
                      <a:close/>
                    </a:path>
                  </a:pathLst>
                </a:custGeom>
                <a:solidFill>
                  <a:srgbClr val="7B7A7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84" name="Freeform 357"/>
                <p:cNvSpPr>
                  <a:spLocks noChangeArrowheads="1"/>
                </p:cNvSpPr>
                <p:nvPr/>
              </p:nvSpPr>
              <p:spPr bwMode="auto">
                <a:xfrm>
                  <a:off x="4429" y="1528"/>
                  <a:ext cx="3" cy="4"/>
                </a:xfrm>
                <a:custGeom>
                  <a:avLst/>
                  <a:gdLst>
                    <a:gd name="T0" fmla="*/ 0 w 9"/>
                    <a:gd name="T1" fmla="*/ 0 h 12"/>
                    <a:gd name="T2" fmla="*/ 0 w 9"/>
                    <a:gd name="T3" fmla="*/ 0 h 12"/>
                    <a:gd name="T4" fmla="*/ 0 w 9"/>
                    <a:gd name="T5" fmla="*/ 0 h 12"/>
                    <a:gd name="T6" fmla="*/ 0 w 9"/>
                    <a:gd name="T7" fmla="*/ 0 h 12"/>
                    <a:gd name="T8" fmla="*/ 0 w 9"/>
                    <a:gd name="T9" fmla="*/ 0 h 12"/>
                    <a:gd name="T10" fmla="*/ 0 w 9"/>
                    <a:gd name="T11" fmla="*/ 0 h 12"/>
                    <a:gd name="T12" fmla="*/ 0 w 9"/>
                    <a:gd name="T13" fmla="*/ 0 h 12"/>
                    <a:gd name="T14" fmla="*/ 0 w 9"/>
                    <a:gd name="T15" fmla="*/ 0 h 12"/>
                    <a:gd name="T16" fmla="*/ 0 w 9"/>
                    <a:gd name="T17" fmla="*/ 0 h 12"/>
                    <a:gd name="T18" fmla="*/ 0 w 9"/>
                    <a:gd name="T19" fmla="*/ 0 h 12"/>
                    <a:gd name="T20" fmla="*/ 0 w 9"/>
                    <a:gd name="T21" fmla="*/ 0 h 12"/>
                    <a:gd name="T22" fmla="*/ 0 w 9"/>
                    <a:gd name="T23" fmla="*/ 0 h 12"/>
                    <a:gd name="T24" fmla="*/ 0 w 9"/>
                    <a:gd name="T25" fmla="*/ 0 h 12"/>
                    <a:gd name="T26" fmla="*/ 0 w 9"/>
                    <a:gd name="T27" fmla="*/ 0 h 12"/>
                    <a:gd name="T28" fmla="*/ 0 w 9"/>
                    <a:gd name="T29" fmla="*/ 0 h 12"/>
                    <a:gd name="T30" fmla="*/ 0 w 9"/>
                    <a:gd name="T31" fmla="*/ 0 h 12"/>
                    <a:gd name="T32" fmla="*/ 0 w 9"/>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2"/>
                    <a:gd name="T53" fmla="*/ 9 w 9"/>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2">
                      <a:moveTo>
                        <a:pt x="0" y="12"/>
                      </a:moveTo>
                      <a:lnTo>
                        <a:pt x="0" y="12"/>
                      </a:lnTo>
                      <a:lnTo>
                        <a:pt x="3" y="11"/>
                      </a:lnTo>
                      <a:lnTo>
                        <a:pt x="6" y="10"/>
                      </a:lnTo>
                      <a:lnTo>
                        <a:pt x="7" y="7"/>
                      </a:lnTo>
                      <a:lnTo>
                        <a:pt x="8" y="5"/>
                      </a:lnTo>
                      <a:lnTo>
                        <a:pt x="9" y="2"/>
                      </a:lnTo>
                      <a:lnTo>
                        <a:pt x="9" y="0"/>
                      </a:lnTo>
                      <a:lnTo>
                        <a:pt x="4" y="0"/>
                      </a:lnTo>
                      <a:lnTo>
                        <a:pt x="4" y="1"/>
                      </a:lnTo>
                      <a:lnTo>
                        <a:pt x="4" y="4"/>
                      </a:lnTo>
                      <a:lnTo>
                        <a:pt x="3" y="5"/>
                      </a:lnTo>
                      <a:lnTo>
                        <a:pt x="3" y="7"/>
                      </a:lnTo>
                      <a:lnTo>
                        <a:pt x="1" y="8"/>
                      </a:lnTo>
                      <a:lnTo>
                        <a:pt x="0" y="8"/>
                      </a:lnTo>
                      <a:lnTo>
                        <a:pt x="0" y="12"/>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85" name="Freeform 358"/>
                <p:cNvSpPr>
                  <a:spLocks noChangeArrowheads="1"/>
                </p:cNvSpPr>
                <p:nvPr/>
              </p:nvSpPr>
              <p:spPr bwMode="auto">
                <a:xfrm>
                  <a:off x="4427" y="1527"/>
                  <a:ext cx="5" cy="5"/>
                </a:xfrm>
                <a:custGeom>
                  <a:avLst/>
                  <a:gdLst>
                    <a:gd name="T0" fmla="*/ 0 w 13"/>
                    <a:gd name="T1" fmla="*/ 0 h 16"/>
                    <a:gd name="T2" fmla="*/ 0 w 13"/>
                    <a:gd name="T3" fmla="*/ 0 h 16"/>
                    <a:gd name="T4" fmla="*/ 0 w 13"/>
                    <a:gd name="T5" fmla="*/ 0 h 16"/>
                    <a:gd name="T6" fmla="*/ 0 w 13"/>
                    <a:gd name="T7" fmla="*/ 0 h 16"/>
                    <a:gd name="T8" fmla="*/ 0 w 13"/>
                    <a:gd name="T9" fmla="*/ 0 h 16"/>
                    <a:gd name="T10" fmla="*/ 0 w 13"/>
                    <a:gd name="T11" fmla="*/ 0 h 16"/>
                    <a:gd name="T12" fmla="*/ 0 w 13"/>
                    <a:gd name="T13" fmla="*/ 0 h 16"/>
                    <a:gd name="T14" fmla="*/ 0 w 13"/>
                    <a:gd name="T15" fmla="*/ 0 h 16"/>
                    <a:gd name="T16" fmla="*/ 0 w 13"/>
                    <a:gd name="T17" fmla="*/ 0 h 16"/>
                    <a:gd name="T18" fmla="*/ 0 w 13"/>
                    <a:gd name="T19" fmla="*/ 0 h 16"/>
                    <a:gd name="T20" fmla="*/ 0 w 13"/>
                    <a:gd name="T21" fmla="*/ 0 h 16"/>
                    <a:gd name="T22" fmla="*/ 0 w 13"/>
                    <a:gd name="T23" fmla="*/ 0 h 16"/>
                    <a:gd name="T24" fmla="*/ 0 w 13"/>
                    <a:gd name="T25" fmla="*/ 0 h 16"/>
                    <a:gd name="T26" fmla="*/ 0 w 13"/>
                    <a:gd name="T27" fmla="*/ 0 h 16"/>
                    <a:gd name="T28" fmla="*/ 0 w 13"/>
                    <a:gd name="T29" fmla="*/ 0 h 16"/>
                    <a:gd name="T30" fmla="*/ 0 w 13"/>
                    <a:gd name="T31" fmla="*/ 0 h 16"/>
                    <a:gd name="T32" fmla="*/ 0 w 13"/>
                    <a:gd name="T33" fmla="*/ 0 h 16"/>
                    <a:gd name="T34" fmla="*/ 0 w 13"/>
                    <a:gd name="T35" fmla="*/ 0 h 16"/>
                    <a:gd name="T36" fmla="*/ 0 w 13"/>
                    <a:gd name="T37" fmla="*/ 0 h 16"/>
                    <a:gd name="T38" fmla="*/ 0 w 13"/>
                    <a:gd name="T39" fmla="*/ 0 h 16"/>
                    <a:gd name="T40" fmla="*/ 0 w 13"/>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16"/>
                    <a:gd name="T65" fmla="*/ 13 w 13"/>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16">
                      <a:moveTo>
                        <a:pt x="13" y="4"/>
                      </a:moveTo>
                      <a:lnTo>
                        <a:pt x="13" y="4"/>
                      </a:lnTo>
                      <a:lnTo>
                        <a:pt x="11" y="1"/>
                      </a:lnTo>
                      <a:lnTo>
                        <a:pt x="7" y="0"/>
                      </a:lnTo>
                      <a:lnTo>
                        <a:pt x="5" y="2"/>
                      </a:lnTo>
                      <a:lnTo>
                        <a:pt x="3" y="5"/>
                      </a:lnTo>
                      <a:lnTo>
                        <a:pt x="1" y="8"/>
                      </a:lnTo>
                      <a:lnTo>
                        <a:pt x="0" y="11"/>
                      </a:lnTo>
                      <a:lnTo>
                        <a:pt x="0" y="15"/>
                      </a:lnTo>
                      <a:lnTo>
                        <a:pt x="4" y="16"/>
                      </a:lnTo>
                      <a:lnTo>
                        <a:pt x="4" y="12"/>
                      </a:lnTo>
                      <a:lnTo>
                        <a:pt x="4" y="11"/>
                      </a:lnTo>
                      <a:lnTo>
                        <a:pt x="5" y="9"/>
                      </a:lnTo>
                      <a:lnTo>
                        <a:pt x="6" y="6"/>
                      </a:lnTo>
                      <a:lnTo>
                        <a:pt x="7" y="4"/>
                      </a:lnTo>
                      <a:lnTo>
                        <a:pt x="8" y="4"/>
                      </a:lnTo>
                      <a:lnTo>
                        <a:pt x="8" y="3"/>
                      </a:lnTo>
                      <a:lnTo>
                        <a:pt x="10" y="5"/>
                      </a:lnTo>
                      <a:lnTo>
                        <a:pt x="8" y="4"/>
                      </a:lnTo>
                      <a:lnTo>
                        <a:pt x="13" y="4"/>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86" name="Freeform 359"/>
                <p:cNvSpPr>
                  <a:spLocks noChangeArrowheads="1"/>
                </p:cNvSpPr>
                <p:nvPr/>
              </p:nvSpPr>
              <p:spPr bwMode="auto">
                <a:xfrm>
                  <a:off x="4422" y="1527"/>
                  <a:ext cx="2" cy="3"/>
                </a:xfrm>
                <a:custGeom>
                  <a:avLst/>
                  <a:gdLst>
                    <a:gd name="T0" fmla="*/ 0 w 6"/>
                    <a:gd name="T1" fmla="*/ 0 h 7"/>
                    <a:gd name="T2" fmla="*/ 0 w 6"/>
                    <a:gd name="T3" fmla="*/ 0 h 7"/>
                    <a:gd name="T4" fmla="*/ 0 w 6"/>
                    <a:gd name="T5" fmla="*/ 0 h 7"/>
                    <a:gd name="T6" fmla="*/ 0 w 6"/>
                    <a:gd name="T7" fmla="*/ 0 h 7"/>
                    <a:gd name="T8" fmla="*/ 0 w 6"/>
                    <a:gd name="T9" fmla="*/ 0 h 7"/>
                    <a:gd name="T10" fmla="*/ 0 w 6"/>
                    <a:gd name="T11" fmla="*/ 0 h 7"/>
                    <a:gd name="T12" fmla="*/ 0 w 6"/>
                    <a:gd name="T13" fmla="*/ 0 h 7"/>
                    <a:gd name="T14" fmla="*/ 0 w 6"/>
                    <a:gd name="T15" fmla="*/ 0 h 7"/>
                    <a:gd name="T16" fmla="*/ 0 w 6"/>
                    <a:gd name="T17" fmla="*/ 0 h 7"/>
                    <a:gd name="T18" fmla="*/ 0 w 6"/>
                    <a:gd name="T19" fmla="*/ 0 h 7"/>
                    <a:gd name="T20" fmla="*/ 0 w 6"/>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7"/>
                    <a:gd name="T35" fmla="*/ 6 w 6"/>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7">
                      <a:moveTo>
                        <a:pt x="5" y="0"/>
                      </a:moveTo>
                      <a:lnTo>
                        <a:pt x="6" y="1"/>
                      </a:lnTo>
                      <a:lnTo>
                        <a:pt x="6" y="3"/>
                      </a:lnTo>
                      <a:lnTo>
                        <a:pt x="6" y="6"/>
                      </a:lnTo>
                      <a:lnTo>
                        <a:pt x="4" y="7"/>
                      </a:lnTo>
                      <a:lnTo>
                        <a:pt x="1" y="7"/>
                      </a:lnTo>
                      <a:lnTo>
                        <a:pt x="1" y="6"/>
                      </a:lnTo>
                      <a:lnTo>
                        <a:pt x="0" y="5"/>
                      </a:lnTo>
                      <a:lnTo>
                        <a:pt x="1" y="3"/>
                      </a:lnTo>
                      <a:lnTo>
                        <a:pt x="3" y="1"/>
                      </a:lnTo>
                      <a:lnTo>
                        <a:pt x="5" y="0"/>
                      </a:lnTo>
                      <a:close/>
                    </a:path>
                  </a:pathLst>
                </a:custGeom>
                <a:solidFill>
                  <a:srgbClr val="7B7A7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87" name="Freeform 360"/>
                <p:cNvSpPr>
                  <a:spLocks noChangeArrowheads="1"/>
                </p:cNvSpPr>
                <p:nvPr/>
              </p:nvSpPr>
              <p:spPr bwMode="auto">
                <a:xfrm>
                  <a:off x="4424" y="1527"/>
                  <a:ext cx="1" cy="3"/>
                </a:xfrm>
                <a:custGeom>
                  <a:avLst/>
                  <a:gdLst>
                    <a:gd name="T0" fmla="*/ 0 w 4"/>
                    <a:gd name="T1" fmla="*/ 0 h 11"/>
                    <a:gd name="T2" fmla="*/ 0 w 4"/>
                    <a:gd name="T3" fmla="*/ 0 h 11"/>
                    <a:gd name="T4" fmla="*/ 0 w 4"/>
                    <a:gd name="T5" fmla="*/ 0 h 11"/>
                    <a:gd name="T6" fmla="*/ 0 w 4"/>
                    <a:gd name="T7" fmla="*/ 0 h 11"/>
                    <a:gd name="T8" fmla="*/ 0 w 4"/>
                    <a:gd name="T9" fmla="*/ 0 h 11"/>
                    <a:gd name="T10" fmla="*/ 0 w 4"/>
                    <a:gd name="T11" fmla="*/ 0 h 11"/>
                    <a:gd name="T12" fmla="*/ 0 w 4"/>
                    <a:gd name="T13" fmla="*/ 0 h 11"/>
                    <a:gd name="T14" fmla="*/ 0 w 4"/>
                    <a:gd name="T15" fmla="*/ 0 h 11"/>
                    <a:gd name="T16" fmla="*/ 0 w 4"/>
                    <a:gd name="T17" fmla="*/ 0 h 11"/>
                    <a:gd name="T18" fmla="*/ 0 w 4"/>
                    <a:gd name="T19" fmla="*/ 0 h 11"/>
                    <a:gd name="T20" fmla="*/ 0 w 4"/>
                    <a:gd name="T21" fmla="*/ 0 h 11"/>
                    <a:gd name="T22" fmla="*/ 0 w 4"/>
                    <a:gd name="T23" fmla="*/ 0 h 11"/>
                    <a:gd name="T24" fmla="*/ 0 w 4"/>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11"/>
                    <a:gd name="T41" fmla="*/ 4 w 4"/>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11">
                      <a:moveTo>
                        <a:pt x="0" y="11"/>
                      </a:moveTo>
                      <a:lnTo>
                        <a:pt x="0" y="11"/>
                      </a:lnTo>
                      <a:lnTo>
                        <a:pt x="3" y="9"/>
                      </a:lnTo>
                      <a:lnTo>
                        <a:pt x="4" y="6"/>
                      </a:lnTo>
                      <a:lnTo>
                        <a:pt x="4" y="2"/>
                      </a:lnTo>
                      <a:lnTo>
                        <a:pt x="1" y="0"/>
                      </a:lnTo>
                      <a:lnTo>
                        <a:pt x="1" y="4"/>
                      </a:lnTo>
                      <a:lnTo>
                        <a:pt x="1" y="5"/>
                      </a:lnTo>
                      <a:lnTo>
                        <a:pt x="0" y="7"/>
                      </a:lnTo>
                      <a:lnTo>
                        <a:pt x="0" y="11"/>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88" name="Freeform 361"/>
                <p:cNvSpPr>
                  <a:spLocks noChangeArrowheads="1"/>
                </p:cNvSpPr>
                <p:nvPr/>
              </p:nvSpPr>
              <p:spPr bwMode="auto">
                <a:xfrm>
                  <a:off x="4422" y="1527"/>
                  <a:ext cx="2" cy="3"/>
                </a:xfrm>
                <a:custGeom>
                  <a:avLst/>
                  <a:gdLst>
                    <a:gd name="T0" fmla="*/ 0 w 6"/>
                    <a:gd name="T1" fmla="*/ 0 h 11"/>
                    <a:gd name="T2" fmla="*/ 0 w 6"/>
                    <a:gd name="T3" fmla="*/ 0 h 11"/>
                    <a:gd name="T4" fmla="*/ 0 w 6"/>
                    <a:gd name="T5" fmla="*/ 0 h 11"/>
                    <a:gd name="T6" fmla="*/ 0 w 6"/>
                    <a:gd name="T7" fmla="*/ 0 h 11"/>
                    <a:gd name="T8" fmla="*/ 0 w 6"/>
                    <a:gd name="T9" fmla="*/ 0 h 11"/>
                    <a:gd name="T10" fmla="*/ 0 w 6"/>
                    <a:gd name="T11" fmla="*/ 0 h 11"/>
                    <a:gd name="T12" fmla="*/ 0 w 6"/>
                    <a:gd name="T13" fmla="*/ 0 h 11"/>
                    <a:gd name="T14" fmla="*/ 0 w 6"/>
                    <a:gd name="T15" fmla="*/ 0 h 11"/>
                    <a:gd name="T16" fmla="*/ 0 w 6"/>
                    <a:gd name="T17" fmla="*/ 0 h 11"/>
                    <a:gd name="T18" fmla="*/ 0 w 6"/>
                    <a:gd name="T19" fmla="*/ 0 h 11"/>
                    <a:gd name="T20" fmla="*/ 0 w 6"/>
                    <a:gd name="T21" fmla="*/ 0 h 11"/>
                    <a:gd name="T22" fmla="*/ 0 w 6"/>
                    <a:gd name="T23" fmla="*/ 0 h 11"/>
                    <a:gd name="T24" fmla="*/ 0 w 6"/>
                    <a:gd name="T25" fmla="*/ 0 h 11"/>
                    <a:gd name="T26" fmla="*/ 0 w 6"/>
                    <a:gd name="T27" fmla="*/ 0 h 11"/>
                    <a:gd name="T28" fmla="*/ 0 w 6"/>
                    <a:gd name="T29" fmla="*/ 0 h 11"/>
                    <a:gd name="T30" fmla="*/ 0 w 6"/>
                    <a:gd name="T31" fmla="*/ 0 h 11"/>
                    <a:gd name="T32" fmla="*/ 0 w 6"/>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11"/>
                    <a:gd name="T53" fmla="*/ 6 w 6"/>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11">
                      <a:moveTo>
                        <a:pt x="6" y="0"/>
                      </a:moveTo>
                      <a:lnTo>
                        <a:pt x="6" y="0"/>
                      </a:lnTo>
                      <a:lnTo>
                        <a:pt x="1" y="2"/>
                      </a:lnTo>
                      <a:lnTo>
                        <a:pt x="0" y="5"/>
                      </a:lnTo>
                      <a:lnTo>
                        <a:pt x="0" y="7"/>
                      </a:lnTo>
                      <a:lnTo>
                        <a:pt x="0" y="9"/>
                      </a:lnTo>
                      <a:lnTo>
                        <a:pt x="2" y="10"/>
                      </a:lnTo>
                      <a:lnTo>
                        <a:pt x="5" y="11"/>
                      </a:lnTo>
                      <a:lnTo>
                        <a:pt x="5" y="7"/>
                      </a:lnTo>
                      <a:lnTo>
                        <a:pt x="4" y="7"/>
                      </a:lnTo>
                      <a:lnTo>
                        <a:pt x="4" y="6"/>
                      </a:lnTo>
                      <a:lnTo>
                        <a:pt x="5" y="4"/>
                      </a:lnTo>
                      <a:lnTo>
                        <a:pt x="6" y="4"/>
                      </a:lnTo>
                      <a:lnTo>
                        <a:pt x="6" y="0"/>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89" name="Freeform 362"/>
                <p:cNvSpPr>
                  <a:spLocks noChangeArrowheads="1"/>
                </p:cNvSpPr>
                <p:nvPr/>
              </p:nvSpPr>
              <p:spPr bwMode="auto">
                <a:xfrm>
                  <a:off x="4430" y="1529"/>
                  <a:ext cx="27" cy="32"/>
                </a:xfrm>
                <a:custGeom>
                  <a:avLst/>
                  <a:gdLst>
                    <a:gd name="T0" fmla="*/ 0 w 85"/>
                    <a:gd name="T1" fmla="*/ 0 h 87"/>
                    <a:gd name="T2" fmla="*/ 0 w 85"/>
                    <a:gd name="T3" fmla="*/ 0 h 87"/>
                    <a:gd name="T4" fmla="*/ 0 w 85"/>
                    <a:gd name="T5" fmla="*/ 0 h 87"/>
                    <a:gd name="T6" fmla="*/ 0 w 85"/>
                    <a:gd name="T7" fmla="*/ 0 h 87"/>
                    <a:gd name="T8" fmla="*/ 0 w 85"/>
                    <a:gd name="T9" fmla="*/ 0 h 87"/>
                    <a:gd name="T10" fmla="*/ 0 w 85"/>
                    <a:gd name="T11" fmla="*/ 0 h 87"/>
                    <a:gd name="T12" fmla="*/ 0 w 85"/>
                    <a:gd name="T13" fmla="*/ 0 h 87"/>
                    <a:gd name="T14" fmla="*/ 0 w 85"/>
                    <a:gd name="T15" fmla="*/ 0 h 87"/>
                    <a:gd name="T16" fmla="*/ 0 w 85"/>
                    <a:gd name="T17" fmla="*/ 0 h 87"/>
                    <a:gd name="T18" fmla="*/ 0 w 85"/>
                    <a:gd name="T19" fmla="*/ 0 h 87"/>
                    <a:gd name="T20" fmla="*/ 0 w 85"/>
                    <a:gd name="T21" fmla="*/ 0 h 87"/>
                    <a:gd name="T22" fmla="*/ 0 w 85"/>
                    <a:gd name="T23" fmla="*/ 0 h 87"/>
                    <a:gd name="T24" fmla="*/ 0 w 85"/>
                    <a:gd name="T25" fmla="*/ 0 h 87"/>
                    <a:gd name="T26" fmla="*/ 0 w 85"/>
                    <a:gd name="T27" fmla="*/ 0 h 87"/>
                    <a:gd name="T28" fmla="*/ 0 w 85"/>
                    <a:gd name="T29" fmla="*/ 0 h 87"/>
                    <a:gd name="T30" fmla="*/ 0 w 85"/>
                    <a:gd name="T31" fmla="*/ 0 h 87"/>
                    <a:gd name="T32" fmla="*/ 0 w 85"/>
                    <a:gd name="T33" fmla="*/ 0 h 87"/>
                    <a:gd name="T34" fmla="*/ 0 w 85"/>
                    <a:gd name="T35" fmla="*/ 0 h 87"/>
                    <a:gd name="T36" fmla="*/ 0 w 85"/>
                    <a:gd name="T37" fmla="*/ 0 h 87"/>
                    <a:gd name="T38" fmla="*/ 0 w 85"/>
                    <a:gd name="T39" fmla="*/ 0 h 87"/>
                    <a:gd name="T40" fmla="*/ 0 w 85"/>
                    <a:gd name="T41" fmla="*/ 0 h 87"/>
                    <a:gd name="T42" fmla="*/ 0 w 85"/>
                    <a:gd name="T43" fmla="*/ 0 h 87"/>
                    <a:gd name="T44" fmla="*/ 0 w 85"/>
                    <a:gd name="T45" fmla="*/ 0 h 87"/>
                    <a:gd name="T46" fmla="*/ 0 w 85"/>
                    <a:gd name="T47" fmla="*/ 0 h 87"/>
                    <a:gd name="T48" fmla="*/ 0 w 85"/>
                    <a:gd name="T49" fmla="*/ 0 h 87"/>
                    <a:gd name="T50" fmla="*/ 0 w 85"/>
                    <a:gd name="T51" fmla="*/ 0 h 87"/>
                    <a:gd name="T52" fmla="*/ 0 w 85"/>
                    <a:gd name="T53" fmla="*/ 0 h 87"/>
                    <a:gd name="T54" fmla="*/ 0 w 85"/>
                    <a:gd name="T55" fmla="*/ 0 h 87"/>
                    <a:gd name="T56" fmla="*/ 0 w 85"/>
                    <a:gd name="T57" fmla="*/ 0 h 87"/>
                    <a:gd name="T58" fmla="*/ 0 w 85"/>
                    <a:gd name="T59" fmla="*/ 0 h 87"/>
                    <a:gd name="T60" fmla="*/ 0 w 85"/>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5"/>
                    <a:gd name="T94" fmla="*/ 0 h 87"/>
                    <a:gd name="T95" fmla="*/ 85 w 85"/>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5" h="87">
                      <a:moveTo>
                        <a:pt x="85" y="2"/>
                      </a:moveTo>
                      <a:lnTo>
                        <a:pt x="85" y="6"/>
                      </a:lnTo>
                      <a:lnTo>
                        <a:pt x="85" y="12"/>
                      </a:lnTo>
                      <a:lnTo>
                        <a:pt x="83" y="17"/>
                      </a:lnTo>
                      <a:lnTo>
                        <a:pt x="81" y="23"/>
                      </a:lnTo>
                      <a:lnTo>
                        <a:pt x="74" y="37"/>
                      </a:lnTo>
                      <a:lnTo>
                        <a:pt x="65" y="50"/>
                      </a:lnTo>
                      <a:lnTo>
                        <a:pt x="59" y="57"/>
                      </a:lnTo>
                      <a:lnTo>
                        <a:pt x="52" y="64"/>
                      </a:lnTo>
                      <a:lnTo>
                        <a:pt x="45" y="69"/>
                      </a:lnTo>
                      <a:lnTo>
                        <a:pt x="38" y="75"/>
                      </a:lnTo>
                      <a:lnTo>
                        <a:pt x="31" y="80"/>
                      </a:lnTo>
                      <a:lnTo>
                        <a:pt x="23" y="83"/>
                      </a:lnTo>
                      <a:lnTo>
                        <a:pt x="15" y="86"/>
                      </a:lnTo>
                      <a:lnTo>
                        <a:pt x="6" y="87"/>
                      </a:lnTo>
                      <a:lnTo>
                        <a:pt x="0" y="85"/>
                      </a:lnTo>
                      <a:lnTo>
                        <a:pt x="6" y="84"/>
                      </a:lnTo>
                      <a:lnTo>
                        <a:pt x="22" y="80"/>
                      </a:lnTo>
                      <a:lnTo>
                        <a:pt x="31" y="74"/>
                      </a:lnTo>
                      <a:lnTo>
                        <a:pt x="43" y="67"/>
                      </a:lnTo>
                      <a:lnTo>
                        <a:pt x="49" y="62"/>
                      </a:lnTo>
                      <a:lnTo>
                        <a:pt x="55" y="57"/>
                      </a:lnTo>
                      <a:lnTo>
                        <a:pt x="60" y="49"/>
                      </a:lnTo>
                      <a:lnTo>
                        <a:pt x="66" y="42"/>
                      </a:lnTo>
                      <a:lnTo>
                        <a:pt x="68" y="38"/>
                      </a:lnTo>
                      <a:lnTo>
                        <a:pt x="73" y="27"/>
                      </a:lnTo>
                      <a:lnTo>
                        <a:pt x="77" y="21"/>
                      </a:lnTo>
                      <a:lnTo>
                        <a:pt x="79" y="14"/>
                      </a:lnTo>
                      <a:lnTo>
                        <a:pt x="81" y="7"/>
                      </a:lnTo>
                      <a:lnTo>
                        <a:pt x="82" y="0"/>
                      </a:lnTo>
                      <a:lnTo>
                        <a:pt x="85" y="2"/>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990" name="Freeform 363"/>
                <p:cNvSpPr>
                  <a:spLocks noChangeArrowheads="1"/>
                </p:cNvSpPr>
                <p:nvPr/>
              </p:nvSpPr>
              <p:spPr bwMode="auto">
                <a:xfrm>
                  <a:off x="4419" y="1522"/>
                  <a:ext cx="16" cy="27"/>
                </a:xfrm>
                <a:custGeom>
                  <a:avLst/>
                  <a:gdLst>
                    <a:gd name="T0" fmla="*/ 0 w 50"/>
                    <a:gd name="T1" fmla="*/ 0 h 75"/>
                    <a:gd name="T2" fmla="*/ 0 w 50"/>
                    <a:gd name="T3" fmla="*/ 0 h 75"/>
                    <a:gd name="T4" fmla="*/ 0 w 50"/>
                    <a:gd name="T5" fmla="*/ 0 h 75"/>
                    <a:gd name="T6" fmla="*/ 0 w 50"/>
                    <a:gd name="T7" fmla="*/ 0 h 75"/>
                    <a:gd name="T8" fmla="*/ 0 w 50"/>
                    <a:gd name="T9" fmla="*/ 0 h 75"/>
                    <a:gd name="T10" fmla="*/ 0 w 50"/>
                    <a:gd name="T11" fmla="*/ 0 h 75"/>
                    <a:gd name="T12" fmla="*/ 0 w 50"/>
                    <a:gd name="T13" fmla="*/ 0 h 75"/>
                    <a:gd name="T14" fmla="*/ 0 w 50"/>
                    <a:gd name="T15" fmla="*/ 0 h 75"/>
                    <a:gd name="T16" fmla="*/ 0 w 50"/>
                    <a:gd name="T17" fmla="*/ 0 h 75"/>
                    <a:gd name="T18" fmla="*/ 0 w 50"/>
                    <a:gd name="T19" fmla="*/ 0 h 75"/>
                    <a:gd name="T20" fmla="*/ 0 w 50"/>
                    <a:gd name="T21" fmla="*/ 0 h 75"/>
                    <a:gd name="T22" fmla="*/ 0 w 50"/>
                    <a:gd name="T23" fmla="*/ 0 h 75"/>
                    <a:gd name="T24" fmla="*/ 0 w 50"/>
                    <a:gd name="T25" fmla="*/ 0 h 75"/>
                    <a:gd name="T26" fmla="*/ 0 w 50"/>
                    <a:gd name="T27" fmla="*/ 0 h 75"/>
                    <a:gd name="T28" fmla="*/ 0 w 50"/>
                    <a:gd name="T29" fmla="*/ 0 h 75"/>
                    <a:gd name="T30" fmla="*/ 0 w 50"/>
                    <a:gd name="T31" fmla="*/ 0 h 75"/>
                    <a:gd name="T32" fmla="*/ 0 w 50"/>
                    <a:gd name="T33" fmla="*/ 0 h 75"/>
                    <a:gd name="T34" fmla="*/ 0 w 50"/>
                    <a:gd name="T35" fmla="*/ 0 h 75"/>
                    <a:gd name="T36" fmla="*/ 0 w 50"/>
                    <a:gd name="T37" fmla="*/ 0 h 75"/>
                    <a:gd name="T38" fmla="*/ 0 w 50"/>
                    <a:gd name="T39" fmla="*/ 0 h 75"/>
                    <a:gd name="T40" fmla="*/ 0 w 50"/>
                    <a:gd name="T41" fmla="*/ 0 h 75"/>
                    <a:gd name="T42" fmla="*/ 0 w 50"/>
                    <a:gd name="T43" fmla="*/ 0 h 75"/>
                    <a:gd name="T44" fmla="*/ 0 w 50"/>
                    <a:gd name="T45" fmla="*/ 0 h 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75"/>
                    <a:gd name="T71" fmla="*/ 50 w 50"/>
                    <a:gd name="T72" fmla="*/ 75 h 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75">
                      <a:moveTo>
                        <a:pt x="48" y="1"/>
                      </a:moveTo>
                      <a:lnTo>
                        <a:pt x="50" y="10"/>
                      </a:lnTo>
                      <a:lnTo>
                        <a:pt x="48" y="19"/>
                      </a:lnTo>
                      <a:lnTo>
                        <a:pt x="46" y="29"/>
                      </a:lnTo>
                      <a:lnTo>
                        <a:pt x="41" y="39"/>
                      </a:lnTo>
                      <a:lnTo>
                        <a:pt x="35" y="49"/>
                      </a:lnTo>
                      <a:lnTo>
                        <a:pt x="26" y="59"/>
                      </a:lnTo>
                      <a:lnTo>
                        <a:pt x="17" y="67"/>
                      </a:lnTo>
                      <a:lnTo>
                        <a:pt x="6" y="75"/>
                      </a:lnTo>
                      <a:lnTo>
                        <a:pt x="0" y="71"/>
                      </a:lnTo>
                      <a:lnTo>
                        <a:pt x="4" y="69"/>
                      </a:lnTo>
                      <a:lnTo>
                        <a:pt x="14" y="63"/>
                      </a:lnTo>
                      <a:lnTo>
                        <a:pt x="21" y="58"/>
                      </a:lnTo>
                      <a:lnTo>
                        <a:pt x="26" y="52"/>
                      </a:lnTo>
                      <a:lnTo>
                        <a:pt x="33" y="42"/>
                      </a:lnTo>
                      <a:lnTo>
                        <a:pt x="39" y="32"/>
                      </a:lnTo>
                      <a:lnTo>
                        <a:pt x="40" y="29"/>
                      </a:lnTo>
                      <a:lnTo>
                        <a:pt x="43" y="21"/>
                      </a:lnTo>
                      <a:lnTo>
                        <a:pt x="44" y="16"/>
                      </a:lnTo>
                      <a:lnTo>
                        <a:pt x="45" y="11"/>
                      </a:lnTo>
                      <a:lnTo>
                        <a:pt x="45" y="6"/>
                      </a:lnTo>
                      <a:lnTo>
                        <a:pt x="44" y="0"/>
                      </a:lnTo>
                      <a:lnTo>
                        <a:pt x="48" y="1"/>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grpSp>
          <p:grpSp>
            <p:nvGrpSpPr>
              <p:cNvPr id="5" name="Group 364"/>
              <p:cNvGrpSpPr>
                <a:grpSpLocks/>
              </p:cNvGrpSpPr>
              <p:nvPr/>
            </p:nvGrpSpPr>
            <p:grpSpPr bwMode="auto">
              <a:xfrm>
                <a:off x="4222" y="1454"/>
                <a:ext cx="273" cy="204"/>
                <a:chOff x="4222" y="1454"/>
                <a:chExt cx="273" cy="204"/>
              </a:xfrm>
            </p:grpSpPr>
            <p:sp>
              <p:nvSpPr>
                <p:cNvPr id="59591" name="Freeform 365"/>
                <p:cNvSpPr>
                  <a:spLocks noChangeArrowheads="1"/>
                </p:cNvSpPr>
                <p:nvPr/>
              </p:nvSpPr>
              <p:spPr bwMode="auto">
                <a:xfrm>
                  <a:off x="4443" y="1540"/>
                  <a:ext cx="6" cy="3"/>
                </a:xfrm>
                <a:custGeom>
                  <a:avLst/>
                  <a:gdLst>
                    <a:gd name="T0" fmla="*/ 0 w 18"/>
                    <a:gd name="T1" fmla="*/ 0 h 11"/>
                    <a:gd name="T2" fmla="*/ 0 w 18"/>
                    <a:gd name="T3" fmla="*/ 0 h 11"/>
                    <a:gd name="T4" fmla="*/ 0 w 18"/>
                    <a:gd name="T5" fmla="*/ 0 h 11"/>
                    <a:gd name="T6" fmla="*/ 0 w 18"/>
                    <a:gd name="T7" fmla="*/ 0 h 11"/>
                    <a:gd name="T8" fmla="*/ 0 w 18"/>
                    <a:gd name="T9" fmla="*/ 0 h 11"/>
                    <a:gd name="T10" fmla="*/ 0 w 18"/>
                    <a:gd name="T11" fmla="*/ 0 h 11"/>
                    <a:gd name="T12" fmla="*/ 0 w 18"/>
                    <a:gd name="T13" fmla="*/ 0 h 11"/>
                    <a:gd name="T14" fmla="*/ 0 w 18"/>
                    <a:gd name="T15" fmla="*/ 0 h 11"/>
                    <a:gd name="T16" fmla="*/ 0 w 18"/>
                    <a:gd name="T17" fmla="*/ 0 h 11"/>
                    <a:gd name="T18" fmla="*/ 0 w 18"/>
                    <a:gd name="T19" fmla="*/ 0 h 11"/>
                    <a:gd name="T20" fmla="*/ 0 w 18"/>
                    <a:gd name="T21" fmla="*/ 0 h 11"/>
                    <a:gd name="T22" fmla="*/ 0 w 18"/>
                    <a:gd name="T23" fmla="*/ 0 h 11"/>
                    <a:gd name="T24" fmla="*/ 0 w 18"/>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1"/>
                    <a:gd name="T41" fmla="*/ 18 w 1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1">
                      <a:moveTo>
                        <a:pt x="7" y="2"/>
                      </a:moveTo>
                      <a:lnTo>
                        <a:pt x="14" y="5"/>
                      </a:lnTo>
                      <a:lnTo>
                        <a:pt x="18" y="8"/>
                      </a:lnTo>
                      <a:lnTo>
                        <a:pt x="18" y="9"/>
                      </a:lnTo>
                      <a:lnTo>
                        <a:pt x="18" y="10"/>
                      </a:lnTo>
                      <a:lnTo>
                        <a:pt x="16" y="11"/>
                      </a:lnTo>
                      <a:lnTo>
                        <a:pt x="15" y="11"/>
                      </a:lnTo>
                      <a:lnTo>
                        <a:pt x="9" y="9"/>
                      </a:lnTo>
                      <a:lnTo>
                        <a:pt x="2" y="4"/>
                      </a:lnTo>
                      <a:lnTo>
                        <a:pt x="1" y="2"/>
                      </a:lnTo>
                      <a:lnTo>
                        <a:pt x="0" y="0"/>
                      </a:lnTo>
                      <a:lnTo>
                        <a:pt x="2" y="0"/>
                      </a:lnTo>
                      <a:lnTo>
                        <a:pt x="7" y="2"/>
                      </a:lnTo>
                      <a:close/>
                    </a:path>
                  </a:pathLst>
                </a:custGeom>
                <a:solidFill>
                  <a:srgbClr val="DFDFDE"/>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92" name="Freeform 366"/>
                <p:cNvSpPr>
                  <a:spLocks noChangeArrowheads="1"/>
                </p:cNvSpPr>
                <p:nvPr/>
              </p:nvSpPr>
              <p:spPr bwMode="auto">
                <a:xfrm>
                  <a:off x="4446" y="1540"/>
                  <a:ext cx="4" cy="4"/>
                </a:xfrm>
                <a:custGeom>
                  <a:avLst/>
                  <a:gdLst>
                    <a:gd name="T0" fmla="*/ 0 w 12"/>
                    <a:gd name="T1" fmla="*/ 0 h 12"/>
                    <a:gd name="T2" fmla="*/ 0 w 12"/>
                    <a:gd name="T3" fmla="*/ 0 h 12"/>
                    <a:gd name="T4" fmla="*/ 0 w 12"/>
                    <a:gd name="T5" fmla="*/ 0 h 12"/>
                    <a:gd name="T6" fmla="*/ 0 w 12"/>
                    <a:gd name="T7" fmla="*/ 0 h 12"/>
                    <a:gd name="T8" fmla="*/ 0 w 12"/>
                    <a:gd name="T9" fmla="*/ 0 h 12"/>
                    <a:gd name="T10" fmla="*/ 0 w 12"/>
                    <a:gd name="T11" fmla="*/ 0 h 12"/>
                    <a:gd name="T12" fmla="*/ 0 w 12"/>
                    <a:gd name="T13" fmla="*/ 0 h 12"/>
                    <a:gd name="T14" fmla="*/ 0 w 12"/>
                    <a:gd name="T15" fmla="*/ 0 h 12"/>
                    <a:gd name="T16" fmla="*/ 0 w 12"/>
                    <a:gd name="T17" fmla="*/ 0 h 12"/>
                    <a:gd name="T18" fmla="*/ 0 w 12"/>
                    <a:gd name="T19" fmla="*/ 0 h 12"/>
                    <a:gd name="T20" fmla="*/ 0 w 12"/>
                    <a:gd name="T21" fmla="*/ 0 h 12"/>
                    <a:gd name="T22" fmla="*/ 0 w 12"/>
                    <a:gd name="T23" fmla="*/ 0 h 12"/>
                    <a:gd name="T24" fmla="*/ 0 w 12"/>
                    <a:gd name="T25" fmla="*/ 0 h 12"/>
                    <a:gd name="T26" fmla="*/ 0 w 12"/>
                    <a:gd name="T27" fmla="*/ 0 h 12"/>
                    <a:gd name="T28" fmla="*/ 0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8" y="12"/>
                      </a:moveTo>
                      <a:lnTo>
                        <a:pt x="7" y="12"/>
                      </a:lnTo>
                      <a:lnTo>
                        <a:pt x="9" y="12"/>
                      </a:lnTo>
                      <a:lnTo>
                        <a:pt x="11" y="11"/>
                      </a:lnTo>
                      <a:lnTo>
                        <a:pt x="12" y="9"/>
                      </a:lnTo>
                      <a:lnTo>
                        <a:pt x="11" y="8"/>
                      </a:lnTo>
                      <a:lnTo>
                        <a:pt x="7" y="4"/>
                      </a:lnTo>
                      <a:lnTo>
                        <a:pt x="0" y="0"/>
                      </a:lnTo>
                      <a:lnTo>
                        <a:pt x="0" y="3"/>
                      </a:lnTo>
                      <a:lnTo>
                        <a:pt x="6" y="6"/>
                      </a:lnTo>
                      <a:lnTo>
                        <a:pt x="9" y="9"/>
                      </a:lnTo>
                      <a:lnTo>
                        <a:pt x="9" y="10"/>
                      </a:lnTo>
                      <a:lnTo>
                        <a:pt x="8" y="10"/>
                      </a:lnTo>
                      <a:lnTo>
                        <a:pt x="8" y="12"/>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93" name="Freeform 367"/>
                <p:cNvSpPr>
                  <a:spLocks noChangeArrowheads="1"/>
                </p:cNvSpPr>
                <p:nvPr/>
              </p:nvSpPr>
              <p:spPr bwMode="auto">
                <a:xfrm>
                  <a:off x="4443" y="1539"/>
                  <a:ext cx="5" cy="5"/>
                </a:xfrm>
                <a:custGeom>
                  <a:avLst/>
                  <a:gdLst>
                    <a:gd name="T0" fmla="*/ 0 w 15"/>
                    <a:gd name="T1" fmla="*/ 0 h 13"/>
                    <a:gd name="T2" fmla="*/ 0 w 15"/>
                    <a:gd name="T3" fmla="*/ 0 h 13"/>
                    <a:gd name="T4" fmla="*/ 0 w 15"/>
                    <a:gd name="T5" fmla="*/ 0 h 13"/>
                    <a:gd name="T6" fmla="*/ 0 w 15"/>
                    <a:gd name="T7" fmla="*/ 0 h 13"/>
                    <a:gd name="T8" fmla="*/ 0 w 15"/>
                    <a:gd name="T9" fmla="*/ 0 h 13"/>
                    <a:gd name="T10" fmla="*/ 0 w 15"/>
                    <a:gd name="T11" fmla="*/ 0 h 13"/>
                    <a:gd name="T12" fmla="*/ 0 w 15"/>
                    <a:gd name="T13" fmla="*/ 0 h 13"/>
                    <a:gd name="T14" fmla="*/ 0 w 15"/>
                    <a:gd name="T15" fmla="*/ 0 h 13"/>
                    <a:gd name="T16" fmla="*/ 0 w 15"/>
                    <a:gd name="T17" fmla="*/ 0 h 13"/>
                    <a:gd name="T18" fmla="*/ 0 w 15"/>
                    <a:gd name="T19" fmla="*/ 0 h 13"/>
                    <a:gd name="T20" fmla="*/ 0 w 15"/>
                    <a:gd name="T21" fmla="*/ 0 h 13"/>
                    <a:gd name="T22" fmla="*/ 0 w 15"/>
                    <a:gd name="T23" fmla="*/ 0 h 13"/>
                    <a:gd name="T24" fmla="*/ 0 w 15"/>
                    <a:gd name="T25" fmla="*/ 0 h 13"/>
                    <a:gd name="T26" fmla="*/ 0 w 15"/>
                    <a:gd name="T27" fmla="*/ 0 h 13"/>
                    <a:gd name="T28" fmla="*/ 0 w 15"/>
                    <a:gd name="T29" fmla="*/ 0 h 13"/>
                    <a:gd name="T30" fmla="*/ 0 w 15"/>
                    <a:gd name="T31" fmla="*/ 0 h 13"/>
                    <a:gd name="T32" fmla="*/ 0 w 15"/>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3"/>
                    <a:gd name="T53" fmla="*/ 15 w 1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3">
                      <a:moveTo>
                        <a:pt x="7" y="1"/>
                      </a:moveTo>
                      <a:lnTo>
                        <a:pt x="7" y="1"/>
                      </a:lnTo>
                      <a:lnTo>
                        <a:pt x="2" y="0"/>
                      </a:lnTo>
                      <a:lnTo>
                        <a:pt x="0" y="1"/>
                      </a:lnTo>
                      <a:lnTo>
                        <a:pt x="0" y="4"/>
                      </a:lnTo>
                      <a:lnTo>
                        <a:pt x="2" y="6"/>
                      </a:lnTo>
                      <a:lnTo>
                        <a:pt x="8" y="10"/>
                      </a:lnTo>
                      <a:lnTo>
                        <a:pt x="15" y="13"/>
                      </a:lnTo>
                      <a:lnTo>
                        <a:pt x="15" y="11"/>
                      </a:lnTo>
                      <a:lnTo>
                        <a:pt x="9" y="9"/>
                      </a:lnTo>
                      <a:lnTo>
                        <a:pt x="4" y="5"/>
                      </a:lnTo>
                      <a:lnTo>
                        <a:pt x="1" y="3"/>
                      </a:lnTo>
                      <a:lnTo>
                        <a:pt x="2" y="3"/>
                      </a:lnTo>
                      <a:lnTo>
                        <a:pt x="7" y="4"/>
                      </a:lnTo>
                      <a:lnTo>
                        <a:pt x="7" y="1"/>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94" name="Freeform 368"/>
                <p:cNvSpPr>
                  <a:spLocks noChangeArrowheads="1"/>
                </p:cNvSpPr>
                <p:nvPr/>
              </p:nvSpPr>
              <p:spPr bwMode="auto">
                <a:xfrm>
                  <a:off x="4451" y="1546"/>
                  <a:ext cx="3" cy="2"/>
                </a:xfrm>
                <a:custGeom>
                  <a:avLst/>
                  <a:gdLst>
                    <a:gd name="T0" fmla="*/ 0 w 7"/>
                    <a:gd name="T1" fmla="*/ 0 h 5"/>
                    <a:gd name="T2" fmla="*/ 0 w 7"/>
                    <a:gd name="T3" fmla="*/ 0 h 5"/>
                    <a:gd name="T4" fmla="*/ 0 w 7"/>
                    <a:gd name="T5" fmla="*/ 0 h 5"/>
                    <a:gd name="T6" fmla="*/ 0 w 7"/>
                    <a:gd name="T7" fmla="*/ 0 h 5"/>
                    <a:gd name="T8" fmla="*/ 0 w 7"/>
                    <a:gd name="T9" fmla="*/ 0 h 5"/>
                    <a:gd name="T10" fmla="*/ 0 w 7"/>
                    <a:gd name="T11" fmla="*/ 0 h 5"/>
                    <a:gd name="T12" fmla="*/ 0 w 7"/>
                    <a:gd name="T13" fmla="*/ 0 h 5"/>
                    <a:gd name="T14" fmla="*/ 0 w 7"/>
                    <a:gd name="T15" fmla="*/ 0 h 5"/>
                    <a:gd name="T16" fmla="*/ 0 w 7"/>
                    <a:gd name="T17" fmla="*/ 0 h 5"/>
                    <a:gd name="T18" fmla="*/ 0 w 7"/>
                    <a:gd name="T19" fmla="*/ 0 h 5"/>
                    <a:gd name="T20" fmla="*/ 0 w 7"/>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5"/>
                    <a:gd name="T35" fmla="*/ 7 w 7"/>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5">
                      <a:moveTo>
                        <a:pt x="0" y="0"/>
                      </a:moveTo>
                      <a:lnTo>
                        <a:pt x="3" y="0"/>
                      </a:lnTo>
                      <a:lnTo>
                        <a:pt x="6" y="2"/>
                      </a:lnTo>
                      <a:lnTo>
                        <a:pt x="7" y="4"/>
                      </a:lnTo>
                      <a:lnTo>
                        <a:pt x="7" y="5"/>
                      </a:lnTo>
                      <a:lnTo>
                        <a:pt x="5" y="5"/>
                      </a:lnTo>
                      <a:lnTo>
                        <a:pt x="3" y="3"/>
                      </a:lnTo>
                      <a:lnTo>
                        <a:pt x="0" y="2"/>
                      </a:lnTo>
                      <a:lnTo>
                        <a:pt x="0" y="1"/>
                      </a:lnTo>
                      <a:lnTo>
                        <a:pt x="0" y="0"/>
                      </a:lnTo>
                      <a:close/>
                    </a:path>
                  </a:pathLst>
                </a:custGeom>
                <a:solidFill>
                  <a:srgbClr val="DFDFDE"/>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95" name="Freeform 369"/>
                <p:cNvSpPr>
                  <a:spLocks noChangeArrowheads="1"/>
                </p:cNvSpPr>
                <p:nvPr/>
              </p:nvSpPr>
              <p:spPr bwMode="auto">
                <a:xfrm>
                  <a:off x="4451" y="1546"/>
                  <a:ext cx="3" cy="2"/>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w 9"/>
                    <a:gd name="T13" fmla="*/ 0 h 7"/>
                    <a:gd name="T14" fmla="*/ 0 w 9"/>
                    <a:gd name="T15" fmla="*/ 0 h 7"/>
                    <a:gd name="T16" fmla="*/ 0 w 9"/>
                    <a:gd name="T17" fmla="*/ 0 h 7"/>
                    <a:gd name="T18" fmla="*/ 0 w 9"/>
                    <a:gd name="T19" fmla="*/ 0 h 7"/>
                    <a:gd name="T20" fmla="*/ 0 w 9"/>
                    <a:gd name="T21" fmla="*/ 0 h 7"/>
                    <a:gd name="T22" fmla="*/ 0 w 9"/>
                    <a:gd name="T23" fmla="*/ 0 h 7"/>
                    <a:gd name="T24" fmla="*/ 0 w 9"/>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7" y="7"/>
                      </a:moveTo>
                      <a:lnTo>
                        <a:pt x="7" y="7"/>
                      </a:lnTo>
                      <a:lnTo>
                        <a:pt x="9" y="5"/>
                      </a:lnTo>
                      <a:lnTo>
                        <a:pt x="6" y="2"/>
                      </a:lnTo>
                      <a:lnTo>
                        <a:pt x="4" y="1"/>
                      </a:lnTo>
                      <a:lnTo>
                        <a:pt x="0" y="0"/>
                      </a:lnTo>
                      <a:lnTo>
                        <a:pt x="2" y="1"/>
                      </a:lnTo>
                      <a:lnTo>
                        <a:pt x="3" y="2"/>
                      </a:lnTo>
                      <a:lnTo>
                        <a:pt x="5" y="4"/>
                      </a:lnTo>
                      <a:lnTo>
                        <a:pt x="6" y="5"/>
                      </a:lnTo>
                      <a:lnTo>
                        <a:pt x="7" y="5"/>
                      </a:lnTo>
                      <a:lnTo>
                        <a:pt x="7" y="7"/>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96" name="Freeform 370"/>
                <p:cNvSpPr>
                  <a:spLocks noChangeArrowheads="1"/>
                </p:cNvSpPr>
                <p:nvPr/>
              </p:nvSpPr>
              <p:spPr bwMode="auto">
                <a:xfrm>
                  <a:off x="4451" y="1546"/>
                  <a:ext cx="3" cy="2"/>
                </a:xfrm>
                <a:custGeom>
                  <a:avLst/>
                  <a:gdLst>
                    <a:gd name="T0" fmla="*/ 0 w 8"/>
                    <a:gd name="T1" fmla="*/ 0 h 7"/>
                    <a:gd name="T2" fmla="*/ 0 w 8"/>
                    <a:gd name="T3" fmla="*/ 0 h 7"/>
                    <a:gd name="T4" fmla="*/ 0 w 8"/>
                    <a:gd name="T5" fmla="*/ 0 h 7"/>
                    <a:gd name="T6" fmla="*/ 0 w 8"/>
                    <a:gd name="T7" fmla="*/ 0 h 7"/>
                    <a:gd name="T8" fmla="*/ 0 w 8"/>
                    <a:gd name="T9" fmla="*/ 0 h 7"/>
                    <a:gd name="T10" fmla="*/ 0 w 8"/>
                    <a:gd name="T11" fmla="*/ 0 h 7"/>
                    <a:gd name="T12" fmla="*/ 0 w 8"/>
                    <a:gd name="T13" fmla="*/ 0 h 7"/>
                    <a:gd name="T14" fmla="*/ 0 w 8"/>
                    <a:gd name="T15" fmla="*/ 0 h 7"/>
                    <a:gd name="T16" fmla="*/ 0 w 8"/>
                    <a:gd name="T17" fmla="*/ 0 h 7"/>
                    <a:gd name="T18" fmla="*/ 0 w 8"/>
                    <a:gd name="T19" fmla="*/ 0 h 7"/>
                    <a:gd name="T20" fmla="*/ 0 w 8"/>
                    <a:gd name="T21" fmla="*/ 0 h 7"/>
                    <a:gd name="T22" fmla="*/ 0 w 8"/>
                    <a:gd name="T23" fmla="*/ 0 h 7"/>
                    <a:gd name="T24" fmla="*/ 0 w 8"/>
                    <a:gd name="T25" fmla="*/ 0 h 7"/>
                    <a:gd name="T26" fmla="*/ 0 w 8"/>
                    <a:gd name="T27" fmla="*/ 0 h 7"/>
                    <a:gd name="T28" fmla="*/ 0 w 8"/>
                    <a:gd name="T29" fmla="*/ 0 h 7"/>
                    <a:gd name="T30" fmla="*/ 0 w 8"/>
                    <a:gd name="T31" fmla="*/ 0 h 7"/>
                    <a:gd name="T32" fmla="*/ 0 w 8"/>
                    <a:gd name="T33" fmla="*/ 0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7"/>
                    <a:gd name="T53" fmla="*/ 8 w 8"/>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7">
                      <a:moveTo>
                        <a:pt x="1" y="0"/>
                      </a:moveTo>
                      <a:lnTo>
                        <a:pt x="1" y="0"/>
                      </a:lnTo>
                      <a:lnTo>
                        <a:pt x="0" y="1"/>
                      </a:lnTo>
                      <a:lnTo>
                        <a:pt x="0" y="3"/>
                      </a:lnTo>
                      <a:lnTo>
                        <a:pt x="1" y="4"/>
                      </a:lnTo>
                      <a:lnTo>
                        <a:pt x="3" y="5"/>
                      </a:lnTo>
                      <a:lnTo>
                        <a:pt x="6" y="6"/>
                      </a:lnTo>
                      <a:lnTo>
                        <a:pt x="8" y="7"/>
                      </a:lnTo>
                      <a:lnTo>
                        <a:pt x="8" y="5"/>
                      </a:lnTo>
                      <a:lnTo>
                        <a:pt x="6" y="5"/>
                      </a:lnTo>
                      <a:lnTo>
                        <a:pt x="4" y="4"/>
                      </a:lnTo>
                      <a:lnTo>
                        <a:pt x="3" y="3"/>
                      </a:lnTo>
                      <a:lnTo>
                        <a:pt x="1" y="2"/>
                      </a:lnTo>
                      <a:lnTo>
                        <a:pt x="3" y="1"/>
                      </a:lnTo>
                      <a:lnTo>
                        <a:pt x="1" y="0"/>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97" name="Freeform 371"/>
                <p:cNvSpPr>
                  <a:spLocks noChangeArrowheads="1"/>
                </p:cNvSpPr>
                <p:nvPr/>
              </p:nvSpPr>
              <p:spPr bwMode="auto">
                <a:xfrm>
                  <a:off x="4429" y="1530"/>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w 3"/>
                    <a:gd name="T13" fmla="*/ 0 h 3"/>
                    <a:gd name="T14" fmla="*/ 0 w 3"/>
                    <a:gd name="T15" fmla="*/ 0 h 3"/>
                    <a:gd name="T16" fmla="*/ 0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1" y="0"/>
                      </a:moveTo>
                      <a:lnTo>
                        <a:pt x="2" y="0"/>
                      </a:lnTo>
                      <a:lnTo>
                        <a:pt x="3" y="1"/>
                      </a:lnTo>
                      <a:lnTo>
                        <a:pt x="2" y="2"/>
                      </a:lnTo>
                      <a:lnTo>
                        <a:pt x="1" y="3"/>
                      </a:lnTo>
                      <a:lnTo>
                        <a:pt x="0" y="3"/>
                      </a:lnTo>
                      <a:lnTo>
                        <a:pt x="0" y="2"/>
                      </a:lnTo>
                      <a:lnTo>
                        <a:pt x="0" y="1"/>
                      </a:lnTo>
                      <a:lnTo>
                        <a:pt x="1" y="0"/>
                      </a:lnTo>
                      <a:close/>
                    </a:path>
                  </a:pathLst>
                </a:custGeom>
                <a:solidFill>
                  <a:srgbClr val="DFDFDE"/>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98" name="Freeform 372"/>
                <p:cNvSpPr>
                  <a:spLocks noChangeArrowheads="1"/>
                </p:cNvSpPr>
                <p:nvPr/>
              </p:nvSpPr>
              <p:spPr bwMode="auto">
                <a:xfrm>
                  <a:off x="4429" y="1529"/>
                  <a:ext cx="1" cy="2"/>
                </a:xfrm>
                <a:custGeom>
                  <a:avLst/>
                  <a:gdLst>
                    <a:gd name="T0" fmla="*/ 1 w 2"/>
                    <a:gd name="T1" fmla="*/ 0 h 5"/>
                    <a:gd name="T2" fmla="*/ 1 w 2"/>
                    <a:gd name="T3" fmla="*/ 0 h 5"/>
                    <a:gd name="T4" fmla="*/ 1 w 2"/>
                    <a:gd name="T5" fmla="*/ 0 h 5"/>
                    <a:gd name="T6" fmla="*/ 1 w 2"/>
                    <a:gd name="T7" fmla="*/ 0 h 5"/>
                    <a:gd name="T8" fmla="*/ 1 w 2"/>
                    <a:gd name="T9" fmla="*/ 0 h 5"/>
                    <a:gd name="T10" fmla="*/ 0 w 2"/>
                    <a:gd name="T11" fmla="*/ 0 h 5"/>
                    <a:gd name="T12" fmla="*/ 0 w 2"/>
                    <a:gd name="T13" fmla="*/ 0 h 5"/>
                    <a:gd name="T14" fmla="*/ 1 w 2"/>
                    <a:gd name="T15" fmla="*/ 0 h 5"/>
                    <a:gd name="T16" fmla="*/ 1 w 2"/>
                    <a:gd name="T17" fmla="*/ 0 h 5"/>
                    <a:gd name="T18" fmla="*/ 1 w 2"/>
                    <a:gd name="T19" fmla="*/ 0 h 5"/>
                    <a:gd name="T20" fmla="*/ 0 w 2"/>
                    <a:gd name="T21" fmla="*/ 0 h 5"/>
                    <a:gd name="T22" fmla="*/ 0 w 2"/>
                    <a:gd name="T23" fmla="*/ 0 h 5"/>
                    <a:gd name="T24" fmla="*/ 1 w 2"/>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
                    <a:gd name="T40" fmla="*/ 0 h 5"/>
                    <a:gd name="T41" fmla="*/ 2 w 2"/>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 h="5">
                      <a:moveTo>
                        <a:pt x="1" y="5"/>
                      </a:moveTo>
                      <a:lnTo>
                        <a:pt x="1" y="5"/>
                      </a:lnTo>
                      <a:lnTo>
                        <a:pt x="2" y="3"/>
                      </a:lnTo>
                      <a:lnTo>
                        <a:pt x="2" y="2"/>
                      </a:lnTo>
                      <a:lnTo>
                        <a:pt x="2" y="0"/>
                      </a:lnTo>
                      <a:lnTo>
                        <a:pt x="0" y="0"/>
                      </a:lnTo>
                      <a:lnTo>
                        <a:pt x="0" y="2"/>
                      </a:lnTo>
                      <a:lnTo>
                        <a:pt x="1" y="2"/>
                      </a:lnTo>
                      <a:lnTo>
                        <a:pt x="0" y="3"/>
                      </a:lnTo>
                      <a:lnTo>
                        <a:pt x="1" y="5"/>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599" name="Freeform 373"/>
                <p:cNvSpPr>
                  <a:spLocks noChangeArrowheads="1"/>
                </p:cNvSpPr>
                <p:nvPr/>
              </p:nvSpPr>
              <p:spPr bwMode="auto">
                <a:xfrm>
                  <a:off x="4429" y="1529"/>
                  <a:ext cx="1" cy="2"/>
                </a:xfrm>
                <a:custGeom>
                  <a:avLst/>
                  <a:gdLst>
                    <a:gd name="T0" fmla="*/ 0 w 3"/>
                    <a:gd name="T1" fmla="*/ 0 h 5"/>
                    <a:gd name="T2" fmla="*/ 0 w 3"/>
                    <a:gd name="T3" fmla="*/ 0 h 5"/>
                    <a:gd name="T4" fmla="*/ 0 w 3"/>
                    <a:gd name="T5" fmla="*/ 0 h 5"/>
                    <a:gd name="T6" fmla="*/ 0 w 3"/>
                    <a:gd name="T7" fmla="*/ 0 h 5"/>
                    <a:gd name="T8" fmla="*/ 0 w 3"/>
                    <a:gd name="T9" fmla="*/ 0 h 5"/>
                    <a:gd name="T10" fmla="*/ 0 w 3"/>
                    <a:gd name="T11" fmla="*/ 0 h 5"/>
                    <a:gd name="T12" fmla="*/ 0 w 3"/>
                    <a:gd name="T13" fmla="*/ 0 h 5"/>
                    <a:gd name="T14" fmla="*/ 0 w 3"/>
                    <a:gd name="T15" fmla="*/ 0 h 5"/>
                    <a:gd name="T16" fmla="*/ 0 w 3"/>
                    <a:gd name="T17" fmla="*/ 0 h 5"/>
                    <a:gd name="T18" fmla="*/ 0 w 3"/>
                    <a:gd name="T19" fmla="*/ 0 h 5"/>
                    <a:gd name="T20" fmla="*/ 0 w 3"/>
                    <a:gd name="T21" fmla="*/ 0 h 5"/>
                    <a:gd name="T22" fmla="*/ 0 w 3"/>
                    <a:gd name="T23" fmla="*/ 0 h 5"/>
                    <a:gd name="T24" fmla="*/ 0 w 3"/>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5"/>
                    <a:gd name="T41" fmla="*/ 3 w 3"/>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5">
                      <a:moveTo>
                        <a:pt x="2" y="0"/>
                      </a:moveTo>
                      <a:lnTo>
                        <a:pt x="2" y="0"/>
                      </a:lnTo>
                      <a:lnTo>
                        <a:pt x="0" y="1"/>
                      </a:lnTo>
                      <a:lnTo>
                        <a:pt x="0" y="3"/>
                      </a:lnTo>
                      <a:lnTo>
                        <a:pt x="1" y="5"/>
                      </a:lnTo>
                      <a:lnTo>
                        <a:pt x="3" y="5"/>
                      </a:lnTo>
                      <a:lnTo>
                        <a:pt x="2" y="3"/>
                      </a:lnTo>
                      <a:lnTo>
                        <a:pt x="1" y="3"/>
                      </a:lnTo>
                      <a:lnTo>
                        <a:pt x="2" y="2"/>
                      </a:lnTo>
                      <a:lnTo>
                        <a:pt x="2" y="0"/>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00" name="Freeform 374"/>
                <p:cNvSpPr>
                  <a:spLocks noChangeArrowheads="1"/>
                </p:cNvSpPr>
                <p:nvPr/>
              </p:nvSpPr>
              <p:spPr bwMode="auto">
                <a:xfrm>
                  <a:off x="4337" y="1536"/>
                  <a:ext cx="3" cy="14"/>
                </a:xfrm>
                <a:custGeom>
                  <a:avLst/>
                  <a:gdLst>
                    <a:gd name="T0" fmla="*/ 0 w 10"/>
                    <a:gd name="T1" fmla="*/ 0 h 38"/>
                    <a:gd name="T2" fmla="*/ 0 w 10"/>
                    <a:gd name="T3" fmla="*/ 0 h 38"/>
                    <a:gd name="T4" fmla="*/ 0 w 10"/>
                    <a:gd name="T5" fmla="*/ 0 h 38"/>
                    <a:gd name="T6" fmla="*/ 0 w 10"/>
                    <a:gd name="T7" fmla="*/ 0 h 38"/>
                    <a:gd name="T8" fmla="*/ 0 w 10"/>
                    <a:gd name="T9" fmla="*/ 0 h 38"/>
                    <a:gd name="T10" fmla="*/ 0 w 10"/>
                    <a:gd name="T11" fmla="*/ 0 h 38"/>
                    <a:gd name="T12" fmla="*/ 0 w 10"/>
                    <a:gd name="T13" fmla="*/ 0 h 38"/>
                    <a:gd name="T14" fmla="*/ 0 w 10"/>
                    <a:gd name="T15" fmla="*/ 0 h 38"/>
                    <a:gd name="T16" fmla="*/ 0 w 10"/>
                    <a:gd name="T17" fmla="*/ 0 h 38"/>
                    <a:gd name="T18" fmla="*/ 0 w 10"/>
                    <a:gd name="T19" fmla="*/ 0 h 38"/>
                    <a:gd name="T20" fmla="*/ 0 w 10"/>
                    <a:gd name="T21" fmla="*/ 0 h 38"/>
                    <a:gd name="T22" fmla="*/ 0 w 10"/>
                    <a:gd name="T23" fmla="*/ 0 h 38"/>
                    <a:gd name="T24" fmla="*/ 0 w 10"/>
                    <a:gd name="T25" fmla="*/ 0 h 38"/>
                    <a:gd name="T26" fmla="*/ 0 w 10"/>
                    <a:gd name="T27" fmla="*/ 0 h 38"/>
                    <a:gd name="T28" fmla="*/ 0 w 10"/>
                    <a:gd name="T29" fmla="*/ 0 h 38"/>
                    <a:gd name="T30" fmla="*/ 0 w 10"/>
                    <a:gd name="T31" fmla="*/ 0 h 38"/>
                    <a:gd name="T32" fmla="*/ 0 w 10"/>
                    <a:gd name="T33" fmla="*/ 0 h 38"/>
                    <a:gd name="T34" fmla="*/ 0 w 10"/>
                    <a:gd name="T35" fmla="*/ 0 h 38"/>
                    <a:gd name="T36" fmla="*/ 0 w 10"/>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38"/>
                    <a:gd name="T59" fmla="*/ 10 w 10"/>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38">
                      <a:moveTo>
                        <a:pt x="2" y="4"/>
                      </a:moveTo>
                      <a:lnTo>
                        <a:pt x="5" y="20"/>
                      </a:lnTo>
                      <a:lnTo>
                        <a:pt x="6" y="27"/>
                      </a:lnTo>
                      <a:lnTo>
                        <a:pt x="7" y="30"/>
                      </a:lnTo>
                      <a:lnTo>
                        <a:pt x="9" y="33"/>
                      </a:lnTo>
                      <a:lnTo>
                        <a:pt x="10" y="37"/>
                      </a:lnTo>
                      <a:lnTo>
                        <a:pt x="9" y="38"/>
                      </a:lnTo>
                      <a:lnTo>
                        <a:pt x="6" y="38"/>
                      </a:lnTo>
                      <a:lnTo>
                        <a:pt x="5" y="38"/>
                      </a:lnTo>
                      <a:lnTo>
                        <a:pt x="5" y="37"/>
                      </a:lnTo>
                      <a:lnTo>
                        <a:pt x="5" y="33"/>
                      </a:lnTo>
                      <a:lnTo>
                        <a:pt x="4" y="27"/>
                      </a:lnTo>
                      <a:lnTo>
                        <a:pt x="3" y="20"/>
                      </a:lnTo>
                      <a:lnTo>
                        <a:pt x="2" y="13"/>
                      </a:lnTo>
                      <a:lnTo>
                        <a:pt x="0" y="4"/>
                      </a:lnTo>
                      <a:lnTo>
                        <a:pt x="0" y="1"/>
                      </a:lnTo>
                      <a:lnTo>
                        <a:pt x="0" y="0"/>
                      </a:lnTo>
                      <a:lnTo>
                        <a:pt x="2" y="4"/>
                      </a:lnTo>
                      <a:close/>
                    </a:path>
                  </a:pathLst>
                </a:custGeom>
                <a:solidFill>
                  <a:srgbClr val="DFDFDE"/>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01" name="Freeform 375"/>
                <p:cNvSpPr>
                  <a:spLocks noChangeArrowheads="1"/>
                </p:cNvSpPr>
                <p:nvPr/>
              </p:nvSpPr>
              <p:spPr bwMode="auto">
                <a:xfrm>
                  <a:off x="4337" y="1537"/>
                  <a:ext cx="2" cy="9"/>
                </a:xfrm>
                <a:custGeom>
                  <a:avLst/>
                  <a:gdLst>
                    <a:gd name="T0" fmla="*/ 0 w 7"/>
                    <a:gd name="T1" fmla="*/ 0 h 24"/>
                    <a:gd name="T2" fmla="*/ 0 w 7"/>
                    <a:gd name="T3" fmla="*/ 0 h 24"/>
                    <a:gd name="T4" fmla="*/ 0 w 7"/>
                    <a:gd name="T5" fmla="*/ 0 h 24"/>
                    <a:gd name="T6" fmla="*/ 0 w 7"/>
                    <a:gd name="T7" fmla="*/ 0 h 24"/>
                    <a:gd name="T8" fmla="*/ 0 w 7"/>
                    <a:gd name="T9" fmla="*/ 0 h 24"/>
                    <a:gd name="T10" fmla="*/ 0 w 7"/>
                    <a:gd name="T11" fmla="*/ 0 h 24"/>
                    <a:gd name="T12" fmla="*/ 0 w 7"/>
                    <a:gd name="T13" fmla="*/ 0 h 24"/>
                    <a:gd name="T14" fmla="*/ 0 w 7"/>
                    <a:gd name="T15" fmla="*/ 0 h 24"/>
                    <a:gd name="T16" fmla="*/ 0 w 7"/>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4"/>
                    <a:gd name="T29" fmla="*/ 7 w 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4">
                      <a:moveTo>
                        <a:pt x="7" y="24"/>
                      </a:moveTo>
                      <a:lnTo>
                        <a:pt x="7" y="24"/>
                      </a:lnTo>
                      <a:lnTo>
                        <a:pt x="6" y="17"/>
                      </a:lnTo>
                      <a:lnTo>
                        <a:pt x="3" y="0"/>
                      </a:lnTo>
                      <a:lnTo>
                        <a:pt x="0" y="1"/>
                      </a:lnTo>
                      <a:lnTo>
                        <a:pt x="4" y="17"/>
                      </a:lnTo>
                      <a:lnTo>
                        <a:pt x="6" y="24"/>
                      </a:lnTo>
                      <a:lnTo>
                        <a:pt x="7" y="24"/>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02" name="Freeform 376"/>
                <p:cNvSpPr>
                  <a:spLocks noChangeArrowheads="1"/>
                </p:cNvSpPr>
                <p:nvPr/>
              </p:nvSpPr>
              <p:spPr bwMode="auto">
                <a:xfrm>
                  <a:off x="4338" y="1546"/>
                  <a:ext cx="1" cy="4"/>
                </a:xfrm>
                <a:custGeom>
                  <a:avLst/>
                  <a:gdLst>
                    <a:gd name="T0" fmla="*/ 0 w 4"/>
                    <a:gd name="T1" fmla="*/ 0 h 12"/>
                    <a:gd name="T2" fmla="*/ 0 w 4"/>
                    <a:gd name="T3" fmla="*/ 0 h 12"/>
                    <a:gd name="T4" fmla="*/ 0 w 4"/>
                    <a:gd name="T5" fmla="*/ 0 h 12"/>
                    <a:gd name="T6" fmla="*/ 0 w 4"/>
                    <a:gd name="T7" fmla="*/ 0 h 12"/>
                    <a:gd name="T8" fmla="*/ 0 w 4"/>
                    <a:gd name="T9" fmla="*/ 0 h 12"/>
                    <a:gd name="T10" fmla="*/ 0 w 4"/>
                    <a:gd name="T11" fmla="*/ 0 h 12"/>
                    <a:gd name="T12" fmla="*/ 0 w 4"/>
                    <a:gd name="T13" fmla="*/ 0 h 12"/>
                    <a:gd name="T14" fmla="*/ 0 w 4"/>
                    <a:gd name="T15" fmla="*/ 0 h 12"/>
                    <a:gd name="T16" fmla="*/ 0 w 4"/>
                    <a:gd name="T17" fmla="*/ 0 h 12"/>
                    <a:gd name="T18" fmla="*/ 0 w 4"/>
                    <a:gd name="T19" fmla="*/ 0 h 12"/>
                    <a:gd name="T20" fmla="*/ 0 w 4"/>
                    <a:gd name="T21" fmla="*/ 0 h 12"/>
                    <a:gd name="T22" fmla="*/ 0 w 4"/>
                    <a:gd name="T23" fmla="*/ 0 h 12"/>
                    <a:gd name="T24" fmla="*/ 0 w 4"/>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12"/>
                    <a:gd name="T41" fmla="*/ 4 w 4"/>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12">
                      <a:moveTo>
                        <a:pt x="3" y="12"/>
                      </a:moveTo>
                      <a:lnTo>
                        <a:pt x="3" y="12"/>
                      </a:lnTo>
                      <a:lnTo>
                        <a:pt x="4" y="10"/>
                      </a:lnTo>
                      <a:lnTo>
                        <a:pt x="4" y="6"/>
                      </a:lnTo>
                      <a:lnTo>
                        <a:pt x="3" y="3"/>
                      </a:lnTo>
                      <a:lnTo>
                        <a:pt x="1" y="0"/>
                      </a:lnTo>
                      <a:lnTo>
                        <a:pt x="0" y="0"/>
                      </a:lnTo>
                      <a:lnTo>
                        <a:pt x="1" y="3"/>
                      </a:lnTo>
                      <a:lnTo>
                        <a:pt x="3" y="6"/>
                      </a:lnTo>
                      <a:lnTo>
                        <a:pt x="3" y="10"/>
                      </a:lnTo>
                      <a:lnTo>
                        <a:pt x="1" y="10"/>
                      </a:lnTo>
                      <a:lnTo>
                        <a:pt x="3" y="12"/>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03" name="Freeform 377"/>
                <p:cNvSpPr>
                  <a:spLocks noChangeArrowheads="1"/>
                </p:cNvSpPr>
                <p:nvPr/>
              </p:nvSpPr>
              <p:spPr bwMode="auto">
                <a:xfrm>
                  <a:off x="4337" y="1548"/>
                  <a:ext cx="2" cy="2"/>
                </a:xfrm>
                <a:custGeom>
                  <a:avLst/>
                  <a:gdLst>
                    <a:gd name="T0" fmla="*/ 0 w 5"/>
                    <a:gd name="T1" fmla="*/ 0 h 6"/>
                    <a:gd name="T2" fmla="*/ 0 w 5"/>
                    <a:gd name="T3" fmla="*/ 0 h 6"/>
                    <a:gd name="T4" fmla="*/ 0 w 5"/>
                    <a:gd name="T5" fmla="*/ 0 h 6"/>
                    <a:gd name="T6" fmla="*/ 0 w 5"/>
                    <a:gd name="T7" fmla="*/ 0 h 6"/>
                    <a:gd name="T8" fmla="*/ 0 w 5"/>
                    <a:gd name="T9" fmla="*/ 0 h 6"/>
                    <a:gd name="T10" fmla="*/ 0 w 5"/>
                    <a:gd name="T11" fmla="*/ 0 h 6"/>
                    <a:gd name="T12" fmla="*/ 0 w 5"/>
                    <a:gd name="T13" fmla="*/ 0 h 6"/>
                    <a:gd name="T14" fmla="*/ 0 w 5"/>
                    <a:gd name="T15" fmla="*/ 0 h 6"/>
                    <a:gd name="T16" fmla="*/ 0 w 5"/>
                    <a:gd name="T17" fmla="*/ 0 h 6"/>
                    <a:gd name="T18" fmla="*/ 0 w 5"/>
                    <a:gd name="T19" fmla="*/ 0 h 6"/>
                    <a:gd name="T20" fmla="*/ 0 w 5"/>
                    <a:gd name="T21" fmla="*/ 0 h 6"/>
                    <a:gd name="T22" fmla="*/ 0 w 5"/>
                    <a:gd name="T23" fmla="*/ 0 h 6"/>
                    <a:gd name="T24" fmla="*/ 0 w 5"/>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6"/>
                    <a:gd name="T41" fmla="*/ 5 w 5"/>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6">
                      <a:moveTo>
                        <a:pt x="0" y="0"/>
                      </a:moveTo>
                      <a:lnTo>
                        <a:pt x="0" y="0"/>
                      </a:lnTo>
                      <a:lnTo>
                        <a:pt x="0" y="4"/>
                      </a:lnTo>
                      <a:lnTo>
                        <a:pt x="1" y="5"/>
                      </a:lnTo>
                      <a:lnTo>
                        <a:pt x="2" y="6"/>
                      </a:lnTo>
                      <a:lnTo>
                        <a:pt x="5" y="6"/>
                      </a:lnTo>
                      <a:lnTo>
                        <a:pt x="3" y="4"/>
                      </a:lnTo>
                      <a:lnTo>
                        <a:pt x="2" y="5"/>
                      </a:lnTo>
                      <a:lnTo>
                        <a:pt x="2" y="4"/>
                      </a:lnTo>
                      <a:lnTo>
                        <a:pt x="2" y="0"/>
                      </a:lnTo>
                      <a:lnTo>
                        <a:pt x="0" y="0"/>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04" name="Freeform 378"/>
                <p:cNvSpPr>
                  <a:spLocks noChangeArrowheads="1"/>
                </p:cNvSpPr>
                <p:nvPr/>
              </p:nvSpPr>
              <p:spPr bwMode="auto">
                <a:xfrm>
                  <a:off x="4337" y="1542"/>
                  <a:ext cx="1" cy="6"/>
                </a:xfrm>
                <a:custGeom>
                  <a:avLst/>
                  <a:gdLst>
                    <a:gd name="T0" fmla="*/ 0 w 3"/>
                    <a:gd name="T1" fmla="*/ 0 h 14"/>
                    <a:gd name="T2" fmla="*/ 0 w 3"/>
                    <a:gd name="T3" fmla="*/ 0 h 14"/>
                    <a:gd name="T4" fmla="*/ 0 w 3"/>
                    <a:gd name="T5" fmla="*/ 0 h 14"/>
                    <a:gd name="T6" fmla="*/ 0 w 3"/>
                    <a:gd name="T7" fmla="*/ 0 h 14"/>
                    <a:gd name="T8" fmla="*/ 0 w 3"/>
                    <a:gd name="T9" fmla="*/ 0 h 14"/>
                    <a:gd name="T10" fmla="*/ 0 w 3"/>
                    <a:gd name="T11" fmla="*/ 0 h 14"/>
                    <a:gd name="T12" fmla="*/ 0 w 3"/>
                    <a:gd name="T13" fmla="*/ 0 h 14"/>
                    <a:gd name="T14" fmla="*/ 0 w 3"/>
                    <a:gd name="T15" fmla="*/ 0 h 14"/>
                    <a:gd name="T16" fmla="*/ 0 w 3"/>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4"/>
                    <a:gd name="T29" fmla="*/ 3 w 3"/>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4">
                      <a:moveTo>
                        <a:pt x="0" y="1"/>
                      </a:moveTo>
                      <a:lnTo>
                        <a:pt x="0" y="1"/>
                      </a:lnTo>
                      <a:lnTo>
                        <a:pt x="0" y="8"/>
                      </a:lnTo>
                      <a:lnTo>
                        <a:pt x="1" y="14"/>
                      </a:lnTo>
                      <a:lnTo>
                        <a:pt x="3" y="14"/>
                      </a:lnTo>
                      <a:lnTo>
                        <a:pt x="2" y="8"/>
                      </a:lnTo>
                      <a:lnTo>
                        <a:pt x="1" y="1"/>
                      </a:lnTo>
                      <a:lnTo>
                        <a:pt x="1" y="0"/>
                      </a:lnTo>
                      <a:lnTo>
                        <a:pt x="0" y="1"/>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05" name="Freeform 379"/>
                <p:cNvSpPr>
                  <a:spLocks noChangeArrowheads="1"/>
                </p:cNvSpPr>
                <p:nvPr/>
              </p:nvSpPr>
              <p:spPr bwMode="auto">
                <a:xfrm>
                  <a:off x="4335" y="1536"/>
                  <a:ext cx="2" cy="8"/>
                </a:xfrm>
                <a:custGeom>
                  <a:avLst/>
                  <a:gdLst>
                    <a:gd name="T0" fmla="*/ 0 w 5"/>
                    <a:gd name="T1" fmla="*/ 0 h 21"/>
                    <a:gd name="T2" fmla="*/ 0 w 5"/>
                    <a:gd name="T3" fmla="*/ 0 h 21"/>
                    <a:gd name="T4" fmla="*/ 0 w 5"/>
                    <a:gd name="T5" fmla="*/ 0 h 21"/>
                    <a:gd name="T6" fmla="*/ 0 w 5"/>
                    <a:gd name="T7" fmla="*/ 0 h 21"/>
                    <a:gd name="T8" fmla="*/ 0 w 5"/>
                    <a:gd name="T9" fmla="*/ 0 h 21"/>
                    <a:gd name="T10" fmla="*/ 0 w 5"/>
                    <a:gd name="T11" fmla="*/ 0 h 21"/>
                    <a:gd name="T12" fmla="*/ 0 w 5"/>
                    <a:gd name="T13" fmla="*/ 0 h 21"/>
                    <a:gd name="T14" fmla="*/ 0 w 5"/>
                    <a:gd name="T15" fmla="*/ 0 h 21"/>
                    <a:gd name="T16" fmla="*/ 0 w 5"/>
                    <a:gd name="T17" fmla="*/ 0 h 21"/>
                    <a:gd name="T18" fmla="*/ 0 w 5"/>
                    <a:gd name="T19" fmla="*/ 0 h 21"/>
                    <a:gd name="T20" fmla="*/ 0 w 5"/>
                    <a:gd name="T21" fmla="*/ 0 h 21"/>
                    <a:gd name="T22" fmla="*/ 0 w 5"/>
                    <a:gd name="T23" fmla="*/ 0 h 21"/>
                    <a:gd name="T24" fmla="*/ 0 w 5"/>
                    <a:gd name="T25" fmla="*/ 0 h 21"/>
                    <a:gd name="T26" fmla="*/ 0 w 5"/>
                    <a:gd name="T27" fmla="*/ 0 h 21"/>
                    <a:gd name="T28" fmla="*/ 0 w 5"/>
                    <a:gd name="T29" fmla="*/ 0 h 21"/>
                    <a:gd name="T30" fmla="*/ 0 w 5"/>
                    <a:gd name="T31" fmla="*/ 0 h 21"/>
                    <a:gd name="T32" fmla="*/ 0 w 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21"/>
                    <a:gd name="T53" fmla="*/ 5 w 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21">
                      <a:moveTo>
                        <a:pt x="4" y="4"/>
                      </a:moveTo>
                      <a:lnTo>
                        <a:pt x="4" y="4"/>
                      </a:lnTo>
                      <a:lnTo>
                        <a:pt x="3" y="1"/>
                      </a:lnTo>
                      <a:lnTo>
                        <a:pt x="0" y="0"/>
                      </a:lnTo>
                      <a:lnTo>
                        <a:pt x="0" y="2"/>
                      </a:lnTo>
                      <a:lnTo>
                        <a:pt x="0" y="5"/>
                      </a:lnTo>
                      <a:lnTo>
                        <a:pt x="3" y="15"/>
                      </a:lnTo>
                      <a:lnTo>
                        <a:pt x="4" y="21"/>
                      </a:lnTo>
                      <a:lnTo>
                        <a:pt x="5" y="20"/>
                      </a:lnTo>
                      <a:lnTo>
                        <a:pt x="4" y="14"/>
                      </a:lnTo>
                      <a:lnTo>
                        <a:pt x="3" y="5"/>
                      </a:lnTo>
                      <a:lnTo>
                        <a:pt x="1" y="2"/>
                      </a:lnTo>
                      <a:lnTo>
                        <a:pt x="1" y="1"/>
                      </a:lnTo>
                      <a:lnTo>
                        <a:pt x="0" y="1"/>
                      </a:lnTo>
                      <a:lnTo>
                        <a:pt x="1" y="5"/>
                      </a:lnTo>
                      <a:lnTo>
                        <a:pt x="4" y="4"/>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06" name="Freeform 380"/>
                <p:cNvSpPr>
                  <a:spLocks noChangeArrowheads="1"/>
                </p:cNvSpPr>
                <p:nvPr/>
              </p:nvSpPr>
              <p:spPr bwMode="auto">
                <a:xfrm>
                  <a:off x="4340" y="1551"/>
                  <a:ext cx="7" cy="1"/>
                </a:xfrm>
                <a:custGeom>
                  <a:avLst/>
                  <a:gdLst>
                    <a:gd name="T0" fmla="*/ 0 w 24"/>
                    <a:gd name="T1" fmla="*/ 0 h 3"/>
                    <a:gd name="T2" fmla="*/ 0 w 24"/>
                    <a:gd name="T3" fmla="*/ 0 h 3"/>
                    <a:gd name="T4" fmla="*/ 0 w 24"/>
                    <a:gd name="T5" fmla="*/ 0 h 3"/>
                    <a:gd name="T6" fmla="*/ 0 w 24"/>
                    <a:gd name="T7" fmla="*/ 0 h 3"/>
                    <a:gd name="T8" fmla="*/ 0 w 24"/>
                    <a:gd name="T9" fmla="*/ 0 h 3"/>
                    <a:gd name="T10" fmla="*/ 0 w 24"/>
                    <a:gd name="T11" fmla="*/ 0 h 3"/>
                    <a:gd name="T12" fmla="*/ 0 w 24"/>
                    <a:gd name="T13" fmla="*/ 0 h 3"/>
                    <a:gd name="T14" fmla="*/ 0 w 24"/>
                    <a:gd name="T15" fmla="*/ 0 h 3"/>
                    <a:gd name="T16" fmla="*/ 0 w 24"/>
                    <a:gd name="T17" fmla="*/ 0 h 3"/>
                    <a:gd name="T18" fmla="*/ 0 w 24"/>
                    <a:gd name="T19" fmla="*/ 0 h 3"/>
                    <a:gd name="T20" fmla="*/ 0 w 24"/>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3"/>
                    <a:gd name="T35" fmla="*/ 24 w 24"/>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3">
                      <a:moveTo>
                        <a:pt x="0" y="1"/>
                      </a:moveTo>
                      <a:lnTo>
                        <a:pt x="13" y="0"/>
                      </a:lnTo>
                      <a:lnTo>
                        <a:pt x="22" y="1"/>
                      </a:lnTo>
                      <a:lnTo>
                        <a:pt x="24" y="1"/>
                      </a:lnTo>
                      <a:lnTo>
                        <a:pt x="24" y="2"/>
                      </a:lnTo>
                      <a:lnTo>
                        <a:pt x="24" y="3"/>
                      </a:lnTo>
                      <a:lnTo>
                        <a:pt x="22" y="3"/>
                      </a:lnTo>
                      <a:lnTo>
                        <a:pt x="16" y="2"/>
                      </a:lnTo>
                      <a:lnTo>
                        <a:pt x="9" y="2"/>
                      </a:lnTo>
                      <a:lnTo>
                        <a:pt x="2" y="2"/>
                      </a:lnTo>
                      <a:lnTo>
                        <a:pt x="0" y="1"/>
                      </a:lnTo>
                      <a:close/>
                    </a:path>
                  </a:pathLst>
                </a:custGeom>
                <a:solidFill>
                  <a:srgbClr val="DFDFDE"/>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07" name="Freeform 381"/>
                <p:cNvSpPr>
                  <a:spLocks noChangeArrowheads="1"/>
                </p:cNvSpPr>
                <p:nvPr/>
              </p:nvSpPr>
              <p:spPr bwMode="auto">
                <a:xfrm>
                  <a:off x="4340" y="1551"/>
                  <a:ext cx="7" cy="1"/>
                </a:xfrm>
                <a:custGeom>
                  <a:avLst/>
                  <a:gdLst>
                    <a:gd name="T0" fmla="*/ 0 w 23"/>
                    <a:gd name="T1" fmla="*/ 0 h 3"/>
                    <a:gd name="T2" fmla="*/ 0 w 23"/>
                    <a:gd name="T3" fmla="*/ 0 h 3"/>
                    <a:gd name="T4" fmla="*/ 0 w 23"/>
                    <a:gd name="T5" fmla="*/ 0 h 3"/>
                    <a:gd name="T6" fmla="*/ 0 w 23"/>
                    <a:gd name="T7" fmla="*/ 0 h 3"/>
                    <a:gd name="T8" fmla="*/ 0 w 23"/>
                    <a:gd name="T9" fmla="*/ 0 h 3"/>
                    <a:gd name="T10" fmla="*/ 0 w 23"/>
                    <a:gd name="T11" fmla="*/ 0 h 3"/>
                    <a:gd name="T12" fmla="*/ 0 w 23"/>
                    <a:gd name="T13" fmla="*/ 0 h 3"/>
                    <a:gd name="T14" fmla="*/ 0 w 23"/>
                    <a:gd name="T15" fmla="*/ 0 h 3"/>
                    <a:gd name="T16" fmla="*/ 0 w 2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3"/>
                    <a:gd name="T29" fmla="*/ 23 w 2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3">
                      <a:moveTo>
                        <a:pt x="23" y="1"/>
                      </a:moveTo>
                      <a:lnTo>
                        <a:pt x="23" y="1"/>
                      </a:lnTo>
                      <a:lnTo>
                        <a:pt x="13" y="0"/>
                      </a:lnTo>
                      <a:lnTo>
                        <a:pt x="0" y="2"/>
                      </a:lnTo>
                      <a:lnTo>
                        <a:pt x="1" y="3"/>
                      </a:lnTo>
                      <a:lnTo>
                        <a:pt x="13" y="2"/>
                      </a:lnTo>
                      <a:lnTo>
                        <a:pt x="22" y="3"/>
                      </a:lnTo>
                      <a:lnTo>
                        <a:pt x="23" y="1"/>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08" name="Freeform 382"/>
                <p:cNvSpPr>
                  <a:spLocks noChangeArrowheads="1"/>
                </p:cNvSpPr>
                <p:nvPr/>
              </p:nvSpPr>
              <p:spPr bwMode="auto">
                <a:xfrm>
                  <a:off x="4347" y="1551"/>
                  <a:ext cx="1" cy="2"/>
                </a:xfrm>
                <a:custGeom>
                  <a:avLst/>
                  <a:gdLst>
                    <a:gd name="T0" fmla="*/ 0 w 3"/>
                    <a:gd name="T1" fmla="*/ 1 h 4"/>
                    <a:gd name="T2" fmla="*/ 0 w 3"/>
                    <a:gd name="T3" fmla="*/ 1 h 4"/>
                    <a:gd name="T4" fmla="*/ 0 w 3"/>
                    <a:gd name="T5" fmla="*/ 1 h 4"/>
                    <a:gd name="T6" fmla="*/ 0 w 3"/>
                    <a:gd name="T7" fmla="*/ 1 h 4"/>
                    <a:gd name="T8" fmla="*/ 0 w 3"/>
                    <a:gd name="T9" fmla="*/ 1 h 4"/>
                    <a:gd name="T10" fmla="*/ 0 w 3"/>
                    <a:gd name="T11" fmla="*/ 0 h 4"/>
                    <a:gd name="T12" fmla="*/ 0 w 3"/>
                    <a:gd name="T13" fmla="*/ 1 h 4"/>
                    <a:gd name="T14" fmla="*/ 0 w 3"/>
                    <a:gd name="T15" fmla="*/ 1 h 4"/>
                    <a:gd name="T16" fmla="*/ 0 w 3"/>
                    <a:gd name="T17" fmla="*/ 1 h 4"/>
                    <a:gd name="T18" fmla="*/ 0 w 3"/>
                    <a:gd name="T19" fmla="*/ 1 h 4"/>
                    <a:gd name="T20" fmla="*/ 0 w 3"/>
                    <a:gd name="T21" fmla="*/ 1 h 4"/>
                    <a:gd name="T22" fmla="*/ 0 w 3"/>
                    <a:gd name="T23" fmla="*/ 1 h 4"/>
                    <a:gd name="T24" fmla="*/ 0 w 3"/>
                    <a:gd name="T25" fmla="*/ 1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4"/>
                    <a:gd name="T41" fmla="*/ 3 w 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4">
                      <a:moveTo>
                        <a:pt x="0" y="4"/>
                      </a:moveTo>
                      <a:lnTo>
                        <a:pt x="0" y="4"/>
                      </a:lnTo>
                      <a:lnTo>
                        <a:pt x="2" y="3"/>
                      </a:lnTo>
                      <a:lnTo>
                        <a:pt x="3" y="2"/>
                      </a:lnTo>
                      <a:lnTo>
                        <a:pt x="2" y="1"/>
                      </a:lnTo>
                      <a:lnTo>
                        <a:pt x="1" y="0"/>
                      </a:lnTo>
                      <a:lnTo>
                        <a:pt x="0" y="2"/>
                      </a:lnTo>
                      <a:lnTo>
                        <a:pt x="1" y="2"/>
                      </a:lnTo>
                      <a:lnTo>
                        <a:pt x="0" y="2"/>
                      </a:lnTo>
                      <a:lnTo>
                        <a:pt x="0" y="4"/>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09" name="Freeform 383"/>
                <p:cNvSpPr>
                  <a:spLocks noChangeArrowheads="1"/>
                </p:cNvSpPr>
                <p:nvPr/>
              </p:nvSpPr>
              <p:spPr bwMode="auto">
                <a:xfrm>
                  <a:off x="4343" y="1552"/>
                  <a:ext cx="4" cy="1"/>
                </a:xfrm>
                <a:custGeom>
                  <a:avLst/>
                  <a:gdLst>
                    <a:gd name="T0" fmla="*/ 0 w 13"/>
                    <a:gd name="T1" fmla="*/ 0 h 3"/>
                    <a:gd name="T2" fmla="*/ 0 w 13"/>
                    <a:gd name="T3" fmla="*/ 0 h 3"/>
                    <a:gd name="T4" fmla="*/ 0 w 13"/>
                    <a:gd name="T5" fmla="*/ 0 h 3"/>
                    <a:gd name="T6" fmla="*/ 0 w 13"/>
                    <a:gd name="T7" fmla="*/ 0 h 3"/>
                    <a:gd name="T8" fmla="*/ 0 w 13"/>
                    <a:gd name="T9" fmla="*/ 0 h 3"/>
                    <a:gd name="T10" fmla="*/ 0 w 13"/>
                    <a:gd name="T11" fmla="*/ 0 h 3"/>
                    <a:gd name="T12" fmla="*/ 0 w 13"/>
                    <a:gd name="T13" fmla="*/ 0 h 3"/>
                    <a:gd name="T14" fmla="*/ 0 w 13"/>
                    <a:gd name="T15" fmla="*/ 0 h 3"/>
                    <a:gd name="T16" fmla="*/ 0 w 1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3"/>
                    <a:gd name="T29" fmla="*/ 13 w 1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3">
                      <a:moveTo>
                        <a:pt x="0" y="2"/>
                      </a:moveTo>
                      <a:lnTo>
                        <a:pt x="0" y="2"/>
                      </a:lnTo>
                      <a:lnTo>
                        <a:pt x="7" y="2"/>
                      </a:lnTo>
                      <a:lnTo>
                        <a:pt x="13" y="3"/>
                      </a:lnTo>
                      <a:lnTo>
                        <a:pt x="13" y="1"/>
                      </a:lnTo>
                      <a:lnTo>
                        <a:pt x="7" y="0"/>
                      </a:lnTo>
                      <a:lnTo>
                        <a:pt x="0" y="0"/>
                      </a:lnTo>
                      <a:lnTo>
                        <a:pt x="0" y="2"/>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10" name="Freeform 384"/>
                <p:cNvSpPr>
                  <a:spLocks noChangeArrowheads="1"/>
                </p:cNvSpPr>
                <p:nvPr/>
              </p:nvSpPr>
              <p:spPr bwMode="auto">
                <a:xfrm>
                  <a:off x="4340" y="1552"/>
                  <a:ext cx="3" cy="1"/>
                </a:xfrm>
                <a:custGeom>
                  <a:avLst/>
                  <a:gdLst>
                    <a:gd name="T0" fmla="*/ 0 w 9"/>
                    <a:gd name="T1" fmla="*/ 0 h 2"/>
                    <a:gd name="T2" fmla="*/ 0 w 9"/>
                    <a:gd name="T3" fmla="*/ 0 h 2"/>
                    <a:gd name="T4" fmla="*/ 0 w 9"/>
                    <a:gd name="T5" fmla="*/ 1 h 2"/>
                    <a:gd name="T6" fmla="*/ 0 w 9"/>
                    <a:gd name="T7" fmla="*/ 1 h 2"/>
                    <a:gd name="T8" fmla="*/ 0 w 9"/>
                    <a:gd name="T9" fmla="*/ 0 h 2"/>
                    <a:gd name="T10" fmla="*/ 0 w 9"/>
                    <a:gd name="T11" fmla="*/ 1 h 2"/>
                    <a:gd name="T12" fmla="*/ 0 w 9"/>
                    <a:gd name="T13" fmla="*/ 1 h 2"/>
                    <a:gd name="T14" fmla="*/ 0 w 9"/>
                    <a:gd name="T15" fmla="*/ 1 h 2"/>
                    <a:gd name="T16" fmla="*/ 0 w 9"/>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2"/>
                    <a:gd name="T29" fmla="*/ 9 w 9"/>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2">
                      <a:moveTo>
                        <a:pt x="0" y="0"/>
                      </a:moveTo>
                      <a:lnTo>
                        <a:pt x="0" y="0"/>
                      </a:lnTo>
                      <a:lnTo>
                        <a:pt x="2" y="2"/>
                      </a:lnTo>
                      <a:lnTo>
                        <a:pt x="9" y="2"/>
                      </a:lnTo>
                      <a:lnTo>
                        <a:pt x="9" y="0"/>
                      </a:lnTo>
                      <a:lnTo>
                        <a:pt x="2" y="1"/>
                      </a:lnTo>
                      <a:lnTo>
                        <a:pt x="1" y="1"/>
                      </a:lnTo>
                      <a:lnTo>
                        <a:pt x="0" y="0"/>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11" name="Freeform 385"/>
                <p:cNvSpPr>
                  <a:spLocks noChangeArrowheads="1"/>
                </p:cNvSpPr>
                <p:nvPr/>
              </p:nvSpPr>
              <p:spPr bwMode="auto">
                <a:xfrm>
                  <a:off x="4309" y="1535"/>
                  <a:ext cx="1" cy="11"/>
                </a:xfrm>
                <a:custGeom>
                  <a:avLst/>
                  <a:gdLst>
                    <a:gd name="T0" fmla="*/ 0 w 3"/>
                    <a:gd name="T1" fmla="*/ 0 h 30"/>
                    <a:gd name="T2" fmla="*/ 0 w 3"/>
                    <a:gd name="T3" fmla="*/ 0 h 30"/>
                    <a:gd name="T4" fmla="*/ 0 w 3"/>
                    <a:gd name="T5" fmla="*/ 0 h 30"/>
                    <a:gd name="T6" fmla="*/ 0 w 3"/>
                    <a:gd name="T7" fmla="*/ 0 h 30"/>
                    <a:gd name="T8" fmla="*/ 0 w 3"/>
                    <a:gd name="T9" fmla="*/ 0 h 30"/>
                    <a:gd name="T10" fmla="*/ 0 w 3"/>
                    <a:gd name="T11" fmla="*/ 0 h 30"/>
                    <a:gd name="T12" fmla="*/ 0 w 3"/>
                    <a:gd name="T13" fmla="*/ 0 h 30"/>
                    <a:gd name="T14" fmla="*/ 0 w 3"/>
                    <a:gd name="T15" fmla="*/ 0 h 30"/>
                    <a:gd name="T16" fmla="*/ 0 w 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0"/>
                    <a:gd name="T29" fmla="*/ 3 w 3"/>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0">
                      <a:moveTo>
                        <a:pt x="3" y="0"/>
                      </a:moveTo>
                      <a:lnTo>
                        <a:pt x="2" y="10"/>
                      </a:lnTo>
                      <a:lnTo>
                        <a:pt x="2" y="20"/>
                      </a:lnTo>
                      <a:lnTo>
                        <a:pt x="1" y="30"/>
                      </a:lnTo>
                      <a:lnTo>
                        <a:pt x="0" y="30"/>
                      </a:lnTo>
                      <a:lnTo>
                        <a:pt x="0" y="25"/>
                      </a:lnTo>
                      <a:lnTo>
                        <a:pt x="0" y="20"/>
                      </a:lnTo>
                      <a:lnTo>
                        <a:pt x="2" y="7"/>
                      </a:lnTo>
                      <a:lnTo>
                        <a:pt x="3" y="0"/>
                      </a:lnTo>
                      <a:close/>
                    </a:path>
                  </a:pathLst>
                </a:custGeom>
                <a:solidFill>
                  <a:srgbClr val="DFDFDE"/>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12" name="Freeform 386"/>
                <p:cNvSpPr>
                  <a:spLocks noChangeArrowheads="1"/>
                </p:cNvSpPr>
                <p:nvPr/>
              </p:nvSpPr>
              <p:spPr bwMode="auto">
                <a:xfrm>
                  <a:off x="4309" y="1535"/>
                  <a:ext cx="1" cy="7"/>
                </a:xfrm>
                <a:custGeom>
                  <a:avLst/>
                  <a:gdLst>
                    <a:gd name="T0" fmla="*/ 0 w 3"/>
                    <a:gd name="T1" fmla="*/ 0 h 20"/>
                    <a:gd name="T2" fmla="*/ 0 w 3"/>
                    <a:gd name="T3" fmla="*/ 0 h 20"/>
                    <a:gd name="T4" fmla="*/ 0 w 3"/>
                    <a:gd name="T5" fmla="*/ 0 h 20"/>
                    <a:gd name="T6" fmla="*/ 0 w 3"/>
                    <a:gd name="T7" fmla="*/ 0 h 20"/>
                    <a:gd name="T8" fmla="*/ 0 w 3"/>
                    <a:gd name="T9" fmla="*/ 0 h 20"/>
                    <a:gd name="T10" fmla="*/ 0 w 3"/>
                    <a:gd name="T11" fmla="*/ 0 h 20"/>
                    <a:gd name="T12" fmla="*/ 0 w 3"/>
                    <a:gd name="T13" fmla="*/ 0 h 20"/>
                    <a:gd name="T14" fmla="*/ 0 w 3"/>
                    <a:gd name="T15" fmla="*/ 0 h 20"/>
                    <a:gd name="T16" fmla="*/ 0 w 3"/>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0"/>
                    <a:gd name="T29" fmla="*/ 3 w 3"/>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0">
                      <a:moveTo>
                        <a:pt x="1" y="20"/>
                      </a:moveTo>
                      <a:lnTo>
                        <a:pt x="1" y="20"/>
                      </a:lnTo>
                      <a:lnTo>
                        <a:pt x="2" y="10"/>
                      </a:lnTo>
                      <a:lnTo>
                        <a:pt x="3" y="0"/>
                      </a:lnTo>
                      <a:lnTo>
                        <a:pt x="1" y="0"/>
                      </a:lnTo>
                      <a:lnTo>
                        <a:pt x="0" y="10"/>
                      </a:lnTo>
                      <a:lnTo>
                        <a:pt x="0" y="20"/>
                      </a:lnTo>
                      <a:lnTo>
                        <a:pt x="1" y="20"/>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13" name="Freeform 387"/>
                <p:cNvSpPr>
                  <a:spLocks noChangeArrowheads="1"/>
                </p:cNvSpPr>
                <p:nvPr/>
              </p:nvSpPr>
              <p:spPr bwMode="auto">
                <a:xfrm>
                  <a:off x="4309" y="1542"/>
                  <a:ext cx="1" cy="3"/>
                </a:xfrm>
                <a:custGeom>
                  <a:avLst/>
                  <a:gdLst>
                    <a:gd name="T0" fmla="*/ 0 w 3"/>
                    <a:gd name="T1" fmla="*/ 0 h 10"/>
                    <a:gd name="T2" fmla="*/ 0 w 3"/>
                    <a:gd name="T3" fmla="*/ 0 h 10"/>
                    <a:gd name="T4" fmla="*/ 0 w 3"/>
                    <a:gd name="T5" fmla="*/ 0 h 10"/>
                    <a:gd name="T6" fmla="*/ 0 w 3"/>
                    <a:gd name="T7" fmla="*/ 0 h 10"/>
                    <a:gd name="T8" fmla="*/ 0 w 3"/>
                    <a:gd name="T9" fmla="*/ 0 h 10"/>
                    <a:gd name="T10" fmla="*/ 0 w 3"/>
                    <a:gd name="T11" fmla="*/ 0 h 10"/>
                    <a:gd name="T12" fmla="*/ 0 w 3"/>
                    <a:gd name="T13" fmla="*/ 0 h 10"/>
                    <a:gd name="T14" fmla="*/ 0 w 3"/>
                    <a:gd name="T15" fmla="*/ 0 h 10"/>
                    <a:gd name="T16" fmla="*/ 0 w 3"/>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0"/>
                    <a:gd name="T29" fmla="*/ 3 w 3"/>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0">
                      <a:moveTo>
                        <a:pt x="0" y="10"/>
                      </a:moveTo>
                      <a:lnTo>
                        <a:pt x="0" y="10"/>
                      </a:lnTo>
                      <a:lnTo>
                        <a:pt x="2" y="10"/>
                      </a:lnTo>
                      <a:lnTo>
                        <a:pt x="3" y="0"/>
                      </a:lnTo>
                      <a:lnTo>
                        <a:pt x="2" y="0"/>
                      </a:lnTo>
                      <a:lnTo>
                        <a:pt x="1" y="10"/>
                      </a:lnTo>
                      <a:lnTo>
                        <a:pt x="2" y="10"/>
                      </a:lnTo>
                      <a:lnTo>
                        <a:pt x="0" y="10"/>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14" name="Freeform 388"/>
                <p:cNvSpPr>
                  <a:spLocks noChangeArrowheads="1"/>
                </p:cNvSpPr>
                <p:nvPr/>
              </p:nvSpPr>
              <p:spPr bwMode="auto">
                <a:xfrm>
                  <a:off x="4309" y="1542"/>
                  <a:ext cx="1" cy="3"/>
                </a:xfrm>
                <a:custGeom>
                  <a:avLst/>
                  <a:gdLst>
                    <a:gd name="T0" fmla="*/ 1 w 2"/>
                    <a:gd name="T1" fmla="*/ 0 h 10"/>
                    <a:gd name="T2" fmla="*/ 1 w 2"/>
                    <a:gd name="T3" fmla="*/ 0 h 10"/>
                    <a:gd name="T4" fmla="*/ 0 w 2"/>
                    <a:gd name="T5" fmla="*/ 0 h 10"/>
                    <a:gd name="T6" fmla="*/ 0 w 2"/>
                    <a:gd name="T7" fmla="*/ 0 h 10"/>
                    <a:gd name="T8" fmla="*/ 1 w 2"/>
                    <a:gd name="T9" fmla="*/ 0 h 10"/>
                    <a:gd name="T10" fmla="*/ 1 w 2"/>
                    <a:gd name="T11" fmla="*/ 0 h 10"/>
                    <a:gd name="T12" fmla="*/ 1 w 2"/>
                    <a:gd name="T13" fmla="*/ 0 h 10"/>
                    <a:gd name="T14" fmla="*/ 1 w 2"/>
                    <a:gd name="T15" fmla="*/ 0 h 10"/>
                    <a:gd name="T16" fmla="*/ 1 w 2"/>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0"/>
                    <a:gd name="T29" fmla="*/ 2 w 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0">
                      <a:moveTo>
                        <a:pt x="1" y="0"/>
                      </a:moveTo>
                      <a:lnTo>
                        <a:pt x="1" y="0"/>
                      </a:lnTo>
                      <a:lnTo>
                        <a:pt x="0" y="5"/>
                      </a:lnTo>
                      <a:lnTo>
                        <a:pt x="0" y="10"/>
                      </a:lnTo>
                      <a:lnTo>
                        <a:pt x="2" y="10"/>
                      </a:lnTo>
                      <a:lnTo>
                        <a:pt x="2" y="5"/>
                      </a:lnTo>
                      <a:lnTo>
                        <a:pt x="2" y="0"/>
                      </a:lnTo>
                      <a:lnTo>
                        <a:pt x="1" y="0"/>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15" name="Freeform 389"/>
                <p:cNvSpPr>
                  <a:spLocks noChangeArrowheads="1"/>
                </p:cNvSpPr>
                <p:nvPr/>
              </p:nvSpPr>
              <p:spPr bwMode="auto">
                <a:xfrm>
                  <a:off x="4309" y="1535"/>
                  <a:ext cx="1" cy="7"/>
                </a:xfrm>
                <a:custGeom>
                  <a:avLst/>
                  <a:gdLst>
                    <a:gd name="T0" fmla="*/ 0 w 4"/>
                    <a:gd name="T1" fmla="*/ 0 h 20"/>
                    <a:gd name="T2" fmla="*/ 0 w 4"/>
                    <a:gd name="T3" fmla="*/ 0 h 20"/>
                    <a:gd name="T4" fmla="*/ 0 w 4"/>
                    <a:gd name="T5" fmla="*/ 0 h 20"/>
                    <a:gd name="T6" fmla="*/ 0 w 4"/>
                    <a:gd name="T7" fmla="*/ 0 h 20"/>
                    <a:gd name="T8" fmla="*/ 0 w 4"/>
                    <a:gd name="T9" fmla="*/ 0 h 20"/>
                    <a:gd name="T10" fmla="*/ 0 w 4"/>
                    <a:gd name="T11" fmla="*/ 0 h 20"/>
                    <a:gd name="T12" fmla="*/ 0 w 4"/>
                    <a:gd name="T13" fmla="*/ 0 h 20"/>
                    <a:gd name="T14" fmla="*/ 0 w 4"/>
                    <a:gd name="T15" fmla="*/ 0 h 20"/>
                    <a:gd name="T16" fmla="*/ 0 w 4"/>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20"/>
                    <a:gd name="T29" fmla="*/ 4 w 4"/>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20">
                      <a:moveTo>
                        <a:pt x="4" y="0"/>
                      </a:moveTo>
                      <a:lnTo>
                        <a:pt x="4" y="0"/>
                      </a:lnTo>
                      <a:lnTo>
                        <a:pt x="1" y="7"/>
                      </a:lnTo>
                      <a:lnTo>
                        <a:pt x="0" y="20"/>
                      </a:lnTo>
                      <a:lnTo>
                        <a:pt x="1" y="20"/>
                      </a:lnTo>
                      <a:lnTo>
                        <a:pt x="3" y="7"/>
                      </a:lnTo>
                      <a:lnTo>
                        <a:pt x="2" y="0"/>
                      </a:lnTo>
                      <a:lnTo>
                        <a:pt x="4" y="0"/>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16" name="Freeform 390"/>
                <p:cNvSpPr>
                  <a:spLocks noChangeArrowheads="1"/>
                </p:cNvSpPr>
                <p:nvPr/>
              </p:nvSpPr>
              <p:spPr bwMode="auto">
                <a:xfrm>
                  <a:off x="4298" y="1550"/>
                  <a:ext cx="10" cy="9"/>
                </a:xfrm>
                <a:custGeom>
                  <a:avLst/>
                  <a:gdLst>
                    <a:gd name="T0" fmla="*/ 0 w 34"/>
                    <a:gd name="T1" fmla="*/ 0 h 25"/>
                    <a:gd name="T2" fmla="*/ 0 w 34"/>
                    <a:gd name="T3" fmla="*/ 0 h 25"/>
                    <a:gd name="T4" fmla="*/ 0 w 34"/>
                    <a:gd name="T5" fmla="*/ 0 h 25"/>
                    <a:gd name="T6" fmla="*/ 0 w 34"/>
                    <a:gd name="T7" fmla="*/ 0 h 25"/>
                    <a:gd name="T8" fmla="*/ 0 w 34"/>
                    <a:gd name="T9" fmla="*/ 0 h 25"/>
                    <a:gd name="T10" fmla="*/ 0 w 34"/>
                    <a:gd name="T11" fmla="*/ 0 h 25"/>
                    <a:gd name="T12" fmla="*/ 0 w 34"/>
                    <a:gd name="T13" fmla="*/ 0 h 25"/>
                    <a:gd name="T14" fmla="*/ 0 w 34"/>
                    <a:gd name="T15" fmla="*/ 0 h 25"/>
                    <a:gd name="T16" fmla="*/ 0 w 34"/>
                    <a:gd name="T17" fmla="*/ 0 h 25"/>
                    <a:gd name="T18" fmla="*/ 0 w 34"/>
                    <a:gd name="T19" fmla="*/ 0 h 25"/>
                    <a:gd name="T20" fmla="*/ 0 w 34"/>
                    <a:gd name="T21" fmla="*/ 0 h 25"/>
                    <a:gd name="T22" fmla="*/ 0 w 34"/>
                    <a:gd name="T23" fmla="*/ 0 h 25"/>
                    <a:gd name="T24" fmla="*/ 0 w 34"/>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25"/>
                    <a:gd name="T41" fmla="*/ 34 w 3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25">
                      <a:moveTo>
                        <a:pt x="34" y="0"/>
                      </a:moveTo>
                      <a:lnTo>
                        <a:pt x="29" y="5"/>
                      </a:lnTo>
                      <a:lnTo>
                        <a:pt x="20" y="13"/>
                      </a:lnTo>
                      <a:lnTo>
                        <a:pt x="11" y="21"/>
                      </a:lnTo>
                      <a:lnTo>
                        <a:pt x="4" y="24"/>
                      </a:lnTo>
                      <a:lnTo>
                        <a:pt x="1" y="25"/>
                      </a:lnTo>
                      <a:lnTo>
                        <a:pt x="0" y="25"/>
                      </a:lnTo>
                      <a:lnTo>
                        <a:pt x="0" y="24"/>
                      </a:lnTo>
                      <a:lnTo>
                        <a:pt x="1" y="23"/>
                      </a:lnTo>
                      <a:lnTo>
                        <a:pt x="7" y="18"/>
                      </a:lnTo>
                      <a:lnTo>
                        <a:pt x="15" y="14"/>
                      </a:lnTo>
                      <a:lnTo>
                        <a:pt x="26" y="6"/>
                      </a:lnTo>
                      <a:lnTo>
                        <a:pt x="34" y="0"/>
                      </a:lnTo>
                      <a:close/>
                    </a:path>
                  </a:pathLst>
                </a:custGeom>
                <a:solidFill>
                  <a:srgbClr val="DFDFDE"/>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17" name="Freeform 391"/>
                <p:cNvSpPr>
                  <a:spLocks noChangeArrowheads="1"/>
                </p:cNvSpPr>
                <p:nvPr/>
              </p:nvSpPr>
              <p:spPr bwMode="auto">
                <a:xfrm>
                  <a:off x="4299" y="1550"/>
                  <a:ext cx="9" cy="9"/>
                </a:xfrm>
                <a:custGeom>
                  <a:avLst/>
                  <a:gdLst>
                    <a:gd name="T0" fmla="*/ 0 w 31"/>
                    <a:gd name="T1" fmla="*/ 0 h 26"/>
                    <a:gd name="T2" fmla="*/ 0 w 31"/>
                    <a:gd name="T3" fmla="*/ 0 h 26"/>
                    <a:gd name="T4" fmla="*/ 0 w 31"/>
                    <a:gd name="T5" fmla="*/ 0 h 26"/>
                    <a:gd name="T6" fmla="*/ 0 w 31"/>
                    <a:gd name="T7" fmla="*/ 0 h 26"/>
                    <a:gd name="T8" fmla="*/ 0 w 31"/>
                    <a:gd name="T9" fmla="*/ 0 h 26"/>
                    <a:gd name="T10" fmla="*/ 0 w 31"/>
                    <a:gd name="T11" fmla="*/ 0 h 26"/>
                    <a:gd name="T12" fmla="*/ 0 w 31"/>
                    <a:gd name="T13" fmla="*/ 0 h 26"/>
                    <a:gd name="T14" fmla="*/ 0 w 31"/>
                    <a:gd name="T15" fmla="*/ 0 h 26"/>
                    <a:gd name="T16" fmla="*/ 0 w 31"/>
                    <a:gd name="T17" fmla="*/ 0 h 26"/>
                    <a:gd name="T18" fmla="*/ 0 w 31"/>
                    <a:gd name="T19" fmla="*/ 0 h 26"/>
                    <a:gd name="T20" fmla="*/ 0 w 31"/>
                    <a:gd name="T21" fmla="*/ 0 h 26"/>
                    <a:gd name="T22" fmla="*/ 0 w 31"/>
                    <a:gd name="T23" fmla="*/ 0 h 26"/>
                    <a:gd name="T24" fmla="*/ 0 w 31"/>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6"/>
                    <a:gd name="T41" fmla="*/ 31 w 31"/>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6">
                      <a:moveTo>
                        <a:pt x="0" y="26"/>
                      </a:moveTo>
                      <a:lnTo>
                        <a:pt x="0" y="26"/>
                      </a:lnTo>
                      <a:lnTo>
                        <a:pt x="7" y="22"/>
                      </a:lnTo>
                      <a:lnTo>
                        <a:pt x="16" y="14"/>
                      </a:lnTo>
                      <a:lnTo>
                        <a:pt x="25" y="6"/>
                      </a:lnTo>
                      <a:lnTo>
                        <a:pt x="31" y="1"/>
                      </a:lnTo>
                      <a:lnTo>
                        <a:pt x="30" y="0"/>
                      </a:lnTo>
                      <a:lnTo>
                        <a:pt x="24" y="5"/>
                      </a:lnTo>
                      <a:lnTo>
                        <a:pt x="15" y="13"/>
                      </a:lnTo>
                      <a:lnTo>
                        <a:pt x="5" y="21"/>
                      </a:lnTo>
                      <a:lnTo>
                        <a:pt x="0" y="25"/>
                      </a:lnTo>
                      <a:lnTo>
                        <a:pt x="0" y="26"/>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18" name="Freeform 392"/>
                <p:cNvSpPr>
                  <a:spLocks noChangeArrowheads="1"/>
                </p:cNvSpPr>
                <p:nvPr/>
              </p:nvSpPr>
              <p:spPr bwMode="auto">
                <a:xfrm>
                  <a:off x="4298" y="1559"/>
                  <a:ext cx="1" cy="1"/>
                </a:xfrm>
                <a:custGeom>
                  <a:avLst/>
                  <a:gdLst>
                    <a:gd name="T0" fmla="*/ 0 w 4"/>
                    <a:gd name="T1" fmla="*/ 0 h 2"/>
                    <a:gd name="T2" fmla="*/ 0 w 4"/>
                    <a:gd name="T3" fmla="*/ 0 h 2"/>
                    <a:gd name="T4" fmla="*/ 0 w 4"/>
                    <a:gd name="T5" fmla="*/ 1 h 2"/>
                    <a:gd name="T6" fmla="*/ 0 w 4"/>
                    <a:gd name="T7" fmla="*/ 1 h 2"/>
                    <a:gd name="T8" fmla="*/ 0 w 4"/>
                    <a:gd name="T9" fmla="*/ 1 h 2"/>
                    <a:gd name="T10" fmla="*/ 0 w 4"/>
                    <a:gd name="T11" fmla="*/ 1 h 2"/>
                    <a:gd name="T12" fmla="*/ 0 w 4"/>
                    <a:gd name="T13" fmla="*/ 1 h 2"/>
                    <a:gd name="T14" fmla="*/ 0 w 4"/>
                    <a:gd name="T15" fmla="*/ 1 h 2"/>
                    <a:gd name="T16" fmla="*/ 0 w 4"/>
                    <a:gd name="T17" fmla="*/ 1 h 2"/>
                    <a:gd name="T18" fmla="*/ 0 w 4"/>
                    <a:gd name="T19" fmla="*/ 1 h 2"/>
                    <a:gd name="T20" fmla="*/ 0 w 4"/>
                    <a:gd name="T21" fmla="*/ 1 h 2"/>
                    <a:gd name="T22" fmla="*/ 0 w 4"/>
                    <a:gd name="T23" fmla="*/ 1 h 2"/>
                    <a:gd name="T24" fmla="*/ 0 w 4"/>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2"/>
                    <a:gd name="T41" fmla="*/ 4 w 4"/>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2">
                      <a:moveTo>
                        <a:pt x="1" y="0"/>
                      </a:moveTo>
                      <a:lnTo>
                        <a:pt x="1" y="0"/>
                      </a:lnTo>
                      <a:lnTo>
                        <a:pt x="0" y="1"/>
                      </a:lnTo>
                      <a:lnTo>
                        <a:pt x="0" y="2"/>
                      </a:lnTo>
                      <a:lnTo>
                        <a:pt x="1" y="2"/>
                      </a:lnTo>
                      <a:lnTo>
                        <a:pt x="4" y="2"/>
                      </a:lnTo>
                      <a:lnTo>
                        <a:pt x="4" y="1"/>
                      </a:lnTo>
                      <a:lnTo>
                        <a:pt x="1" y="1"/>
                      </a:lnTo>
                      <a:lnTo>
                        <a:pt x="1" y="2"/>
                      </a:lnTo>
                      <a:lnTo>
                        <a:pt x="3" y="1"/>
                      </a:lnTo>
                      <a:lnTo>
                        <a:pt x="1" y="0"/>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19" name="Freeform 393"/>
                <p:cNvSpPr>
                  <a:spLocks noChangeArrowheads="1"/>
                </p:cNvSpPr>
                <p:nvPr/>
              </p:nvSpPr>
              <p:spPr bwMode="auto">
                <a:xfrm>
                  <a:off x="4298" y="1555"/>
                  <a:ext cx="5" cy="4"/>
                </a:xfrm>
                <a:custGeom>
                  <a:avLst/>
                  <a:gdLst>
                    <a:gd name="T0" fmla="*/ 0 w 15"/>
                    <a:gd name="T1" fmla="*/ 0 h 11"/>
                    <a:gd name="T2" fmla="*/ 0 w 15"/>
                    <a:gd name="T3" fmla="*/ 0 h 11"/>
                    <a:gd name="T4" fmla="*/ 0 w 15"/>
                    <a:gd name="T5" fmla="*/ 0 h 11"/>
                    <a:gd name="T6" fmla="*/ 0 w 15"/>
                    <a:gd name="T7" fmla="*/ 0 h 11"/>
                    <a:gd name="T8" fmla="*/ 0 w 15"/>
                    <a:gd name="T9" fmla="*/ 0 h 11"/>
                    <a:gd name="T10" fmla="*/ 0 w 15"/>
                    <a:gd name="T11" fmla="*/ 0 h 11"/>
                    <a:gd name="T12" fmla="*/ 0 w 15"/>
                    <a:gd name="T13" fmla="*/ 0 h 11"/>
                    <a:gd name="T14" fmla="*/ 0 w 15"/>
                    <a:gd name="T15" fmla="*/ 0 h 11"/>
                    <a:gd name="T16" fmla="*/ 0 w 1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1"/>
                    <a:gd name="T29" fmla="*/ 15 w 1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1">
                      <a:moveTo>
                        <a:pt x="14" y="0"/>
                      </a:moveTo>
                      <a:lnTo>
                        <a:pt x="14" y="0"/>
                      </a:lnTo>
                      <a:lnTo>
                        <a:pt x="6" y="5"/>
                      </a:lnTo>
                      <a:lnTo>
                        <a:pt x="0" y="10"/>
                      </a:lnTo>
                      <a:lnTo>
                        <a:pt x="2" y="11"/>
                      </a:lnTo>
                      <a:lnTo>
                        <a:pt x="7" y="7"/>
                      </a:lnTo>
                      <a:lnTo>
                        <a:pt x="15" y="1"/>
                      </a:lnTo>
                      <a:lnTo>
                        <a:pt x="14" y="0"/>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20" name="Freeform 394"/>
                <p:cNvSpPr>
                  <a:spLocks noChangeArrowheads="1"/>
                </p:cNvSpPr>
                <p:nvPr/>
              </p:nvSpPr>
              <p:spPr bwMode="auto">
                <a:xfrm>
                  <a:off x="4303" y="1550"/>
                  <a:ext cx="6" cy="5"/>
                </a:xfrm>
                <a:custGeom>
                  <a:avLst/>
                  <a:gdLst>
                    <a:gd name="T0" fmla="*/ 0 w 20"/>
                    <a:gd name="T1" fmla="*/ 0 h 15"/>
                    <a:gd name="T2" fmla="*/ 0 w 20"/>
                    <a:gd name="T3" fmla="*/ 0 h 15"/>
                    <a:gd name="T4" fmla="*/ 0 w 20"/>
                    <a:gd name="T5" fmla="*/ 0 h 15"/>
                    <a:gd name="T6" fmla="*/ 0 w 20"/>
                    <a:gd name="T7" fmla="*/ 0 h 15"/>
                    <a:gd name="T8" fmla="*/ 0 w 20"/>
                    <a:gd name="T9" fmla="*/ 0 h 15"/>
                    <a:gd name="T10" fmla="*/ 0 w 20"/>
                    <a:gd name="T11" fmla="*/ 0 h 15"/>
                    <a:gd name="T12" fmla="*/ 0 w 20"/>
                    <a:gd name="T13" fmla="*/ 0 h 15"/>
                    <a:gd name="T14" fmla="*/ 0 w 20"/>
                    <a:gd name="T15" fmla="*/ 0 h 15"/>
                    <a:gd name="T16" fmla="*/ 0 w 20"/>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5"/>
                    <a:gd name="T29" fmla="*/ 20 w 20"/>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5">
                      <a:moveTo>
                        <a:pt x="20" y="1"/>
                      </a:moveTo>
                      <a:lnTo>
                        <a:pt x="19" y="0"/>
                      </a:lnTo>
                      <a:lnTo>
                        <a:pt x="11" y="6"/>
                      </a:lnTo>
                      <a:lnTo>
                        <a:pt x="0" y="14"/>
                      </a:lnTo>
                      <a:lnTo>
                        <a:pt x="1" y="15"/>
                      </a:lnTo>
                      <a:lnTo>
                        <a:pt x="12" y="7"/>
                      </a:lnTo>
                      <a:lnTo>
                        <a:pt x="20" y="1"/>
                      </a:lnTo>
                      <a:lnTo>
                        <a:pt x="19" y="0"/>
                      </a:lnTo>
                      <a:lnTo>
                        <a:pt x="20" y="1"/>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21" name="Freeform 395"/>
                <p:cNvSpPr>
                  <a:spLocks noChangeArrowheads="1"/>
                </p:cNvSpPr>
                <p:nvPr/>
              </p:nvSpPr>
              <p:spPr bwMode="auto">
                <a:xfrm>
                  <a:off x="4265" y="1536"/>
                  <a:ext cx="1" cy="6"/>
                </a:xfrm>
                <a:custGeom>
                  <a:avLst/>
                  <a:gdLst>
                    <a:gd name="T0" fmla="*/ 0 w 4"/>
                    <a:gd name="T1" fmla="*/ 0 h 18"/>
                    <a:gd name="T2" fmla="*/ 0 w 4"/>
                    <a:gd name="T3" fmla="*/ 0 h 18"/>
                    <a:gd name="T4" fmla="*/ 0 w 4"/>
                    <a:gd name="T5" fmla="*/ 0 h 18"/>
                    <a:gd name="T6" fmla="*/ 0 w 4"/>
                    <a:gd name="T7" fmla="*/ 0 h 18"/>
                    <a:gd name="T8" fmla="*/ 0 w 4"/>
                    <a:gd name="T9" fmla="*/ 0 h 18"/>
                    <a:gd name="T10" fmla="*/ 0 w 4"/>
                    <a:gd name="T11" fmla="*/ 0 h 18"/>
                    <a:gd name="T12" fmla="*/ 0 w 4"/>
                    <a:gd name="T13" fmla="*/ 0 h 18"/>
                    <a:gd name="T14" fmla="*/ 0 w 4"/>
                    <a:gd name="T15" fmla="*/ 0 h 18"/>
                    <a:gd name="T16" fmla="*/ 0 w 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8"/>
                    <a:gd name="T29" fmla="*/ 4 w 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8">
                      <a:moveTo>
                        <a:pt x="2" y="3"/>
                      </a:moveTo>
                      <a:lnTo>
                        <a:pt x="4" y="14"/>
                      </a:lnTo>
                      <a:lnTo>
                        <a:pt x="4" y="18"/>
                      </a:lnTo>
                      <a:lnTo>
                        <a:pt x="1" y="10"/>
                      </a:lnTo>
                      <a:lnTo>
                        <a:pt x="0" y="3"/>
                      </a:lnTo>
                      <a:lnTo>
                        <a:pt x="0" y="2"/>
                      </a:lnTo>
                      <a:lnTo>
                        <a:pt x="1" y="0"/>
                      </a:lnTo>
                      <a:lnTo>
                        <a:pt x="2" y="3"/>
                      </a:lnTo>
                      <a:close/>
                    </a:path>
                  </a:pathLst>
                </a:custGeom>
                <a:solidFill>
                  <a:srgbClr val="DFDFDE"/>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22" name="Freeform 396"/>
                <p:cNvSpPr>
                  <a:spLocks noChangeArrowheads="1"/>
                </p:cNvSpPr>
                <p:nvPr/>
              </p:nvSpPr>
              <p:spPr bwMode="auto">
                <a:xfrm>
                  <a:off x="4265" y="1537"/>
                  <a:ext cx="2" cy="5"/>
                </a:xfrm>
                <a:custGeom>
                  <a:avLst/>
                  <a:gdLst>
                    <a:gd name="T0" fmla="*/ 1 w 4"/>
                    <a:gd name="T1" fmla="*/ 0 h 16"/>
                    <a:gd name="T2" fmla="*/ 1 w 4"/>
                    <a:gd name="T3" fmla="*/ 0 h 16"/>
                    <a:gd name="T4" fmla="*/ 1 w 4"/>
                    <a:gd name="T5" fmla="*/ 0 h 16"/>
                    <a:gd name="T6" fmla="*/ 1 w 4"/>
                    <a:gd name="T7" fmla="*/ 0 h 16"/>
                    <a:gd name="T8" fmla="*/ 0 w 4"/>
                    <a:gd name="T9" fmla="*/ 0 h 16"/>
                    <a:gd name="T10" fmla="*/ 1 w 4"/>
                    <a:gd name="T11" fmla="*/ 0 h 16"/>
                    <a:gd name="T12" fmla="*/ 1 w 4"/>
                    <a:gd name="T13" fmla="*/ 0 h 16"/>
                    <a:gd name="T14" fmla="*/ 1 w 4"/>
                    <a:gd name="T15" fmla="*/ 0 h 16"/>
                    <a:gd name="T16" fmla="*/ 1 w 4"/>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6"/>
                    <a:gd name="T29" fmla="*/ 4 w 4"/>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6">
                      <a:moveTo>
                        <a:pt x="4" y="16"/>
                      </a:moveTo>
                      <a:lnTo>
                        <a:pt x="3" y="16"/>
                      </a:lnTo>
                      <a:lnTo>
                        <a:pt x="4" y="11"/>
                      </a:lnTo>
                      <a:lnTo>
                        <a:pt x="3" y="0"/>
                      </a:lnTo>
                      <a:lnTo>
                        <a:pt x="0" y="0"/>
                      </a:lnTo>
                      <a:lnTo>
                        <a:pt x="1" y="11"/>
                      </a:lnTo>
                      <a:lnTo>
                        <a:pt x="3" y="14"/>
                      </a:lnTo>
                      <a:lnTo>
                        <a:pt x="4" y="16"/>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23" name="Freeform 397"/>
                <p:cNvSpPr>
                  <a:spLocks noChangeArrowheads="1"/>
                </p:cNvSpPr>
                <p:nvPr/>
              </p:nvSpPr>
              <p:spPr bwMode="auto">
                <a:xfrm>
                  <a:off x="4265" y="1537"/>
                  <a:ext cx="2" cy="5"/>
                </a:xfrm>
                <a:custGeom>
                  <a:avLst/>
                  <a:gdLst>
                    <a:gd name="T0" fmla="*/ 0 w 6"/>
                    <a:gd name="T1" fmla="*/ 0 h 16"/>
                    <a:gd name="T2" fmla="*/ 0 w 6"/>
                    <a:gd name="T3" fmla="*/ 0 h 16"/>
                    <a:gd name="T4" fmla="*/ 0 w 6"/>
                    <a:gd name="T5" fmla="*/ 0 h 16"/>
                    <a:gd name="T6" fmla="*/ 0 w 6"/>
                    <a:gd name="T7" fmla="*/ 0 h 16"/>
                    <a:gd name="T8" fmla="*/ 0 w 6"/>
                    <a:gd name="T9" fmla="*/ 0 h 16"/>
                    <a:gd name="T10" fmla="*/ 0 w 6"/>
                    <a:gd name="T11" fmla="*/ 0 h 16"/>
                    <a:gd name="T12" fmla="*/ 0 w 6"/>
                    <a:gd name="T13" fmla="*/ 0 h 16"/>
                    <a:gd name="T14" fmla="*/ 0 w 6"/>
                    <a:gd name="T15" fmla="*/ 0 h 16"/>
                    <a:gd name="T16" fmla="*/ 0 w 6"/>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6"/>
                    <a:gd name="T29" fmla="*/ 6 w 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6">
                      <a:moveTo>
                        <a:pt x="0" y="0"/>
                      </a:moveTo>
                      <a:lnTo>
                        <a:pt x="0" y="0"/>
                      </a:lnTo>
                      <a:lnTo>
                        <a:pt x="1" y="7"/>
                      </a:lnTo>
                      <a:lnTo>
                        <a:pt x="6" y="16"/>
                      </a:lnTo>
                      <a:lnTo>
                        <a:pt x="5" y="14"/>
                      </a:lnTo>
                      <a:lnTo>
                        <a:pt x="3" y="7"/>
                      </a:lnTo>
                      <a:lnTo>
                        <a:pt x="2" y="0"/>
                      </a:lnTo>
                      <a:lnTo>
                        <a:pt x="0" y="0"/>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24" name="Freeform 398"/>
                <p:cNvSpPr>
                  <a:spLocks noChangeArrowheads="1"/>
                </p:cNvSpPr>
                <p:nvPr/>
              </p:nvSpPr>
              <p:spPr bwMode="auto">
                <a:xfrm>
                  <a:off x="4265" y="1536"/>
                  <a:ext cx="1" cy="1"/>
                </a:xfrm>
                <a:custGeom>
                  <a:avLst/>
                  <a:gdLst>
                    <a:gd name="T0" fmla="*/ 0 w 5"/>
                    <a:gd name="T1" fmla="*/ 0 h 4"/>
                    <a:gd name="T2" fmla="*/ 0 w 5"/>
                    <a:gd name="T3" fmla="*/ 0 h 4"/>
                    <a:gd name="T4" fmla="*/ 0 w 5"/>
                    <a:gd name="T5" fmla="*/ 0 h 4"/>
                    <a:gd name="T6" fmla="*/ 0 w 5"/>
                    <a:gd name="T7" fmla="*/ 0 h 4"/>
                    <a:gd name="T8" fmla="*/ 0 w 5"/>
                    <a:gd name="T9" fmla="*/ 0 h 4"/>
                    <a:gd name="T10" fmla="*/ 0 w 5"/>
                    <a:gd name="T11" fmla="*/ 0 h 4"/>
                    <a:gd name="T12" fmla="*/ 0 w 5"/>
                    <a:gd name="T13" fmla="*/ 0 h 4"/>
                    <a:gd name="T14" fmla="*/ 0 w 5"/>
                    <a:gd name="T15" fmla="*/ 0 h 4"/>
                    <a:gd name="T16" fmla="*/ 0 w 5"/>
                    <a:gd name="T17" fmla="*/ 0 h 4"/>
                    <a:gd name="T18" fmla="*/ 0 w 5"/>
                    <a:gd name="T19" fmla="*/ 0 h 4"/>
                    <a:gd name="T20" fmla="*/ 0 w 5"/>
                    <a:gd name="T21" fmla="*/ 0 h 4"/>
                    <a:gd name="T22" fmla="*/ 0 w 5"/>
                    <a:gd name="T23" fmla="*/ 0 h 4"/>
                    <a:gd name="T24" fmla="*/ 0 w 5"/>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4"/>
                    <a:gd name="T41" fmla="*/ 5 w 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4">
                      <a:moveTo>
                        <a:pt x="5" y="4"/>
                      </a:moveTo>
                      <a:lnTo>
                        <a:pt x="5" y="4"/>
                      </a:lnTo>
                      <a:lnTo>
                        <a:pt x="3" y="0"/>
                      </a:lnTo>
                      <a:lnTo>
                        <a:pt x="1" y="1"/>
                      </a:lnTo>
                      <a:lnTo>
                        <a:pt x="0" y="2"/>
                      </a:lnTo>
                      <a:lnTo>
                        <a:pt x="0" y="4"/>
                      </a:lnTo>
                      <a:lnTo>
                        <a:pt x="2" y="4"/>
                      </a:lnTo>
                      <a:lnTo>
                        <a:pt x="2" y="3"/>
                      </a:lnTo>
                      <a:lnTo>
                        <a:pt x="2" y="1"/>
                      </a:lnTo>
                      <a:lnTo>
                        <a:pt x="2" y="4"/>
                      </a:lnTo>
                      <a:lnTo>
                        <a:pt x="5" y="4"/>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25" name="Freeform 399"/>
                <p:cNvSpPr>
                  <a:spLocks noChangeArrowheads="1"/>
                </p:cNvSpPr>
                <p:nvPr/>
              </p:nvSpPr>
              <p:spPr bwMode="auto">
                <a:xfrm>
                  <a:off x="4261" y="1546"/>
                  <a:ext cx="4" cy="5"/>
                </a:xfrm>
                <a:custGeom>
                  <a:avLst/>
                  <a:gdLst>
                    <a:gd name="T0" fmla="*/ 0 w 12"/>
                    <a:gd name="T1" fmla="*/ 0 h 16"/>
                    <a:gd name="T2" fmla="*/ 0 w 12"/>
                    <a:gd name="T3" fmla="*/ 0 h 16"/>
                    <a:gd name="T4" fmla="*/ 0 w 12"/>
                    <a:gd name="T5" fmla="*/ 0 h 16"/>
                    <a:gd name="T6" fmla="*/ 0 w 12"/>
                    <a:gd name="T7" fmla="*/ 0 h 16"/>
                    <a:gd name="T8" fmla="*/ 0 w 12"/>
                    <a:gd name="T9" fmla="*/ 0 h 16"/>
                    <a:gd name="T10" fmla="*/ 0 w 12"/>
                    <a:gd name="T11" fmla="*/ 0 h 16"/>
                    <a:gd name="T12" fmla="*/ 0 w 12"/>
                    <a:gd name="T13" fmla="*/ 0 h 16"/>
                    <a:gd name="T14" fmla="*/ 0 w 12"/>
                    <a:gd name="T15" fmla="*/ 0 h 16"/>
                    <a:gd name="T16" fmla="*/ 0 w 12"/>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6"/>
                    <a:gd name="T29" fmla="*/ 12 w 12"/>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6">
                      <a:moveTo>
                        <a:pt x="12" y="0"/>
                      </a:moveTo>
                      <a:lnTo>
                        <a:pt x="10" y="5"/>
                      </a:lnTo>
                      <a:lnTo>
                        <a:pt x="4" y="13"/>
                      </a:lnTo>
                      <a:lnTo>
                        <a:pt x="1" y="16"/>
                      </a:lnTo>
                      <a:lnTo>
                        <a:pt x="0" y="16"/>
                      </a:lnTo>
                      <a:lnTo>
                        <a:pt x="3" y="12"/>
                      </a:lnTo>
                      <a:lnTo>
                        <a:pt x="7" y="7"/>
                      </a:lnTo>
                      <a:lnTo>
                        <a:pt x="11" y="1"/>
                      </a:lnTo>
                      <a:lnTo>
                        <a:pt x="12" y="0"/>
                      </a:lnTo>
                      <a:close/>
                    </a:path>
                  </a:pathLst>
                </a:custGeom>
                <a:solidFill>
                  <a:srgbClr val="DFDFDE"/>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26" name="Freeform 400"/>
                <p:cNvSpPr>
                  <a:spLocks noChangeArrowheads="1"/>
                </p:cNvSpPr>
                <p:nvPr/>
              </p:nvSpPr>
              <p:spPr bwMode="auto">
                <a:xfrm>
                  <a:off x="4262" y="1546"/>
                  <a:ext cx="4" cy="4"/>
                </a:xfrm>
                <a:custGeom>
                  <a:avLst/>
                  <a:gdLst>
                    <a:gd name="T0" fmla="*/ 0 w 10"/>
                    <a:gd name="T1" fmla="*/ 0 h 14"/>
                    <a:gd name="T2" fmla="*/ 0 w 10"/>
                    <a:gd name="T3" fmla="*/ 0 h 14"/>
                    <a:gd name="T4" fmla="*/ 0 w 10"/>
                    <a:gd name="T5" fmla="*/ 0 h 14"/>
                    <a:gd name="T6" fmla="*/ 0 w 10"/>
                    <a:gd name="T7" fmla="*/ 0 h 14"/>
                    <a:gd name="T8" fmla="*/ 0 w 10"/>
                    <a:gd name="T9" fmla="*/ 0 h 14"/>
                    <a:gd name="T10" fmla="*/ 0 w 10"/>
                    <a:gd name="T11" fmla="*/ 0 h 14"/>
                    <a:gd name="T12" fmla="*/ 0 w 10"/>
                    <a:gd name="T13" fmla="*/ 0 h 14"/>
                    <a:gd name="T14" fmla="*/ 0 w 10"/>
                    <a:gd name="T15" fmla="*/ 0 h 14"/>
                    <a:gd name="T16" fmla="*/ 0 w 10"/>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4"/>
                    <a:gd name="T29" fmla="*/ 10 w 1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4">
                      <a:moveTo>
                        <a:pt x="2" y="14"/>
                      </a:moveTo>
                      <a:lnTo>
                        <a:pt x="2" y="14"/>
                      </a:lnTo>
                      <a:lnTo>
                        <a:pt x="7" y="7"/>
                      </a:lnTo>
                      <a:lnTo>
                        <a:pt x="10" y="1"/>
                      </a:lnTo>
                      <a:lnTo>
                        <a:pt x="9" y="0"/>
                      </a:lnTo>
                      <a:lnTo>
                        <a:pt x="6" y="6"/>
                      </a:lnTo>
                      <a:lnTo>
                        <a:pt x="0" y="13"/>
                      </a:lnTo>
                      <a:lnTo>
                        <a:pt x="2" y="14"/>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27" name="Freeform 401"/>
                <p:cNvSpPr>
                  <a:spLocks noChangeArrowheads="1"/>
                </p:cNvSpPr>
                <p:nvPr/>
              </p:nvSpPr>
              <p:spPr bwMode="auto">
                <a:xfrm>
                  <a:off x="4261" y="1550"/>
                  <a:ext cx="2" cy="2"/>
                </a:xfrm>
                <a:custGeom>
                  <a:avLst/>
                  <a:gdLst>
                    <a:gd name="T0" fmla="*/ 0 w 7"/>
                    <a:gd name="T1" fmla="*/ 0 h 5"/>
                    <a:gd name="T2" fmla="*/ 0 w 7"/>
                    <a:gd name="T3" fmla="*/ 0 h 5"/>
                    <a:gd name="T4" fmla="*/ 0 w 7"/>
                    <a:gd name="T5" fmla="*/ 0 h 5"/>
                    <a:gd name="T6" fmla="*/ 0 w 7"/>
                    <a:gd name="T7" fmla="*/ 0 h 5"/>
                    <a:gd name="T8" fmla="*/ 0 w 7"/>
                    <a:gd name="T9" fmla="*/ 0 h 5"/>
                    <a:gd name="T10" fmla="*/ 0 w 7"/>
                    <a:gd name="T11" fmla="*/ 0 h 5"/>
                    <a:gd name="T12" fmla="*/ 0 w 7"/>
                    <a:gd name="T13" fmla="*/ 0 h 5"/>
                    <a:gd name="T14" fmla="*/ 0 w 7"/>
                    <a:gd name="T15" fmla="*/ 0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4"/>
                      </a:moveTo>
                      <a:lnTo>
                        <a:pt x="0" y="4"/>
                      </a:lnTo>
                      <a:lnTo>
                        <a:pt x="3" y="5"/>
                      </a:lnTo>
                      <a:lnTo>
                        <a:pt x="7" y="1"/>
                      </a:lnTo>
                      <a:lnTo>
                        <a:pt x="5" y="0"/>
                      </a:lnTo>
                      <a:lnTo>
                        <a:pt x="2" y="3"/>
                      </a:lnTo>
                      <a:lnTo>
                        <a:pt x="3" y="5"/>
                      </a:lnTo>
                      <a:lnTo>
                        <a:pt x="0" y="4"/>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28" name="Freeform 402"/>
                <p:cNvSpPr>
                  <a:spLocks noChangeArrowheads="1"/>
                </p:cNvSpPr>
                <p:nvPr/>
              </p:nvSpPr>
              <p:spPr bwMode="auto">
                <a:xfrm>
                  <a:off x="4261" y="1548"/>
                  <a:ext cx="3" cy="4"/>
                </a:xfrm>
                <a:custGeom>
                  <a:avLst/>
                  <a:gdLst>
                    <a:gd name="T0" fmla="*/ 0 w 10"/>
                    <a:gd name="T1" fmla="*/ 0 h 11"/>
                    <a:gd name="T2" fmla="*/ 0 w 10"/>
                    <a:gd name="T3" fmla="*/ 0 h 11"/>
                    <a:gd name="T4" fmla="*/ 0 w 10"/>
                    <a:gd name="T5" fmla="*/ 0 h 11"/>
                    <a:gd name="T6" fmla="*/ 0 w 10"/>
                    <a:gd name="T7" fmla="*/ 0 h 11"/>
                    <a:gd name="T8" fmla="*/ 0 w 10"/>
                    <a:gd name="T9" fmla="*/ 0 h 11"/>
                    <a:gd name="T10" fmla="*/ 0 w 10"/>
                    <a:gd name="T11" fmla="*/ 0 h 11"/>
                    <a:gd name="T12" fmla="*/ 0 w 10"/>
                    <a:gd name="T13" fmla="*/ 0 h 11"/>
                    <a:gd name="T14" fmla="*/ 0 w 10"/>
                    <a:gd name="T15" fmla="*/ 0 h 11"/>
                    <a:gd name="T16" fmla="*/ 0 w 10"/>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1"/>
                    <a:gd name="T29" fmla="*/ 10 w 10"/>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1">
                      <a:moveTo>
                        <a:pt x="9" y="0"/>
                      </a:moveTo>
                      <a:lnTo>
                        <a:pt x="9" y="0"/>
                      </a:lnTo>
                      <a:lnTo>
                        <a:pt x="5" y="5"/>
                      </a:lnTo>
                      <a:lnTo>
                        <a:pt x="0" y="10"/>
                      </a:lnTo>
                      <a:lnTo>
                        <a:pt x="3" y="11"/>
                      </a:lnTo>
                      <a:lnTo>
                        <a:pt x="6" y="6"/>
                      </a:lnTo>
                      <a:lnTo>
                        <a:pt x="10" y="1"/>
                      </a:lnTo>
                      <a:lnTo>
                        <a:pt x="9" y="0"/>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29" name="Freeform 403"/>
                <p:cNvSpPr>
                  <a:spLocks noChangeArrowheads="1"/>
                </p:cNvSpPr>
                <p:nvPr/>
              </p:nvSpPr>
              <p:spPr bwMode="auto">
                <a:xfrm>
                  <a:off x="4264" y="1546"/>
                  <a:ext cx="2" cy="2"/>
                </a:xfrm>
                <a:custGeom>
                  <a:avLst/>
                  <a:gdLst>
                    <a:gd name="T0" fmla="*/ 0 w 6"/>
                    <a:gd name="T1" fmla="*/ 0 h 8"/>
                    <a:gd name="T2" fmla="*/ 0 w 6"/>
                    <a:gd name="T3" fmla="*/ 0 h 8"/>
                    <a:gd name="T4" fmla="*/ 0 w 6"/>
                    <a:gd name="T5" fmla="*/ 0 h 8"/>
                    <a:gd name="T6" fmla="*/ 0 w 6"/>
                    <a:gd name="T7" fmla="*/ 0 h 8"/>
                    <a:gd name="T8" fmla="*/ 0 w 6"/>
                    <a:gd name="T9" fmla="*/ 0 h 8"/>
                    <a:gd name="T10" fmla="*/ 0 w 6"/>
                    <a:gd name="T11" fmla="*/ 0 h 8"/>
                    <a:gd name="T12" fmla="*/ 0 w 6"/>
                    <a:gd name="T13" fmla="*/ 0 h 8"/>
                    <a:gd name="T14" fmla="*/ 0 w 6"/>
                    <a:gd name="T15" fmla="*/ 0 h 8"/>
                    <a:gd name="T16" fmla="*/ 0 w 6"/>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6" y="1"/>
                      </a:moveTo>
                      <a:lnTo>
                        <a:pt x="6" y="1"/>
                      </a:lnTo>
                      <a:lnTo>
                        <a:pt x="3" y="2"/>
                      </a:lnTo>
                      <a:lnTo>
                        <a:pt x="0" y="7"/>
                      </a:lnTo>
                      <a:lnTo>
                        <a:pt x="1" y="8"/>
                      </a:lnTo>
                      <a:lnTo>
                        <a:pt x="5" y="3"/>
                      </a:lnTo>
                      <a:lnTo>
                        <a:pt x="5" y="0"/>
                      </a:lnTo>
                      <a:lnTo>
                        <a:pt x="6" y="1"/>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30" name="Freeform 404"/>
                <p:cNvSpPr>
                  <a:spLocks noChangeArrowheads="1"/>
                </p:cNvSpPr>
                <p:nvPr/>
              </p:nvSpPr>
              <p:spPr bwMode="auto">
                <a:xfrm>
                  <a:off x="4326" y="1505"/>
                  <a:ext cx="18" cy="23"/>
                </a:xfrm>
                <a:custGeom>
                  <a:avLst/>
                  <a:gdLst>
                    <a:gd name="T0" fmla="*/ 0 w 55"/>
                    <a:gd name="T1" fmla="*/ 0 h 64"/>
                    <a:gd name="T2" fmla="*/ 0 w 55"/>
                    <a:gd name="T3" fmla="*/ 0 h 64"/>
                    <a:gd name="T4" fmla="*/ 0 w 55"/>
                    <a:gd name="T5" fmla="*/ 0 h 64"/>
                    <a:gd name="T6" fmla="*/ 0 w 55"/>
                    <a:gd name="T7" fmla="*/ 0 h 64"/>
                    <a:gd name="T8" fmla="*/ 0 w 55"/>
                    <a:gd name="T9" fmla="*/ 0 h 64"/>
                    <a:gd name="T10" fmla="*/ 0 w 55"/>
                    <a:gd name="T11" fmla="*/ 0 h 64"/>
                    <a:gd name="T12" fmla="*/ 0 w 55"/>
                    <a:gd name="T13" fmla="*/ 0 h 64"/>
                    <a:gd name="T14" fmla="*/ 0 w 55"/>
                    <a:gd name="T15" fmla="*/ 0 h 64"/>
                    <a:gd name="T16" fmla="*/ 0 w 55"/>
                    <a:gd name="T17" fmla="*/ 0 h 64"/>
                    <a:gd name="T18" fmla="*/ 0 w 55"/>
                    <a:gd name="T19" fmla="*/ 0 h 64"/>
                    <a:gd name="T20" fmla="*/ 0 w 55"/>
                    <a:gd name="T21" fmla="*/ 0 h 64"/>
                    <a:gd name="T22" fmla="*/ 0 w 55"/>
                    <a:gd name="T23" fmla="*/ 0 h 64"/>
                    <a:gd name="T24" fmla="*/ 0 w 55"/>
                    <a:gd name="T25" fmla="*/ 0 h 64"/>
                    <a:gd name="T26" fmla="*/ 0 w 55"/>
                    <a:gd name="T27" fmla="*/ 0 h 64"/>
                    <a:gd name="T28" fmla="*/ 0 w 55"/>
                    <a:gd name="T29" fmla="*/ 0 h 64"/>
                    <a:gd name="T30" fmla="*/ 0 w 55"/>
                    <a:gd name="T31" fmla="*/ 0 h 64"/>
                    <a:gd name="T32" fmla="*/ 0 w 55"/>
                    <a:gd name="T33" fmla="*/ 0 h 64"/>
                    <a:gd name="T34" fmla="*/ 0 w 55"/>
                    <a:gd name="T35" fmla="*/ 0 h 64"/>
                    <a:gd name="T36" fmla="*/ 0 w 55"/>
                    <a:gd name="T37" fmla="*/ 0 h 64"/>
                    <a:gd name="T38" fmla="*/ 0 w 55"/>
                    <a:gd name="T39" fmla="*/ 0 h 64"/>
                    <a:gd name="T40" fmla="*/ 0 w 55"/>
                    <a:gd name="T41" fmla="*/ 0 h 64"/>
                    <a:gd name="T42" fmla="*/ 0 w 55"/>
                    <a:gd name="T43" fmla="*/ 0 h 64"/>
                    <a:gd name="T44" fmla="*/ 0 w 55"/>
                    <a:gd name="T45" fmla="*/ 0 h 64"/>
                    <a:gd name="T46" fmla="*/ 0 w 55"/>
                    <a:gd name="T47" fmla="*/ 0 h 64"/>
                    <a:gd name="T48" fmla="*/ 0 w 55"/>
                    <a:gd name="T49" fmla="*/ 0 h 64"/>
                    <a:gd name="T50" fmla="*/ 0 w 55"/>
                    <a:gd name="T51" fmla="*/ 0 h 64"/>
                    <a:gd name="T52" fmla="*/ 0 w 55"/>
                    <a:gd name="T53" fmla="*/ 0 h 64"/>
                    <a:gd name="T54" fmla="*/ 0 w 55"/>
                    <a:gd name="T55" fmla="*/ 0 h 64"/>
                    <a:gd name="T56" fmla="*/ 0 w 55"/>
                    <a:gd name="T57" fmla="*/ 0 h 64"/>
                    <a:gd name="T58" fmla="*/ 0 w 55"/>
                    <a:gd name="T59" fmla="*/ 0 h 64"/>
                    <a:gd name="T60" fmla="*/ 0 w 55"/>
                    <a:gd name="T61" fmla="*/ 0 h 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5"/>
                    <a:gd name="T94" fmla="*/ 0 h 64"/>
                    <a:gd name="T95" fmla="*/ 55 w 55"/>
                    <a:gd name="T96" fmla="*/ 64 h 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5" h="64">
                      <a:moveTo>
                        <a:pt x="15" y="1"/>
                      </a:moveTo>
                      <a:lnTo>
                        <a:pt x="22" y="2"/>
                      </a:lnTo>
                      <a:lnTo>
                        <a:pt x="30" y="8"/>
                      </a:lnTo>
                      <a:lnTo>
                        <a:pt x="35" y="12"/>
                      </a:lnTo>
                      <a:lnTo>
                        <a:pt x="41" y="18"/>
                      </a:lnTo>
                      <a:lnTo>
                        <a:pt x="47" y="27"/>
                      </a:lnTo>
                      <a:lnTo>
                        <a:pt x="53" y="40"/>
                      </a:lnTo>
                      <a:lnTo>
                        <a:pt x="55" y="43"/>
                      </a:lnTo>
                      <a:lnTo>
                        <a:pt x="55" y="45"/>
                      </a:lnTo>
                      <a:lnTo>
                        <a:pt x="55" y="48"/>
                      </a:lnTo>
                      <a:lnTo>
                        <a:pt x="55" y="50"/>
                      </a:lnTo>
                      <a:lnTo>
                        <a:pt x="51" y="56"/>
                      </a:lnTo>
                      <a:lnTo>
                        <a:pt x="47" y="62"/>
                      </a:lnTo>
                      <a:lnTo>
                        <a:pt x="45" y="63"/>
                      </a:lnTo>
                      <a:lnTo>
                        <a:pt x="43" y="64"/>
                      </a:lnTo>
                      <a:lnTo>
                        <a:pt x="42" y="64"/>
                      </a:lnTo>
                      <a:lnTo>
                        <a:pt x="40" y="64"/>
                      </a:lnTo>
                      <a:lnTo>
                        <a:pt x="37" y="62"/>
                      </a:lnTo>
                      <a:lnTo>
                        <a:pt x="34" y="59"/>
                      </a:lnTo>
                      <a:lnTo>
                        <a:pt x="28" y="49"/>
                      </a:lnTo>
                      <a:lnTo>
                        <a:pt x="21" y="39"/>
                      </a:lnTo>
                      <a:lnTo>
                        <a:pt x="14" y="31"/>
                      </a:lnTo>
                      <a:lnTo>
                        <a:pt x="8" y="23"/>
                      </a:lnTo>
                      <a:lnTo>
                        <a:pt x="3" y="17"/>
                      </a:lnTo>
                      <a:lnTo>
                        <a:pt x="0" y="10"/>
                      </a:lnTo>
                      <a:lnTo>
                        <a:pt x="1" y="4"/>
                      </a:lnTo>
                      <a:lnTo>
                        <a:pt x="3" y="1"/>
                      </a:lnTo>
                      <a:lnTo>
                        <a:pt x="5" y="0"/>
                      </a:lnTo>
                      <a:lnTo>
                        <a:pt x="7" y="0"/>
                      </a:lnTo>
                      <a:lnTo>
                        <a:pt x="11" y="0"/>
                      </a:lnTo>
                      <a:lnTo>
                        <a:pt x="15" y="1"/>
                      </a:lnTo>
                      <a:close/>
                    </a:path>
                  </a:pathLst>
                </a:custGeom>
                <a:solidFill>
                  <a:srgbClr val="FCDD4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31" name="Freeform 405"/>
                <p:cNvSpPr>
                  <a:spLocks noChangeArrowheads="1"/>
                </p:cNvSpPr>
                <p:nvPr/>
              </p:nvSpPr>
              <p:spPr bwMode="auto">
                <a:xfrm>
                  <a:off x="4327" y="1505"/>
                  <a:ext cx="16" cy="20"/>
                </a:xfrm>
                <a:custGeom>
                  <a:avLst/>
                  <a:gdLst>
                    <a:gd name="T0" fmla="*/ 0 w 51"/>
                    <a:gd name="T1" fmla="*/ 0 h 59"/>
                    <a:gd name="T2" fmla="*/ 0 w 51"/>
                    <a:gd name="T3" fmla="*/ 0 h 59"/>
                    <a:gd name="T4" fmla="*/ 0 w 51"/>
                    <a:gd name="T5" fmla="*/ 0 h 59"/>
                    <a:gd name="T6" fmla="*/ 0 w 51"/>
                    <a:gd name="T7" fmla="*/ 0 h 59"/>
                    <a:gd name="T8" fmla="*/ 0 w 51"/>
                    <a:gd name="T9" fmla="*/ 0 h 59"/>
                    <a:gd name="T10" fmla="*/ 0 w 51"/>
                    <a:gd name="T11" fmla="*/ 0 h 59"/>
                    <a:gd name="T12" fmla="*/ 0 w 51"/>
                    <a:gd name="T13" fmla="*/ 0 h 59"/>
                    <a:gd name="T14" fmla="*/ 0 w 51"/>
                    <a:gd name="T15" fmla="*/ 0 h 59"/>
                    <a:gd name="T16" fmla="*/ 0 w 51"/>
                    <a:gd name="T17" fmla="*/ 0 h 59"/>
                    <a:gd name="T18" fmla="*/ 0 w 51"/>
                    <a:gd name="T19" fmla="*/ 0 h 59"/>
                    <a:gd name="T20" fmla="*/ 0 w 51"/>
                    <a:gd name="T21" fmla="*/ 0 h 59"/>
                    <a:gd name="T22" fmla="*/ 0 w 51"/>
                    <a:gd name="T23" fmla="*/ 0 h 59"/>
                    <a:gd name="T24" fmla="*/ 0 w 51"/>
                    <a:gd name="T25" fmla="*/ 0 h 59"/>
                    <a:gd name="T26" fmla="*/ 0 w 51"/>
                    <a:gd name="T27" fmla="*/ 0 h 59"/>
                    <a:gd name="T28" fmla="*/ 0 w 51"/>
                    <a:gd name="T29" fmla="*/ 0 h 59"/>
                    <a:gd name="T30" fmla="*/ 0 w 51"/>
                    <a:gd name="T31" fmla="*/ 0 h 59"/>
                    <a:gd name="T32" fmla="*/ 0 w 51"/>
                    <a:gd name="T33" fmla="*/ 0 h 59"/>
                    <a:gd name="T34" fmla="*/ 0 w 51"/>
                    <a:gd name="T35" fmla="*/ 0 h 59"/>
                    <a:gd name="T36" fmla="*/ 0 w 51"/>
                    <a:gd name="T37" fmla="*/ 0 h 59"/>
                    <a:gd name="T38" fmla="*/ 0 w 51"/>
                    <a:gd name="T39" fmla="*/ 0 h 59"/>
                    <a:gd name="T40" fmla="*/ 0 w 51"/>
                    <a:gd name="T41" fmla="*/ 0 h 59"/>
                    <a:gd name="T42" fmla="*/ 0 w 51"/>
                    <a:gd name="T43" fmla="*/ 0 h 59"/>
                    <a:gd name="T44" fmla="*/ 0 w 51"/>
                    <a:gd name="T45" fmla="*/ 0 h 59"/>
                    <a:gd name="T46" fmla="*/ 0 w 51"/>
                    <a:gd name="T47" fmla="*/ 0 h 59"/>
                    <a:gd name="T48" fmla="*/ 0 w 51"/>
                    <a:gd name="T49" fmla="*/ 0 h 59"/>
                    <a:gd name="T50" fmla="*/ 0 w 51"/>
                    <a:gd name="T51" fmla="*/ 0 h 59"/>
                    <a:gd name="T52" fmla="*/ 0 w 51"/>
                    <a:gd name="T53" fmla="*/ 0 h 59"/>
                    <a:gd name="T54" fmla="*/ 0 w 51"/>
                    <a:gd name="T55" fmla="*/ 0 h 59"/>
                    <a:gd name="T56" fmla="*/ 0 w 51"/>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59"/>
                    <a:gd name="T89" fmla="*/ 51 w 51"/>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59">
                      <a:moveTo>
                        <a:pt x="44" y="57"/>
                      </a:moveTo>
                      <a:lnTo>
                        <a:pt x="41" y="59"/>
                      </a:lnTo>
                      <a:lnTo>
                        <a:pt x="37" y="59"/>
                      </a:lnTo>
                      <a:lnTo>
                        <a:pt x="34" y="58"/>
                      </a:lnTo>
                      <a:lnTo>
                        <a:pt x="32" y="55"/>
                      </a:lnTo>
                      <a:lnTo>
                        <a:pt x="26" y="46"/>
                      </a:lnTo>
                      <a:lnTo>
                        <a:pt x="20" y="37"/>
                      </a:lnTo>
                      <a:lnTo>
                        <a:pt x="13" y="30"/>
                      </a:lnTo>
                      <a:lnTo>
                        <a:pt x="7" y="22"/>
                      </a:lnTo>
                      <a:lnTo>
                        <a:pt x="3" y="16"/>
                      </a:lnTo>
                      <a:lnTo>
                        <a:pt x="0" y="10"/>
                      </a:lnTo>
                      <a:lnTo>
                        <a:pt x="0" y="8"/>
                      </a:lnTo>
                      <a:lnTo>
                        <a:pt x="0" y="4"/>
                      </a:lnTo>
                      <a:lnTo>
                        <a:pt x="2" y="3"/>
                      </a:lnTo>
                      <a:lnTo>
                        <a:pt x="3" y="1"/>
                      </a:lnTo>
                      <a:lnTo>
                        <a:pt x="7" y="0"/>
                      </a:lnTo>
                      <a:lnTo>
                        <a:pt x="14" y="2"/>
                      </a:lnTo>
                      <a:lnTo>
                        <a:pt x="18" y="2"/>
                      </a:lnTo>
                      <a:lnTo>
                        <a:pt x="21" y="3"/>
                      </a:lnTo>
                      <a:lnTo>
                        <a:pt x="25" y="4"/>
                      </a:lnTo>
                      <a:lnTo>
                        <a:pt x="29" y="8"/>
                      </a:lnTo>
                      <a:lnTo>
                        <a:pt x="34" y="12"/>
                      </a:lnTo>
                      <a:lnTo>
                        <a:pt x="39" y="18"/>
                      </a:lnTo>
                      <a:lnTo>
                        <a:pt x="43" y="26"/>
                      </a:lnTo>
                      <a:lnTo>
                        <a:pt x="50" y="37"/>
                      </a:lnTo>
                      <a:lnTo>
                        <a:pt x="51" y="42"/>
                      </a:lnTo>
                      <a:lnTo>
                        <a:pt x="51" y="47"/>
                      </a:lnTo>
                      <a:lnTo>
                        <a:pt x="48" y="52"/>
                      </a:lnTo>
                      <a:lnTo>
                        <a:pt x="44" y="57"/>
                      </a:lnTo>
                      <a:close/>
                    </a:path>
                  </a:pathLst>
                </a:custGeom>
                <a:solidFill>
                  <a:srgbClr val="FCE04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32" name="Freeform 406"/>
                <p:cNvSpPr>
                  <a:spLocks noChangeArrowheads="1"/>
                </p:cNvSpPr>
                <p:nvPr/>
              </p:nvSpPr>
              <p:spPr bwMode="auto">
                <a:xfrm>
                  <a:off x="4327" y="1505"/>
                  <a:ext cx="15" cy="20"/>
                </a:xfrm>
                <a:custGeom>
                  <a:avLst/>
                  <a:gdLst>
                    <a:gd name="T0" fmla="*/ 0 w 47"/>
                    <a:gd name="T1" fmla="*/ 0 h 54"/>
                    <a:gd name="T2" fmla="*/ 0 w 47"/>
                    <a:gd name="T3" fmla="*/ 0 h 54"/>
                    <a:gd name="T4" fmla="*/ 0 w 47"/>
                    <a:gd name="T5" fmla="*/ 0 h 54"/>
                    <a:gd name="T6" fmla="*/ 0 w 47"/>
                    <a:gd name="T7" fmla="*/ 0 h 54"/>
                    <a:gd name="T8" fmla="*/ 0 w 47"/>
                    <a:gd name="T9" fmla="*/ 0 h 54"/>
                    <a:gd name="T10" fmla="*/ 0 w 47"/>
                    <a:gd name="T11" fmla="*/ 0 h 54"/>
                    <a:gd name="T12" fmla="*/ 0 w 47"/>
                    <a:gd name="T13" fmla="*/ 0 h 54"/>
                    <a:gd name="T14" fmla="*/ 0 w 47"/>
                    <a:gd name="T15" fmla="*/ 0 h 54"/>
                    <a:gd name="T16" fmla="*/ 0 w 47"/>
                    <a:gd name="T17" fmla="*/ 0 h 54"/>
                    <a:gd name="T18" fmla="*/ 0 w 47"/>
                    <a:gd name="T19" fmla="*/ 0 h 54"/>
                    <a:gd name="T20" fmla="*/ 0 w 47"/>
                    <a:gd name="T21" fmla="*/ 0 h 54"/>
                    <a:gd name="T22" fmla="*/ 0 w 47"/>
                    <a:gd name="T23" fmla="*/ 0 h 54"/>
                    <a:gd name="T24" fmla="*/ 0 w 47"/>
                    <a:gd name="T25" fmla="*/ 0 h 54"/>
                    <a:gd name="T26" fmla="*/ 0 w 47"/>
                    <a:gd name="T27" fmla="*/ 0 h 54"/>
                    <a:gd name="T28" fmla="*/ 0 w 47"/>
                    <a:gd name="T29" fmla="*/ 0 h 54"/>
                    <a:gd name="T30" fmla="*/ 0 w 47"/>
                    <a:gd name="T31" fmla="*/ 0 h 54"/>
                    <a:gd name="T32" fmla="*/ 0 w 47"/>
                    <a:gd name="T33" fmla="*/ 0 h 54"/>
                    <a:gd name="T34" fmla="*/ 0 w 47"/>
                    <a:gd name="T35" fmla="*/ 0 h 54"/>
                    <a:gd name="T36" fmla="*/ 0 w 47"/>
                    <a:gd name="T37" fmla="*/ 0 h 54"/>
                    <a:gd name="T38" fmla="*/ 0 w 47"/>
                    <a:gd name="T39" fmla="*/ 0 h 54"/>
                    <a:gd name="T40" fmla="*/ 0 w 47"/>
                    <a:gd name="T41" fmla="*/ 0 h 54"/>
                    <a:gd name="T42" fmla="*/ 0 w 47"/>
                    <a:gd name="T43" fmla="*/ 0 h 54"/>
                    <a:gd name="T44" fmla="*/ 0 w 47"/>
                    <a:gd name="T45" fmla="*/ 0 h 54"/>
                    <a:gd name="T46" fmla="*/ 0 w 47"/>
                    <a:gd name="T47" fmla="*/ 0 h 54"/>
                    <a:gd name="T48" fmla="*/ 0 w 47"/>
                    <a:gd name="T49" fmla="*/ 0 h 54"/>
                    <a:gd name="T50" fmla="*/ 0 w 47"/>
                    <a:gd name="T51" fmla="*/ 0 h 54"/>
                    <a:gd name="T52" fmla="*/ 0 w 47"/>
                    <a:gd name="T53" fmla="*/ 0 h 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
                    <a:gd name="T82" fmla="*/ 0 h 54"/>
                    <a:gd name="T83" fmla="*/ 47 w 47"/>
                    <a:gd name="T84" fmla="*/ 54 h 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 h="54">
                      <a:moveTo>
                        <a:pt x="40" y="52"/>
                      </a:moveTo>
                      <a:lnTo>
                        <a:pt x="38" y="54"/>
                      </a:lnTo>
                      <a:lnTo>
                        <a:pt x="34" y="54"/>
                      </a:lnTo>
                      <a:lnTo>
                        <a:pt x="32" y="53"/>
                      </a:lnTo>
                      <a:lnTo>
                        <a:pt x="28" y="49"/>
                      </a:lnTo>
                      <a:lnTo>
                        <a:pt x="23" y="43"/>
                      </a:lnTo>
                      <a:lnTo>
                        <a:pt x="17" y="35"/>
                      </a:lnTo>
                      <a:lnTo>
                        <a:pt x="10" y="26"/>
                      </a:lnTo>
                      <a:lnTo>
                        <a:pt x="5" y="20"/>
                      </a:lnTo>
                      <a:lnTo>
                        <a:pt x="1" y="15"/>
                      </a:lnTo>
                      <a:lnTo>
                        <a:pt x="0" y="9"/>
                      </a:lnTo>
                      <a:lnTo>
                        <a:pt x="0" y="7"/>
                      </a:lnTo>
                      <a:lnTo>
                        <a:pt x="0" y="3"/>
                      </a:lnTo>
                      <a:lnTo>
                        <a:pt x="0" y="2"/>
                      </a:lnTo>
                      <a:lnTo>
                        <a:pt x="2" y="1"/>
                      </a:lnTo>
                      <a:lnTo>
                        <a:pt x="5" y="0"/>
                      </a:lnTo>
                      <a:lnTo>
                        <a:pt x="13" y="1"/>
                      </a:lnTo>
                      <a:lnTo>
                        <a:pt x="20" y="2"/>
                      </a:lnTo>
                      <a:lnTo>
                        <a:pt x="27" y="7"/>
                      </a:lnTo>
                      <a:lnTo>
                        <a:pt x="31" y="11"/>
                      </a:lnTo>
                      <a:lnTo>
                        <a:pt x="35" y="16"/>
                      </a:lnTo>
                      <a:lnTo>
                        <a:pt x="40" y="23"/>
                      </a:lnTo>
                      <a:lnTo>
                        <a:pt x="45" y="33"/>
                      </a:lnTo>
                      <a:lnTo>
                        <a:pt x="47" y="38"/>
                      </a:lnTo>
                      <a:lnTo>
                        <a:pt x="46" y="42"/>
                      </a:lnTo>
                      <a:lnTo>
                        <a:pt x="45" y="47"/>
                      </a:lnTo>
                      <a:lnTo>
                        <a:pt x="40" y="52"/>
                      </a:lnTo>
                      <a:close/>
                    </a:path>
                  </a:pathLst>
                </a:custGeom>
                <a:solidFill>
                  <a:srgbClr val="FCE34F"/>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33" name="Freeform 407"/>
                <p:cNvSpPr>
                  <a:spLocks noChangeArrowheads="1"/>
                </p:cNvSpPr>
                <p:nvPr/>
              </p:nvSpPr>
              <p:spPr bwMode="auto">
                <a:xfrm>
                  <a:off x="4327" y="1505"/>
                  <a:ext cx="14" cy="17"/>
                </a:xfrm>
                <a:custGeom>
                  <a:avLst/>
                  <a:gdLst>
                    <a:gd name="T0" fmla="*/ 0 w 44"/>
                    <a:gd name="T1" fmla="*/ 0 h 48"/>
                    <a:gd name="T2" fmla="*/ 0 w 44"/>
                    <a:gd name="T3" fmla="*/ 0 h 48"/>
                    <a:gd name="T4" fmla="*/ 0 w 44"/>
                    <a:gd name="T5" fmla="*/ 0 h 48"/>
                    <a:gd name="T6" fmla="*/ 0 w 44"/>
                    <a:gd name="T7" fmla="*/ 0 h 48"/>
                    <a:gd name="T8" fmla="*/ 0 w 44"/>
                    <a:gd name="T9" fmla="*/ 0 h 48"/>
                    <a:gd name="T10" fmla="*/ 0 w 44"/>
                    <a:gd name="T11" fmla="*/ 0 h 48"/>
                    <a:gd name="T12" fmla="*/ 0 w 44"/>
                    <a:gd name="T13" fmla="*/ 0 h 48"/>
                    <a:gd name="T14" fmla="*/ 0 w 44"/>
                    <a:gd name="T15" fmla="*/ 0 h 48"/>
                    <a:gd name="T16" fmla="*/ 0 w 44"/>
                    <a:gd name="T17" fmla="*/ 0 h 48"/>
                    <a:gd name="T18" fmla="*/ 0 w 44"/>
                    <a:gd name="T19" fmla="*/ 0 h 48"/>
                    <a:gd name="T20" fmla="*/ 0 w 44"/>
                    <a:gd name="T21" fmla="*/ 0 h 48"/>
                    <a:gd name="T22" fmla="*/ 0 w 44"/>
                    <a:gd name="T23" fmla="*/ 0 h 48"/>
                    <a:gd name="T24" fmla="*/ 0 w 44"/>
                    <a:gd name="T25" fmla="*/ 0 h 48"/>
                    <a:gd name="T26" fmla="*/ 0 w 44"/>
                    <a:gd name="T27" fmla="*/ 0 h 48"/>
                    <a:gd name="T28" fmla="*/ 0 w 44"/>
                    <a:gd name="T29" fmla="*/ 0 h 48"/>
                    <a:gd name="T30" fmla="*/ 0 w 44"/>
                    <a:gd name="T31" fmla="*/ 0 h 48"/>
                    <a:gd name="T32" fmla="*/ 0 w 44"/>
                    <a:gd name="T33" fmla="*/ 0 h 48"/>
                    <a:gd name="T34" fmla="*/ 0 w 44"/>
                    <a:gd name="T35" fmla="*/ 0 h 48"/>
                    <a:gd name="T36" fmla="*/ 0 w 44"/>
                    <a:gd name="T37" fmla="*/ 0 h 48"/>
                    <a:gd name="T38" fmla="*/ 0 w 44"/>
                    <a:gd name="T39" fmla="*/ 0 h 48"/>
                    <a:gd name="T40" fmla="*/ 0 w 44"/>
                    <a:gd name="T41" fmla="*/ 0 h 48"/>
                    <a:gd name="T42" fmla="*/ 0 w 44"/>
                    <a:gd name="T43" fmla="*/ 0 h 48"/>
                    <a:gd name="T44" fmla="*/ 0 w 44"/>
                    <a:gd name="T45" fmla="*/ 0 h 48"/>
                    <a:gd name="T46" fmla="*/ 0 w 44"/>
                    <a:gd name="T47" fmla="*/ 0 h 48"/>
                    <a:gd name="T48" fmla="*/ 0 w 44"/>
                    <a:gd name="T49" fmla="*/ 0 h 48"/>
                    <a:gd name="T50" fmla="*/ 0 w 44"/>
                    <a:gd name="T51" fmla="*/ 0 h 48"/>
                    <a:gd name="T52" fmla="*/ 0 w 44"/>
                    <a:gd name="T53" fmla="*/ 0 h 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
                    <a:gd name="T82" fmla="*/ 0 h 48"/>
                    <a:gd name="T83" fmla="*/ 44 w 44"/>
                    <a:gd name="T84" fmla="*/ 48 h 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 h="48">
                      <a:moveTo>
                        <a:pt x="39" y="46"/>
                      </a:moveTo>
                      <a:lnTo>
                        <a:pt x="35" y="48"/>
                      </a:lnTo>
                      <a:lnTo>
                        <a:pt x="33" y="48"/>
                      </a:lnTo>
                      <a:lnTo>
                        <a:pt x="31" y="47"/>
                      </a:lnTo>
                      <a:lnTo>
                        <a:pt x="27" y="45"/>
                      </a:lnTo>
                      <a:lnTo>
                        <a:pt x="22" y="40"/>
                      </a:lnTo>
                      <a:lnTo>
                        <a:pt x="16" y="33"/>
                      </a:lnTo>
                      <a:lnTo>
                        <a:pt x="10" y="25"/>
                      </a:lnTo>
                      <a:lnTo>
                        <a:pt x="5" y="20"/>
                      </a:lnTo>
                      <a:lnTo>
                        <a:pt x="2" y="15"/>
                      </a:lnTo>
                      <a:lnTo>
                        <a:pt x="0" y="9"/>
                      </a:lnTo>
                      <a:lnTo>
                        <a:pt x="0" y="6"/>
                      </a:lnTo>
                      <a:lnTo>
                        <a:pt x="1" y="3"/>
                      </a:lnTo>
                      <a:lnTo>
                        <a:pt x="1" y="2"/>
                      </a:lnTo>
                      <a:lnTo>
                        <a:pt x="2" y="1"/>
                      </a:lnTo>
                      <a:lnTo>
                        <a:pt x="7" y="0"/>
                      </a:lnTo>
                      <a:lnTo>
                        <a:pt x="13" y="1"/>
                      </a:lnTo>
                      <a:lnTo>
                        <a:pt x="20" y="3"/>
                      </a:lnTo>
                      <a:lnTo>
                        <a:pt x="27" y="7"/>
                      </a:lnTo>
                      <a:lnTo>
                        <a:pt x="31" y="11"/>
                      </a:lnTo>
                      <a:lnTo>
                        <a:pt x="34" y="15"/>
                      </a:lnTo>
                      <a:lnTo>
                        <a:pt x="39" y="21"/>
                      </a:lnTo>
                      <a:lnTo>
                        <a:pt x="42" y="30"/>
                      </a:lnTo>
                      <a:lnTo>
                        <a:pt x="44" y="34"/>
                      </a:lnTo>
                      <a:lnTo>
                        <a:pt x="44" y="38"/>
                      </a:lnTo>
                      <a:lnTo>
                        <a:pt x="42" y="43"/>
                      </a:lnTo>
                      <a:lnTo>
                        <a:pt x="39" y="46"/>
                      </a:lnTo>
                      <a:close/>
                    </a:path>
                  </a:pathLst>
                </a:custGeom>
                <a:solidFill>
                  <a:srgbClr val="FCE354"/>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34" name="Freeform 408"/>
                <p:cNvSpPr>
                  <a:spLocks noChangeArrowheads="1"/>
                </p:cNvSpPr>
                <p:nvPr/>
              </p:nvSpPr>
              <p:spPr bwMode="auto">
                <a:xfrm>
                  <a:off x="4328" y="1505"/>
                  <a:ext cx="12" cy="15"/>
                </a:xfrm>
                <a:custGeom>
                  <a:avLst/>
                  <a:gdLst>
                    <a:gd name="T0" fmla="*/ 0 w 40"/>
                    <a:gd name="T1" fmla="*/ 0 h 43"/>
                    <a:gd name="T2" fmla="*/ 0 w 40"/>
                    <a:gd name="T3" fmla="*/ 0 h 43"/>
                    <a:gd name="T4" fmla="*/ 0 w 40"/>
                    <a:gd name="T5" fmla="*/ 0 h 43"/>
                    <a:gd name="T6" fmla="*/ 0 w 40"/>
                    <a:gd name="T7" fmla="*/ 0 h 43"/>
                    <a:gd name="T8" fmla="*/ 0 w 40"/>
                    <a:gd name="T9" fmla="*/ 0 h 43"/>
                    <a:gd name="T10" fmla="*/ 0 w 40"/>
                    <a:gd name="T11" fmla="*/ 0 h 43"/>
                    <a:gd name="T12" fmla="*/ 0 w 40"/>
                    <a:gd name="T13" fmla="*/ 0 h 43"/>
                    <a:gd name="T14" fmla="*/ 0 w 40"/>
                    <a:gd name="T15" fmla="*/ 0 h 43"/>
                    <a:gd name="T16" fmla="*/ 0 w 40"/>
                    <a:gd name="T17" fmla="*/ 0 h 43"/>
                    <a:gd name="T18" fmla="*/ 0 w 40"/>
                    <a:gd name="T19" fmla="*/ 0 h 43"/>
                    <a:gd name="T20" fmla="*/ 0 w 40"/>
                    <a:gd name="T21" fmla="*/ 0 h 43"/>
                    <a:gd name="T22" fmla="*/ 0 w 40"/>
                    <a:gd name="T23" fmla="*/ 0 h 43"/>
                    <a:gd name="T24" fmla="*/ 0 w 40"/>
                    <a:gd name="T25" fmla="*/ 0 h 43"/>
                    <a:gd name="T26" fmla="*/ 0 w 40"/>
                    <a:gd name="T27" fmla="*/ 0 h 43"/>
                    <a:gd name="T28" fmla="*/ 0 w 40"/>
                    <a:gd name="T29" fmla="*/ 0 h 43"/>
                    <a:gd name="T30" fmla="*/ 0 w 40"/>
                    <a:gd name="T31" fmla="*/ 0 h 43"/>
                    <a:gd name="T32" fmla="*/ 0 w 40"/>
                    <a:gd name="T33" fmla="*/ 0 h 43"/>
                    <a:gd name="T34" fmla="*/ 0 w 40"/>
                    <a:gd name="T35" fmla="*/ 0 h 43"/>
                    <a:gd name="T36" fmla="*/ 0 w 40"/>
                    <a:gd name="T37" fmla="*/ 0 h 43"/>
                    <a:gd name="T38" fmla="*/ 0 w 40"/>
                    <a:gd name="T39" fmla="*/ 0 h 43"/>
                    <a:gd name="T40" fmla="*/ 0 w 40"/>
                    <a:gd name="T41" fmla="*/ 0 h 43"/>
                    <a:gd name="T42" fmla="*/ 0 w 40"/>
                    <a:gd name="T43" fmla="*/ 0 h 43"/>
                    <a:gd name="T44" fmla="*/ 0 w 40"/>
                    <a:gd name="T45" fmla="*/ 0 h 43"/>
                    <a:gd name="T46" fmla="*/ 0 w 40"/>
                    <a:gd name="T47" fmla="*/ 0 h 43"/>
                    <a:gd name="T48" fmla="*/ 0 w 40"/>
                    <a:gd name="T49" fmla="*/ 0 h 43"/>
                    <a:gd name="T50" fmla="*/ 0 w 40"/>
                    <a:gd name="T51" fmla="*/ 0 h 43"/>
                    <a:gd name="T52" fmla="*/ 0 w 40"/>
                    <a:gd name="T53" fmla="*/ 0 h 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43"/>
                    <a:gd name="T83" fmla="*/ 40 w 40"/>
                    <a:gd name="T84" fmla="*/ 43 h 4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43">
                      <a:moveTo>
                        <a:pt x="36" y="42"/>
                      </a:moveTo>
                      <a:lnTo>
                        <a:pt x="33" y="43"/>
                      </a:lnTo>
                      <a:lnTo>
                        <a:pt x="31" y="43"/>
                      </a:lnTo>
                      <a:lnTo>
                        <a:pt x="29" y="43"/>
                      </a:lnTo>
                      <a:lnTo>
                        <a:pt x="25" y="42"/>
                      </a:lnTo>
                      <a:lnTo>
                        <a:pt x="21" y="37"/>
                      </a:lnTo>
                      <a:lnTo>
                        <a:pt x="15" y="31"/>
                      </a:lnTo>
                      <a:lnTo>
                        <a:pt x="9" y="23"/>
                      </a:lnTo>
                      <a:lnTo>
                        <a:pt x="4" y="18"/>
                      </a:lnTo>
                      <a:lnTo>
                        <a:pt x="1" y="14"/>
                      </a:lnTo>
                      <a:lnTo>
                        <a:pt x="0" y="9"/>
                      </a:lnTo>
                      <a:lnTo>
                        <a:pt x="0" y="6"/>
                      </a:lnTo>
                      <a:lnTo>
                        <a:pt x="0" y="3"/>
                      </a:lnTo>
                      <a:lnTo>
                        <a:pt x="1" y="2"/>
                      </a:lnTo>
                      <a:lnTo>
                        <a:pt x="2" y="1"/>
                      </a:lnTo>
                      <a:lnTo>
                        <a:pt x="7" y="0"/>
                      </a:lnTo>
                      <a:lnTo>
                        <a:pt x="12" y="1"/>
                      </a:lnTo>
                      <a:lnTo>
                        <a:pt x="19" y="3"/>
                      </a:lnTo>
                      <a:lnTo>
                        <a:pt x="26" y="8"/>
                      </a:lnTo>
                      <a:lnTo>
                        <a:pt x="29" y="11"/>
                      </a:lnTo>
                      <a:lnTo>
                        <a:pt x="32" y="15"/>
                      </a:lnTo>
                      <a:lnTo>
                        <a:pt x="36" y="20"/>
                      </a:lnTo>
                      <a:lnTo>
                        <a:pt x="39" y="26"/>
                      </a:lnTo>
                      <a:lnTo>
                        <a:pt x="40" y="31"/>
                      </a:lnTo>
                      <a:lnTo>
                        <a:pt x="40" y="35"/>
                      </a:lnTo>
                      <a:lnTo>
                        <a:pt x="39" y="38"/>
                      </a:lnTo>
                      <a:lnTo>
                        <a:pt x="36" y="42"/>
                      </a:lnTo>
                      <a:close/>
                    </a:path>
                  </a:pathLst>
                </a:custGeom>
                <a:solidFill>
                  <a:srgbClr val="FCE65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35" name="Freeform 409"/>
                <p:cNvSpPr>
                  <a:spLocks noChangeArrowheads="1"/>
                </p:cNvSpPr>
                <p:nvPr/>
              </p:nvSpPr>
              <p:spPr bwMode="auto">
                <a:xfrm>
                  <a:off x="4328" y="1505"/>
                  <a:ext cx="12" cy="14"/>
                </a:xfrm>
                <a:custGeom>
                  <a:avLst/>
                  <a:gdLst>
                    <a:gd name="T0" fmla="*/ 0 w 38"/>
                    <a:gd name="T1" fmla="*/ 0 h 38"/>
                    <a:gd name="T2" fmla="*/ 0 w 38"/>
                    <a:gd name="T3" fmla="*/ 0 h 38"/>
                    <a:gd name="T4" fmla="*/ 0 w 38"/>
                    <a:gd name="T5" fmla="*/ 0 h 38"/>
                    <a:gd name="T6" fmla="*/ 0 w 38"/>
                    <a:gd name="T7" fmla="*/ 0 h 38"/>
                    <a:gd name="T8" fmla="*/ 0 w 38"/>
                    <a:gd name="T9" fmla="*/ 0 h 38"/>
                    <a:gd name="T10" fmla="*/ 0 w 38"/>
                    <a:gd name="T11" fmla="*/ 0 h 38"/>
                    <a:gd name="T12" fmla="*/ 0 w 38"/>
                    <a:gd name="T13" fmla="*/ 0 h 38"/>
                    <a:gd name="T14" fmla="*/ 0 w 38"/>
                    <a:gd name="T15" fmla="*/ 0 h 38"/>
                    <a:gd name="T16" fmla="*/ 0 w 38"/>
                    <a:gd name="T17" fmla="*/ 0 h 38"/>
                    <a:gd name="T18" fmla="*/ 0 w 38"/>
                    <a:gd name="T19" fmla="*/ 0 h 38"/>
                    <a:gd name="T20" fmla="*/ 0 w 38"/>
                    <a:gd name="T21" fmla="*/ 0 h 38"/>
                    <a:gd name="T22" fmla="*/ 0 w 38"/>
                    <a:gd name="T23" fmla="*/ 0 h 38"/>
                    <a:gd name="T24" fmla="*/ 0 w 38"/>
                    <a:gd name="T25" fmla="*/ 0 h 38"/>
                    <a:gd name="T26" fmla="*/ 0 w 38"/>
                    <a:gd name="T27" fmla="*/ 0 h 38"/>
                    <a:gd name="T28" fmla="*/ 0 w 38"/>
                    <a:gd name="T29" fmla="*/ 0 h 38"/>
                    <a:gd name="T30" fmla="*/ 0 w 38"/>
                    <a:gd name="T31" fmla="*/ 0 h 38"/>
                    <a:gd name="T32" fmla="*/ 0 w 38"/>
                    <a:gd name="T33" fmla="*/ 0 h 38"/>
                    <a:gd name="T34" fmla="*/ 0 w 38"/>
                    <a:gd name="T35" fmla="*/ 0 h 38"/>
                    <a:gd name="T36" fmla="*/ 0 w 38"/>
                    <a:gd name="T37" fmla="*/ 0 h 38"/>
                    <a:gd name="T38" fmla="*/ 0 w 38"/>
                    <a:gd name="T39" fmla="*/ 0 h 38"/>
                    <a:gd name="T40" fmla="*/ 0 w 38"/>
                    <a:gd name="T41" fmla="*/ 0 h 38"/>
                    <a:gd name="T42" fmla="*/ 0 w 38"/>
                    <a:gd name="T43" fmla="*/ 0 h 38"/>
                    <a:gd name="T44" fmla="*/ 0 w 38"/>
                    <a:gd name="T45" fmla="*/ 0 h 38"/>
                    <a:gd name="T46" fmla="*/ 0 w 38"/>
                    <a:gd name="T47" fmla="*/ 0 h 38"/>
                    <a:gd name="T48" fmla="*/ 0 w 38"/>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38"/>
                    <a:gd name="T77" fmla="*/ 38 w 38"/>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38">
                      <a:moveTo>
                        <a:pt x="34" y="36"/>
                      </a:moveTo>
                      <a:lnTo>
                        <a:pt x="32" y="38"/>
                      </a:lnTo>
                      <a:lnTo>
                        <a:pt x="30" y="38"/>
                      </a:lnTo>
                      <a:lnTo>
                        <a:pt x="27" y="38"/>
                      </a:lnTo>
                      <a:lnTo>
                        <a:pt x="25" y="37"/>
                      </a:lnTo>
                      <a:lnTo>
                        <a:pt x="19" y="33"/>
                      </a:lnTo>
                      <a:lnTo>
                        <a:pt x="15" y="28"/>
                      </a:lnTo>
                      <a:lnTo>
                        <a:pt x="9" y="21"/>
                      </a:lnTo>
                      <a:lnTo>
                        <a:pt x="4" y="17"/>
                      </a:lnTo>
                      <a:lnTo>
                        <a:pt x="2" y="13"/>
                      </a:lnTo>
                      <a:lnTo>
                        <a:pt x="1" y="8"/>
                      </a:lnTo>
                      <a:lnTo>
                        <a:pt x="0" y="5"/>
                      </a:lnTo>
                      <a:lnTo>
                        <a:pt x="1" y="2"/>
                      </a:lnTo>
                      <a:lnTo>
                        <a:pt x="2" y="1"/>
                      </a:lnTo>
                      <a:lnTo>
                        <a:pt x="3" y="0"/>
                      </a:lnTo>
                      <a:lnTo>
                        <a:pt x="8" y="0"/>
                      </a:lnTo>
                      <a:lnTo>
                        <a:pt x="14" y="1"/>
                      </a:lnTo>
                      <a:lnTo>
                        <a:pt x="19" y="2"/>
                      </a:lnTo>
                      <a:lnTo>
                        <a:pt x="25" y="7"/>
                      </a:lnTo>
                      <a:lnTo>
                        <a:pt x="31" y="13"/>
                      </a:lnTo>
                      <a:lnTo>
                        <a:pt x="37" y="22"/>
                      </a:lnTo>
                      <a:lnTo>
                        <a:pt x="38" y="25"/>
                      </a:lnTo>
                      <a:lnTo>
                        <a:pt x="38" y="30"/>
                      </a:lnTo>
                      <a:lnTo>
                        <a:pt x="37" y="34"/>
                      </a:lnTo>
                      <a:lnTo>
                        <a:pt x="34" y="36"/>
                      </a:lnTo>
                      <a:close/>
                    </a:path>
                  </a:pathLst>
                </a:custGeom>
                <a:solidFill>
                  <a:srgbClr val="FDE95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36" name="Freeform 410"/>
                <p:cNvSpPr>
                  <a:spLocks noChangeArrowheads="1"/>
                </p:cNvSpPr>
                <p:nvPr/>
              </p:nvSpPr>
              <p:spPr bwMode="auto">
                <a:xfrm>
                  <a:off x="4328" y="1505"/>
                  <a:ext cx="12" cy="12"/>
                </a:xfrm>
                <a:custGeom>
                  <a:avLst/>
                  <a:gdLst>
                    <a:gd name="T0" fmla="*/ 0 w 35"/>
                    <a:gd name="T1" fmla="*/ 0 h 33"/>
                    <a:gd name="T2" fmla="*/ 0 w 35"/>
                    <a:gd name="T3" fmla="*/ 0 h 33"/>
                    <a:gd name="T4" fmla="*/ 0 w 35"/>
                    <a:gd name="T5" fmla="*/ 0 h 33"/>
                    <a:gd name="T6" fmla="*/ 0 w 35"/>
                    <a:gd name="T7" fmla="*/ 0 h 33"/>
                    <a:gd name="T8" fmla="*/ 0 w 35"/>
                    <a:gd name="T9" fmla="*/ 0 h 33"/>
                    <a:gd name="T10" fmla="*/ 0 w 35"/>
                    <a:gd name="T11" fmla="*/ 0 h 33"/>
                    <a:gd name="T12" fmla="*/ 0 w 35"/>
                    <a:gd name="T13" fmla="*/ 0 h 33"/>
                    <a:gd name="T14" fmla="*/ 0 w 35"/>
                    <a:gd name="T15" fmla="*/ 0 h 33"/>
                    <a:gd name="T16" fmla="*/ 0 w 35"/>
                    <a:gd name="T17" fmla="*/ 0 h 33"/>
                    <a:gd name="T18" fmla="*/ 0 w 35"/>
                    <a:gd name="T19" fmla="*/ 0 h 33"/>
                    <a:gd name="T20" fmla="*/ 0 w 35"/>
                    <a:gd name="T21" fmla="*/ 0 h 33"/>
                    <a:gd name="T22" fmla="*/ 0 w 35"/>
                    <a:gd name="T23" fmla="*/ 0 h 33"/>
                    <a:gd name="T24" fmla="*/ 0 w 35"/>
                    <a:gd name="T25" fmla="*/ 0 h 33"/>
                    <a:gd name="T26" fmla="*/ 0 w 35"/>
                    <a:gd name="T27" fmla="*/ 0 h 33"/>
                    <a:gd name="T28" fmla="*/ 0 w 35"/>
                    <a:gd name="T29" fmla="*/ 0 h 33"/>
                    <a:gd name="T30" fmla="*/ 0 w 35"/>
                    <a:gd name="T31" fmla="*/ 0 h 33"/>
                    <a:gd name="T32" fmla="*/ 0 w 35"/>
                    <a:gd name="T33" fmla="*/ 0 h 33"/>
                    <a:gd name="T34" fmla="*/ 0 w 35"/>
                    <a:gd name="T35" fmla="*/ 0 h 33"/>
                    <a:gd name="T36" fmla="*/ 0 w 35"/>
                    <a:gd name="T37" fmla="*/ 0 h 33"/>
                    <a:gd name="T38" fmla="*/ 0 w 35"/>
                    <a:gd name="T39" fmla="*/ 0 h 33"/>
                    <a:gd name="T40" fmla="*/ 0 w 35"/>
                    <a:gd name="T41" fmla="*/ 0 h 33"/>
                    <a:gd name="T42" fmla="*/ 0 w 35"/>
                    <a:gd name="T43" fmla="*/ 0 h 33"/>
                    <a:gd name="T44" fmla="*/ 0 w 35"/>
                    <a:gd name="T45" fmla="*/ 0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
                    <a:gd name="T70" fmla="*/ 0 h 33"/>
                    <a:gd name="T71" fmla="*/ 35 w 35"/>
                    <a:gd name="T72" fmla="*/ 33 h 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 h="33">
                      <a:moveTo>
                        <a:pt x="13" y="1"/>
                      </a:moveTo>
                      <a:lnTo>
                        <a:pt x="20" y="4"/>
                      </a:lnTo>
                      <a:lnTo>
                        <a:pt x="24" y="7"/>
                      </a:lnTo>
                      <a:lnTo>
                        <a:pt x="30" y="12"/>
                      </a:lnTo>
                      <a:lnTo>
                        <a:pt x="33" y="19"/>
                      </a:lnTo>
                      <a:lnTo>
                        <a:pt x="35" y="21"/>
                      </a:lnTo>
                      <a:lnTo>
                        <a:pt x="35" y="25"/>
                      </a:lnTo>
                      <a:lnTo>
                        <a:pt x="33" y="29"/>
                      </a:lnTo>
                      <a:lnTo>
                        <a:pt x="31" y="32"/>
                      </a:lnTo>
                      <a:lnTo>
                        <a:pt x="28" y="33"/>
                      </a:lnTo>
                      <a:lnTo>
                        <a:pt x="23" y="33"/>
                      </a:lnTo>
                      <a:lnTo>
                        <a:pt x="17" y="31"/>
                      </a:lnTo>
                      <a:lnTo>
                        <a:pt x="13" y="27"/>
                      </a:lnTo>
                      <a:lnTo>
                        <a:pt x="7" y="19"/>
                      </a:lnTo>
                      <a:lnTo>
                        <a:pt x="3" y="16"/>
                      </a:lnTo>
                      <a:lnTo>
                        <a:pt x="1" y="13"/>
                      </a:lnTo>
                      <a:lnTo>
                        <a:pt x="0" y="8"/>
                      </a:lnTo>
                      <a:lnTo>
                        <a:pt x="0" y="5"/>
                      </a:lnTo>
                      <a:lnTo>
                        <a:pt x="1" y="2"/>
                      </a:lnTo>
                      <a:lnTo>
                        <a:pt x="2" y="1"/>
                      </a:lnTo>
                      <a:lnTo>
                        <a:pt x="3" y="0"/>
                      </a:lnTo>
                      <a:lnTo>
                        <a:pt x="7" y="0"/>
                      </a:lnTo>
                      <a:lnTo>
                        <a:pt x="13" y="1"/>
                      </a:lnTo>
                      <a:close/>
                    </a:path>
                  </a:pathLst>
                </a:custGeom>
                <a:solidFill>
                  <a:srgbClr val="FDEB5F"/>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37" name="Freeform 411"/>
                <p:cNvSpPr>
                  <a:spLocks noChangeArrowheads="1"/>
                </p:cNvSpPr>
                <p:nvPr/>
              </p:nvSpPr>
              <p:spPr bwMode="auto">
                <a:xfrm>
                  <a:off x="4277" y="1497"/>
                  <a:ext cx="3" cy="4"/>
                </a:xfrm>
                <a:custGeom>
                  <a:avLst/>
                  <a:gdLst>
                    <a:gd name="T0" fmla="*/ 0 w 11"/>
                    <a:gd name="T1" fmla="*/ 0 h 12"/>
                    <a:gd name="T2" fmla="*/ 0 w 11"/>
                    <a:gd name="T3" fmla="*/ 0 h 12"/>
                    <a:gd name="T4" fmla="*/ 0 w 11"/>
                    <a:gd name="T5" fmla="*/ 0 h 12"/>
                    <a:gd name="T6" fmla="*/ 0 w 11"/>
                    <a:gd name="T7" fmla="*/ 0 h 12"/>
                    <a:gd name="T8" fmla="*/ 0 w 11"/>
                    <a:gd name="T9" fmla="*/ 0 h 12"/>
                    <a:gd name="T10" fmla="*/ 0 w 11"/>
                    <a:gd name="T11" fmla="*/ 0 h 12"/>
                    <a:gd name="T12" fmla="*/ 0 w 11"/>
                    <a:gd name="T13" fmla="*/ 0 h 12"/>
                    <a:gd name="T14" fmla="*/ 0 w 11"/>
                    <a:gd name="T15" fmla="*/ 0 h 12"/>
                    <a:gd name="T16" fmla="*/ 0 w 11"/>
                    <a:gd name="T17" fmla="*/ 0 h 12"/>
                    <a:gd name="T18" fmla="*/ 0 w 11"/>
                    <a:gd name="T19" fmla="*/ 0 h 12"/>
                    <a:gd name="T20" fmla="*/ 0 w 11"/>
                    <a:gd name="T21" fmla="*/ 0 h 12"/>
                    <a:gd name="T22" fmla="*/ 0 w 11"/>
                    <a:gd name="T23" fmla="*/ 0 h 12"/>
                    <a:gd name="T24" fmla="*/ 0 w 11"/>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8" y="0"/>
                      </a:moveTo>
                      <a:lnTo>
                        <a:pt x="10" y="0"/>
                      </a:lnTo>
                      <a:lnTo>
                        <a:pt x="11" y="0"/>
                      </a:lnTo>
                      <a:lnTo>
                        <a:pt x="11" y="3"/>
                      </a:lnTo>
                      <a:lnTo>
                        <a:pt x="10" y="4"/>
                      </a:lnTo>
                      <a:lnTo>
                        <a:pt x="7" y="8"/>
                      </a:lnTo>
                      <a:lnTo>
                        <a:pt x="4" y="12"/>
                      </a:lnTo>
                      <a:lnTo>
                        <a:pt x="1" y="10"/>
                      </a:lnTo>
                      <a:lnTo>
                        <a:pt x="0" y="7"/>
                      </a:lnTo>
                      <a:lnTo>
                        <a:pt x="0" y="4"/>
                      </a:lnTo>
                      <a:lnTo>
                        <a:pt x="1" y="1"/>
                      </a:lnTo>
                      <a:lnTo>
                        <a:pt x="5" y="0"/>
                      </a:lnTo>
                      <a:lnTo>
                        <a:pt x="8" y="0"/>
                      </a:lnTo>
                      <a:close/>
                    </a:path>
                  </a:pathLst>
                </a:custGeom>
                <a:solidFill>
                  <a:srgbClr val="FCDD4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38" name="Freeform 412"/>
                <p:cNvSpPr>
                  <a:spLocks noChangeArrowheads="1"/>
                </p:cNvSpPr>
                <p:nvPr/>
              </p:nvSpPr>
              <p:spPr bwMode="auto">
                <a:xfrm>
                  <a:off x="4274" y="1499"/>
                  <a:ext cx="4" cy="6"/>
                </a:xfrm>
                <a:custGeom>
                  <a:avLst/>
                  <a:gdLst>
                    <a:gd name="T0" fmla="*/ 0 w 11"/>
                    <a:gd name="T1" fmla="*/ 0 h 13"/>
                    <a:gd name="T2" fmla="*/ 0 w 11"/>
                    <a:gd name="T3" fmla="*/ 0 h 13"/>
                    <a:gd name="T4" fmla="*/ 0 w 11"/>
                    <a:gd name="T5" fmla="*/ 0 h 13"/>
                    <a:gd name="T6" fmla="*/ 0 w 11"/>
                    <a:gd name="T7" fmla="*/ 0 h 13"/>
                    <a:gd name="T8" fmla="*/ 0 w 11"/>
                    <a:gd name="T9" fmla="*/ 0 h 13"/>
                    <a:gd name="T10" fmla="*/ 0 w 11"/>
                    <a:gd name="T11" fmla="*/ 0 h 13"/>
                    <a:gd name="T12" fmla="*/ 0 w 11"/>
                    <a:gd name="T13" fmla="*/ 0 h 13"/>
                    <a:gd name="T14" fmla="*/ 0 w 11"/>
                    <a:gd name="T15" fmla="*/ 0 h 13"/>
                    <a:gd name="T16" fmla="*/ 0 w 11"/>
                    <a:gd name="T17" fmla="*/ 0 h 13"/>
                    <a:gd name="T18" fmla="*/ 0 w 11"/>
                    <a:gd name="T19" fmla="*/ 0 h 13"/>
                    <a:gd name="T20" fmla="*/ 0 w 11"/>
                    <a:gd name="T21" fmla="*/ 0 h 13"/>
                    <a:gd name="T22" fmla="*/ 0 w 11"/>
                    <a:gd name="T23" fmla="*/ 0 h 13"/>
                    <a:gd name="T24" fmla="*/ 0 w 11"/>
                    <a:gd name="T25" fmla="*/ 0 h 13"/>
                    <a:gd name="T26" fmla="*/ 0 w 11"/>
                    <a:gd name="T27" fmla="*/ 0 h 13"/>
                    <a:gd name="T28" fmla="*/ 0 w 11"/>
                    <a:gd name="T29" fmla="*/ 0 h 13"/>
                    <a:gd name="T30" fmla="*/ 0 w 11"/>
                    <a:gd name="T31" fmla="*/ 0 h 13"/>
                    <a:gd name="T32" fmla="*/ 0 w 1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3"/>
                    <a:gd name="T53" fmla="*/ 11 w 1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3">
                      <a:moveTo>
                        <a:pt x="9" y="7"/>
                      </a:moveTo>
                      <a:lnTo>
                        <a:pt x="9" y="6"/>
                      </a:lnTo>
                      <a:lnTo>
                        <a:pt x="7" y="4"/>
                      </a:lnTo>
                      <a:lnTo>
                        <a:pt x="6" y="2"/>
                      </a:lnTo>
                      <a:lnTo>
                        <a:pt x="6" y="1"/>
                      </a:lnTo>
                      <a:lnTo>
                        <a:pt x="6" y="0"/>
                      </a:lnTo>
                      <a:lnTo>
                        <a:pt x="5" y="2"/>
                      </a:lnTo>
                      <a:lnTo>
                        <a:pt x="2" y="5"/>
                      </a:lnTo>
                      <a:lnTo>
                        <a:pt x="0" y="8"/>
                      </a:lnTo>
                      <a:lnTo>
                        <a:pt x="0" y="12"/>
                      </a:lnTo>
                      <a:lnTo>
                        <a:pt x="1" y="13"/>
                      </a:lnTo>
                      <a:lnTo>
                        <a:pt x="5" y="12"/>
                      </a:lnTo>
                      <a:lnTo>
                        <a:pt x="8" y="10"/>
                      </a:lnTo>
                      <a:lnTo>
                        <a:pt x="9" y="9"/>
                      </a:lnTo>
                      <a:lnTo>
                        <a:pt x="10" y="8"/>
                      </a:lnTo>
                      <a:lnTo>
                        <a:pt x="11" y="7"/>
                      </a:lnTo>
                      <a:lnTo>
                        <a:pt x="9" y="7"/>
                      </a:lnTo>
                      <a:close/>
                    </a:path>
                  </a:pathLst>
                </a:custGeom>
                <a:solidFill>
                  <a:srgbClr val="FCDD4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39" name="Freeform 413"/>
                <p:cNvSpPr>
                  <a:spLocks noChangeArrowheads="1"/>
                </p:cNvSpPr>
                <p:nvPr/>
              </p:nvSpPr>
              <p:spPr bwMode="auto">
                <a:xfrm>
                  <a:off x="4275" y="1504"/>
                  <a:ext cx="4" cy="4"/>
                </a:xfrm>
                <a:custGeom>
                  <a:avLst/>
                  <a:gdLst>
                    <a:gd name="T0" fmla="*/ 0 w 12"/>
                    <a:gd name="T1" fmla="*/ 0 h 12"/>
                    <a:gd name="T2" fmla="*/ 0 w 12"/>
                    <a:gd name="T3" fmla="*/ 0 h 12"/>
                    <a:gd name="T4" fmla="*/ 0 w 12"/>
                    <a:gd name="T5" fmla="*/ 0 h 12"/>
                    <a:gd name="T6" fmla="*/ 0 w 12"/>
                    <a:gd name="T7" fmla="*/ 0 h 12"/>
                    <a:gd name="T8" fmla="*/ 0 w 12"/>
                    <a:gd name="T9" fmla="*/ 0 h 12"/>
                    <a:gd name="T10" fmla="*/ 0 w 12"/>
                    <a:gd name="T11" fmla="*/ 0 h 12"/>
                    <a:gd name="T12" fmla="*/ 0 w 12"/>
                    <a:gd name="T13" fmla="*/ 0 h 12"/>
                    <a:gd name="T14" fmla="*/ 0 w 12"/>
                    <a:gd name="T15" fmla="*/ 0 h 12"/>
                    <a:gd name="T16" fmla="*/ 0 w 12"/>
                    <a:gd name="T17" fmla="*/ 0 h 12"/>
                    <a:gd name="T18" fmla="*/ 0 w 12"/>
                    <a:gd name="T19" fmla="*/ 0 h 12"/>
                    <a:gd name="T20" fmla="*/ 0 w 12"/>
                    <a:gd name="T21" fmla="*/ 0 h 12"/>
                    <a:gd name="T22" fmla="*/ 0 w 12"/>
                    <a:gd name="T23" fmla="*/ 0 h 12"/>
                    <a:gd name="T24" fmla="*/ 0 w 12"/>
                    <a:gd name="T25" fmla="*/ 0 h 12"/>
                    <a:gd name="T26" fmla="*/ 0 w 12"/>
                    <a:gd name="T27" fmla="*/ 0 h 12"/>
                    <a:gd name="T28" fmla="*/ 0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0" y="0"/>
                      </a:moveTo>
                      <a:lnTo>
                        <a:pt x="5" y="3"/>
                      </a:lnTo>
                      <a:lnTo>
                        <a:pt x="0" y="6"/>
                      </a:lnTo>
                      <a:lnTo>
                        <a:pt x="0" y="7"/>
                      </a:lnTo>
                      <a:lnTo>
                        <a:pt x="1" y="11"/>
                      </a:lnTo>
                      <a:lnTo>
                        <a:pt x="4" y="12"/>
                      </a:lnTo>
                      <a:lnTo>
                        <a:pt x="7" y="12"/>
                      </a:lnTo>
                      <a:lnTo>
                        <a:pt x="9" y="12"/>
                      </a:lnTo>
                      <a:lnTo>
                        <a:pt x="9" y="11"/>
                      </a:lnTo>
                      <a:lnTo>
                        <a:pt x="9" y="9"/>
                      </a:lnTo>
                      <a:lnTo>
                        <a:pt x="10" y="5"/>
                      </a:lnTo>
                      <a:lnTo>
                        <a:pt x="10" y="3"/>
                      </a:lnTo>
                      <a:lnTo>
                        <a:pt x="12" y="2"/>
                      </a:lnTo>
                      <a:lnTo>
                        <a:pt x="12" y="1"/>
                      </a:lnTo>
                      <a:lnTo>
                        <a:pt x="12" y="0"/>
                      </a:lnTo>
                      <a:lnTo>
                        <a:pt x="10" y="0"/>
                      </a:lnTo>
                      <a:close/>
                    </a:path>
                  </a:pathLst>
                </a:custGeom>
                <a:solidFill>
                  <a:srgbClr val="FCDD4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40" name="Freeform 414"/>
                <p:cNvSpPr>
                  <a:spLocks noChangeArrowheads="1"/>
                </p:cNvSpPr>
                <p:nvPr/>
              </p:nvSpPr>
              <p:spPr bwMode="auto">
                <a:xfrm>
                  <a:off x="4276" y="1515"/>
                  <a:ext cx="27" cy="9"/>
                </a:xfrm>
                <a:custGeom>
                  <a:avLst/>
                  <a:gdLst>
                    <a:gd name="T0" fmla="*/ 0 w 85"/>
                    <a:gd name="T1" fmla="*/ 0 h 26"/>
                    <a:gd name="T2" fmla="*/ 0 w 85"/>
                    <a:gd name="T3" fmla="*/ 0 h 26"/>
                    <a:gd name="T4" fmla="*/ 0 w 85"/>
                    <a:gd name="T5" fmla="*/ 0 h 26"/>
                    <a:gd name="T6" fmla="*/ 0 w 85"/>
                    <a:gd name="T7" fmla="*/ 0 h 26"/>
                    <a:gd name="T8" fmla="*/ 0 w 85"/>
                    <a:gd name="T9" fmla="*/ 0 h 26"/>
                    <a:gd name="T10" fmla="*/ 0 w 85"/>
                    <a:gd name="T11" fmla="*/ 0 h 26"/>
                    <a:gd name="T12" fmla="*/ 0 w 85"/>
                    <a:gd name="T13" fmla="*/ 0 h 26"/>
                    <a:gd name="T14" fmla="*/ 0 w 85"/>
                    <a:gd name="T15" fmla="*/ 0 h 26"/>
                    <a:gd name="T16" fmla="*/ 0 w 85"/>
                    <a:gd name="T17" fmla="*/ 0 h 26"/>
                    <a:gd name="T18" fmla="*/ 0 w 85"/>
                    <a:gd name="T19" fmla="*/ 0 h 26"/>
                    <a:gd name="T20" fmla="*/ 0 w 85"/>
                    <a:gd name="T21" fmla="*/ 0 h 26"/>
                    <a:gd name="T22" fmla="*/ 0 w 85"/>
                    <a:gd name="T23" fmla="*/ 0 h 26"/>
                    <a:gd name="T24" fmla="*/ 0 w 85"/>
                    <a:gd name="T25" fmla="*/ 0 h 26"/>
                    <a:gd name="T26" fmla="*/ 0 w 85"/>
                    <a:gd name="T27" fmla="*/ 0 h 26"/>
                    <a:gd name="T28" fmla="*/ 0 w 85"/>
                    <a:gd name="T29" fmla="*/ 0 h 26"/>
                    <a:gd name="T30" fmla="*/ 0 w 85"/>
                    <a:gd name="T31" fmla="*/ 0 h 26"/>
                    <a:gd name="T32" fmla="*/ 0 w 85"/>
                    <a:gd name="T33" fmla="*/ 0 h 26"/>
                    <a:gd name="T34" fmla="*/ 0 w 85"/>
                    <a:gd name="T35" fmla="*/ 0 h 26"/>
                    <a:gd name="T36" fmla="*/ 0 w 85"/>
                    <a:gd name="T37" fmla="*/ 0 h 26"/>
                    <a:gd name="T38" fmla="*/ 0 w 85"/>
                    <a:gd name="T39" fmla="*/ 0 h 26"/>
                    <a:gd name="T40" fmla="*/ 0 w 85"/>
                    <a:gd name="T41" fmla="*/ 0 h 26"/>
                    <a:gd name="T42" fmla="*/ 0 w 85"/>
                    <a:gd name="T43" fmla="*/ 0 h 26"/>
                    <a:gd name="T44" fmla="*/ 0 w 85"/>
                    <a:gd name="T45" fmla="*/ 0 h 26"/>
                    <a:gd name="T46" fmla="*/ 0 w 85"/>
                    <a:gd name="T47" fmla="*/ 0 h 26"/>
                    <a:gd name="T48" fmla="*/ 0 w 85"/>
                    <a:gd name="T49" fmla="*/ 0 h 26"/>
                    <a:gd name="T50" fmla="*/ 0 w 85"/>
                    <a:gd name="T51" fmla="*/ 0 h 26"/>
                    <a:gd name="T52" fmla="*/ 0 w 85"/>
                    <a:gd name="T53" fmla="*/ 0 h 26"/>
                    <a:gd name="T54" fmla="*/ 0 w 85"/>
                    <a:gd name="T55" fmla="*/ 0 h 26"/>
                    <a:gd name="T56" fmla="*/ 0 w 85"/>
                    <a:gd name="T57" fmla="*/ 0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
                    <a:gd name="T88" fmla="*/ 0 h 26"/>
                    <a:gd name="T89" fmla="*/ 85 w 85"/>
                    <a:gd name="T90" fmla="*/ 26 h 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 h="26">
                      <a:moveTo>
                        <a:pt x="66" y="23"/>
                      </a:moveTo>
                      <a:lnTo>
                        <a:pt x="58" y="22"/>
                      </a:lnTo>
                      <a:lnTo>
                        <a:pt x="46" y="21"/>
                      </a:lnTo>
                      <a:lnTo>
                        <a:pt x="33" y="21"/>
                      </a:lnTo>
                      <a:lnTo>
                        <a:pt x="23" y="20"/>
                      </a:lnTo>
                      <a:lnTo>
                        <a:pt x="18" y="20"/>
                      </a:lnTo>
                      <a:lnTo>
                        <a:pt x="14" y="19"/>
                      </a:lnTo>
                      <a:lnTo>
                        <a:pt x="10" y="17"/>
                      </a:lnTo>
                      <a:lnTo>
                        <a:pt x="7" y="15"/>
                      </a:lnTo>
                      <a:lnTo>
                        <a:pt x="4" y="13"/>
                      </a:lnTo>
                      <a:lnTo>
                        <a:pt x="2" y="11"/>
                      </a:lnTo>
                      <a:lnTo>
                        <a:pt x="1" y="8"/>
                      </a:lnTo>
                      <a:lnTo>
                        <a:pt x="0" y="5"/>
                      </a:lnTo>
                      <a:lnTo>
                        <a:pt x="1" y="3"/>
                      </a:lnTo>
                      <a:lnTo>
                        <a:pt x="2" y="0"/>
                      </a:lnTo>
                      <a:lnTo>
                        <a:pt x="4" y="0"/>
                      </a:lnTo>
                      <a:lnTo>
                        <a:pt x="8" y="0"/>
                      </a:lnTo>
                      <a:lnTo>
                        <a:pt x="16" y="0"/>
                      </a:lnTo>
                      <a:lnTo>
                        <a:pt x="26" y="2"/>
                      </a:lnTo>
                      <a:lnTo>
                        <a:pt x="39" y="3"/>
                      </a:lnTo>
                      <a:lnTo>
                        <a:pt x="54" y="7"/>
                      </a:lnTo>
                      <a:lnTo>
                        <a:pt x="68" y="12"/>
                      </a:lnTo>
                      <a:lnTo>
                        <a:pt x="81" y="19"/>
                      </a:lnTo>
                      <a:lnTo>
                        <a:pt x="84" y="21"/>
                      </a:lnTo>
                      <a:lnTo>
                        <a:pt x="85" y="23"/>
                      </a:lnTo>
                      <a:lnTo>
                        <a:pt x="84" y="25"/>
                      </a:lnTo>
                      <a:lnTo>
                        <a:pt x="81" y="26"/>
                      </a:lnTo>
                      <a:lnTo>
                        <a:pt x="74" y="26"/>
                      </a:lnTo>
                      <a:lnTo>
                        <a:pt x="66" y="23"/>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41" name="Freeform 415"/>
                <p:cNvSpPr>
                  <a:spLocks noChangeArrowheads="1"/>
                </p:cNvSpPr>
                <p:nvPr/>
              </p:nvSpPr>
              <p:spPr bwMode="auto">
                <a:xfrm>
                  <a:off x="4277" y="1515"/>
                  <a:ext cx="24" cy="8"/>
                </a:xfrm>
                <a:custGeom>
                  <a:avLst/>
                  <a:gdLst>
                    <a:gd name="T0" fmla="*/ 0 w 77"/>
                    <a:gd name="T1" fmla="*/ 0 h 21"/>
                    <a:gd name="T2" fmla="*/ 0 w 77"/>
                    <a:gd name="T3" fmla="*/ 0 h 21"/>
                    <a:gd name="T4" fmla="*/ 0 w 77"/>
                    <a:gd name="T5" fmla="*/ 0 h 21"/>
                    <a:gd name="T6" fmla="*/ 0 w 77"/>
                    <a:gd name="T7" fmla="*/ 0 h 21"/>
                    <a:gd name="T8" fmla="*/ 0 w 77"/>
                    <a:gd name="T9" fmla="*/ 0 h 21"/>
                    <a:gd name="T10" fmla="*/ 0 w 77"/>
                    <a:gd name="T11" fmla="*/ 0 h 21"/>
                    <a:gd name="T12" fmla="*/ 0 w 77"/>
                    <a:gd name="T13" fmla="*/ 0 h 21"/>
                    <a:gd name="T14" fmla="*/ 0 w 77"/>
                    <a:gd name="T15" fmla="*/ 0 h 21"/>
                    <a:gd name="T16" fmla="*/ 0 w 77"/>
                    <a:gd name="T17" fmla="*/ 0 h 21"/>
                    <a:gd name="T18" fmla="*/ 0 w 77"/>
                    <a:gd name="T19" fmla="*/ 0 h 21"/>
                    <a:gd name="T20" fmla="*/ 0 w 77"/>
                    <a:gd name="T21" fmla="*/ 0 h 21"/>
                    <a:gd name="T22" fmla="*/ 0 w 77"/>
                    <a:gd name="T23" fmla="*/ 0 h 21"/>
                    <a:gd name="T24" fmla="*/ 0 w 77"/>
                    <a:gd name="T25" fmla="*/ 0 h 21"/>
                    <a:gd name="T26" fmla="*/ 0 w 77"/>
                    <a:gd name="T27" fmla="*/ 0 h 21"/>
                    <a:gd name="T28" fmla="*/ 0 w 77"/>
                    <a:gd name="T29" fmla="*/ 0 h 21"/>
                    <a:gd name="T30" fmla="*/ 0 w 77"/>
                    <a:gd name="T31" fmla="*/ 0 h 21"/>
                    <a:gd name="T32" fmla="*/ 0 w 77"/>
                    <a:gd name="T33" fmla="*/ 0 h 21"/>
                    <a:gd name="T34" fmla="*/ 0 w 77"/>
                    <a:gd name="T35" fmla="*/ 0 h 21"/>
                    <a:gd name="T36" fmla="*/ 0 w 77"/>
                    <a:gd name="T37" fmla="*/ 0 h 21"/>
                    <a:gd name="T38" fmla="*/ 0 w 77"/>
                    <a:gd name="T39" fmla="*/ 0 h 21"/>
                    <a:gd name="T40" fmla="*/ 0 w 77"/>
                    <a:gd name="T41" fmla="*/ 0 h 21"/>
                    <a:gd name="T42" fmla="*/ 0 w 77"/>
                    <a:gd name="T43" fmla="*/ 0 h 21"/>
                    <a:gd name="T44" fmla="*/ 0 w 77"/>
                    <a:gd name="T45" fmla="*/ 0 h 21"/>
                    <a:gd name="T46" fmla="*/ 0 w 77"/>
                    <a:gd name="T47" fmla="*/ 0 h 21"/>
                    <a:gd name="T48" fmla="*/ 0 w 77"/>
                    <a:gd name="T49" fmla="*/ 0 h 21"/>
                    <a:gd name="T50" fmla="*/ 0 w 77"/>
                    <a:gd name="T51" fmla="*/ 0 h 21"/>
                    <a:gd name="T52" fmla="*/ 0 w 77"/>
                    <a:gd name="T53" fmla="*/ 0 h 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7"/>
                    <a:gd name="T82" fmla="*/ 0 h 21"/>
                    <a:gd name="T83" fmla="*/ 77 w 77"/>
                    <a:gd name="T84" fmla="*/ 21 h 2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7" h="21">
                      <a:moveTo>
                        <a:pt x="25" y="1"/>
                      </a:moveTo>
                      <a:lnTo>
                        <a:pt x="36" y="2"/>
                      </a:lnTo>
                      <a:lnTo>
                        <a:pt x="49" y="6"/>
                      </a:lnTo>
                      <a:lnTo>
                        <a:pt x="62" y="10"/>
                      </a:lnTo>
                      <a:lnTo>
                        <a:pt x="73" y="15"/>
                      </a:lnTo>
                      <a:lnTo>
                        <a:pt x="77" y="18"/>
                      </a:lnTo>
                      <a:lnTo>
                        <a:pt x="77" y="19"/>
                      </a:lnTo>
                      <a:lnTo>
                        <a:pt x="75" y="20"/>
                      </a:lnTo>
                      <a:lnTo>
                        <a:pt x="73" y="21"/>
                      </a:lnTo>
                      <a:lnTo>
                        <a:pt x="66" y="21"/>
                      </a:lnTo>
                      <a:lnTo>
                        <a:pt x="58" y="19"/>
                      </a:lnTo>
                      <a:lnTo>
                        <a:pt x="50" y="18"/>
                      </a:lnTo>
                      <a:lnTo>
                        <a:pt x="41" y="17"/>
                      </a:lnTo>
                      <a:lnTo>
                        <a:pt x="30" y="17"/>
                      </a:lnTo>
                      <a:lnTo>
                        <a:pt x="20" y="16"/>
                      </a:lnTo>
                      <a:lnTo>
                        <a:pt x="13" y="15"/>
                      </a:lnTo>
                      <a:lnTo>
                        <a:pt x="7" y="12"/>
                      </a:lnTo>
                      <a:lnTo>
                        <a:pt x="4" y="11"/>
                      </a:lnTo>
                      <a:lnTo>
                        <a:pt x="3" y="9"/>
                      </a:lnTo>
                      <a:lnTo>
                        <a:pt x="1" y="7"/>
                      </a:lnTo>
                      <a:lnTo>
                        <a:pt x="0" y="4"/>
                      </a:lnTo>
                      <a:lnTo>
                        <a:pt x="0" y="2"/>
                      </a:lnTo>
                      <a:lnTo>
                        <a:pt x="1" y="1"/>
                      </a:lnTo>
                      <a:lnTo>
                        <a:pt x="4" y="0"/>
                      </a:lnTo>
                      <a:lnTo>
                        <a:pt x="7" y="0"/>
                      </a:lnTo>
                      <a:lnTo>
                        <a:pt x="14" y="1"/>
                      </a:lnTo>
                      <a:lnTo>
                        <a:pt x="25" y="1"/>
                      </a:lnTo>
                      <a:close/>
                    </a:path>
                  </a:pathLst>
                </a:custGeom>
                <a:solidFill>
                  <a:srgbClr val="302C2B"/>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42" name="Freeform 416"/>
                <p:cNvSpPr>
                  <a:spLocks noChangeArrowheads="1"/>
                </p:cNvSpPr>
                <p:nvPr/>
              </p:nvSpPr>
              <p:spPr bwMode="auto">
                <a:xfrm>
                  <a:off x="4279" y="1516"/>
                  <a:ext cx="22" cy="6"/>
                </a:xfrm>
                <a:custGeom>
                  <a:avLst/>
                  <a:gdLst>
                    <a:gd name="T0" fmla="*/ 0 w 68"/>
                    <a:gd name="T1" fmla="*/ 0 h 18"/>
                    <a:gd name="T2" fmla="*/ 0 w 68"/>
                    <a:gd name="T3" fmla="*/ 0 h 18"/>
                    <a:gd name="T4" fmla="*/ 0 w 68"/>
                    <a:gd name="T5" fmla="*/ 0 h 18"/>
                    <a:gd name="T6" fmla="*/ 0 w 68"/>
                    <a:gd name="T7" fmla="*/ 0 h 18"/>
                    <a:gd name="T8" fmla="*/ 0 w 68"/>
                    <a:gd name="T9" fmla="*/ 0 h 18"/>
                    <a:gd name="T10" fmla="*/ 0 w 68"/>
                    <a:gd name="T11" fmla="*/ 0 h 18"/>
                    <a:gd name="T12" fmla="*/ 0 w 68"/>
                    <a:gd name="T13" fmla="*/ 0 h 18"/>
                    <a:gd name="T14" fmla="*/ 0 w 68"/>
                    <a:gd name="T15" fmla="*/ 0 h 18"/>
                    <a:gd name="T16" fmla="*/ 0 w 68"/>
                    <a:gd name="T17" fmla="*/ 0 h 18"/>
                    <a:gd name="T18" fmla="*/ 0 w 68"/>
                    <a:gd name="T19" fmla="*/ 0 h 18"/>
                    <a:gd name="T20" fmla="*/ 0 w 68"/>
                    <a:gd name="T21" fmla="*/ 0 h 18"/>
                    <a:gd name="T22" fmla="*/ 0 w 68"/>
                    <a:gd name="T23" fmla="*/ 0 h 18"/>
                    <a:gd name="T24" fmla="*/ 0 w 68"/>
                    <a:gd name="T25" fmla="*/ 0 h 18"/>
                    <a:gd name="T26" fmla="*/ 0 w 68"/>
                    <a:gd name="T27" fmla="*/ 0 h 18"/>
                    <a:gd name="T28" fmla="*/ 0 w 68"/>
                    <a:gd name="T29" fmla="*/ 0 h 18"/>
                    <a:gd name="T30" fmla="*/ 0 w 68"/>
                    <a:gd name="T31" fmla="*/ 0 h 18"/>
                    <a:gd name="T32" fmla="*/ 0 w 68"/>
                    <a:gd name="T33" fmla="*/ 0 h 18"/>
                    <a:gd name="T34" fmla="*/ 0 w 68"/>
                    <a:gd name="T35" fmla="*/ 0 h 18"/>
                    <a:gd name="T36" fmla="*/ 0 w 68"/>
                    <a:gd name="T37" fmla="*/ 0 h 18"/>
                    <a:gd name="T38" fmla="*/ 0 w 68"/>
                    <a:gd name="T39" fmla="*/ 0 h 18"/>
                    <a:gd name="T40" fmla="*/ 0 w 68"/>
                    <a:gd name="T41" fmla="*/ 0 h 18"/>
                    <a:gd name="T42" fmla="*/ 0 w 68"/>
                    <a:gd name="T43" fmla="*/ 0 h 18"/>
                    <a:gd name="T44" fmla="*/ 0 w 68"/>
                    <a:gd name="T45" fmla="*/ 0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8"/>
                    <a:gd name="T70" fmla="*/ 0 h 18"/>
                    <a:gd name="T71" fmla="*/ 68 w 68"/>
                    <a:gd name="T72" fmla="*/ 18 h 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8" h="18">
                      <a:moveTo>
                        <a:pt x="22" y="2"/>
                      </a:moveTo>
                      <a:lnTo>
                        <a:pt x="33" y="3"/>
                      </a:lnTo>
                      <a:lnTo>
                        <a:pt x="44" y="5"/>
                      </a:lnTo>
                      <a:lnTo>
                        <a:pt x="54" y="9"/>
                      </a:lnTo>
                      <a:lnTo>
                        <a:pt x="63" y="13"/>
                      </a:lnTo>
                      <a:lnTo>
                        <a:pt x="67" y="15"/>
                      </a:lnTo>
                      <a:lnTo>
                        <a:pt x="68" y="16"/>
                      </a:lnTo>
                      <a:lnTo>
                        <a:pt x="67" y="17"/>
                      </a:lnTo>
                      <a:lnTo>
                        <a:pt x="65" y="18"/>
                      </a:lnTo>
                      <a:lnTo>
                        <a:pt x="58" y="17"/>
                      </a:lnTo>
                      <a:lnTo>
                        <a:pt x="50" y="16"/>
                      </a:lnTo>
                      <a:lnTo>
                        <a:pt x="36" y="14"/>
                      </a:lnTo>
                      <a:lnTo>
                        <a:pt x="17" y="14"/>
                      </a:lnTo>
                      <a:lnTo>
                        <a:pt x="11" y="13"/>
                      </a:lnTo>
                      <a:lnTo>
                        <a:pt x="6" y="11"/>
                      </a:lnTo>
                      <a:lnTo>
                        <a:pt x="2" y="8"/>
                      </a:lnTo>
                      <a:lnTo>
                        <a:pt x="0" y="4"/>
                      </a:lnTo>
                      <a:lnTo>
                        <a:pt x="0" y="2"/>
                      </a:lnTo>
                      <a:lnTo>
                        <a:pt x="0" y="1"/>
                      </a:lnTo>
                      <a:lnTo>
                        <a:pt x="2" y="0"/>
                      </a:lnTo>
                      <a:lnTo>
                        <a:pt x="4" y="0"/>
                      </a:lnTo>
                      <a:lnTo>
                        <a:pt x="13" y="1"/>
                      </a:lnTo>
                      <a:lnTo>
                        <a:pt x="22" y="2"/>
                      </a:lnTo>
                      <a:close/>
                    </a:path>
                  </a:pathLst>
                </a:custGeom>
                <a:solidFill>
                  <a:srgbClr val="393633"/>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43" name="Freeform 417"/>
                <p:cNvSpPr>
                  <a:spLocks noChangeArrowheads="1"/>
                </p:cNvSpPr>
                <p:nvPr/>
              </p:nvSpPr>
              <p:spPr bwMode="auto">
                <a:xfrm>
                  <a:off x="4279" y="1516"/>
                  <a:ext cx="19" cy="5"/>
                </a:xfrm>
                <a:custGeom>
                  <a:avLst/>
                  <a:gdLst>
                    <a:gd name="T0" fmla="*/ 0 w 61"/>
                    <a:gd name="T1" fmla="*/ 0 h 14"/>
                    <a:gd name="T2" fmla="*/ 0 w 61"/>
                    <a:gd name="T3" fmla="*/ 0 h 14"/>
                    <a:gd name="T4" fmla="*/ 0 w 61"/>
                    <a:gd name="T5" fmla="*/ 0 h 14"/>
                    <a:gd name="T6" fmla="*/ 0 w 61"/>
                    <a:gd name="T7" fmla="*/ 0 h 14"/>
                    <a:gd name="T8" fmla="*/ 0 w 61"/>
                    <a:gd name="T9" fmla="*/ 0 h 14"/>
                    <a:gd name="T10" fmla="*/ 0 w 61"/>
                    <a:gd name="T11" fmla="*/ 0 h 14"/>
                    <a:gd name="T12" fmla="*/ 0 w 61"/>
                    <a:gd name="T13" fmla="*/ 0 h 14"/>
                    <a:gd name="T14" fmla="*/ 0 w 61"/>
                    <a:gd name="T15" fmla="*/ 0 h 14"/>
                    <a:gd name="T16" fmla="*/ 0 w 61"/>
                    <a:gd name="T17" fmla="*/ 0 h 14"/>
                    <a:gd name="T18" fmla="*/ 0 w 61"/>
                    <a:gd name="T19" fmla="*/ 0 h 14"/>
                    <a:gd name="T20" fmla="*/ 0 w 61"/>
                    <a:gd name="T21" fmla="*/ 0 h 14"/>
                    <a:gd name="T22" fmla="*/ 0 w 61"/>
                    <a:gd name="T23" fmla="*/ 0 h 14"/>
                    <a:gd name="T24" fmla="*/ 0 w 61"/>
                    <a:gd name="T25" fmla="*/ 0 h 14"/>
                    <a:gd name="T26" fmla="*/ 0 w 61"/>
                    <a:gd name="T27" fmla="*/ 0 h 14"/>
                    <a:gd name="T28" fmla="*/ 0 w 61"/>
                    <a:gd name="T29" fmla="*/ 0 h 14"/>
                    <a:gd name="T30" fmla="*/ 0 w 61"/>
                    <a:gd name="T31" fmla="*/ 0 h 14"/>
                    <a:gd name="T32" fmla="*/ 0 w 61"/>
                    <a:gd name="T33" fmla="*/ 0 h 14"/>
                    <a:gd name="T34" fmla="*/ 0 w 61"/>
                    <a:gd name="T35" fmla="*/ 0 h 14"/>
                    <a:gd name="T36" fmla="*/ 0 w 61"/>
                    <a:gd name="T37" fmla="*/ 0 h 14"/>
                    <a:gd name="T38" fmla="*/ 0 w 61"/>
                    <a:gd name="T39" fmla="*/ 0 h 14"/>
                    <a:gd name="T40" fmla="*/ 0 w 61"/>
                    <a:gd name="T41" fmla="*/ 0 h 14"/>
                    <a:gd name="T42" fmla="*/ 0 w 61"/>
                    <a:gd name="T43" fmla="*/ 0 h 14"/>
                    <a:gd name="T44" fmla="*/ 0 w 61"/>
                    <a:gd name="T45" fmla="*/ 0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
                    <a:gd name="T70" fmla="*/ 0 h 14"/>
                    <a:gd name="T71" fmla="*/ 61 w 61"/>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 h="14">
                      <a:moveTo>
                        <a:pt x="21" y="2"/>
                      </a:moveTo>
                      <a:lnTo>
                        <a:pt x="31" y="2"/>
                      </a:lnTo>
                      <a:lnTo>
                        <a:pt x="39" y="4"/>
                      </a:lnTo>
                      <a:lnTo>
                        <a:pt x="48" y="7"/>
                      </a:lnTo>
                      <a:lnTo>
                        <a:pt x="57" y="10"/>
                      </a:lnTo>
                      <a:lnTo>
                        <a:pt x="60" y="12"/>
                      </a:lnTo>
                      <a:lnTo>
                        <a:pt x="61" y="13"/>
                      </a:lnTo>
                      <a:lnTo>
                        <a:pt x="60" y="13"/>
                      </a:lnTo>
                      <a:lnTo>
                        <a:pt x="58" y="14"/>
                      </a:lnTo>
                      <a:lnTo>
                        <a:pt x="51" y="13"/>
                      </a:lnTo>
                      <a:lnTo>
                        <a:pt x="44" y="11"/>
                      </a:lnTo>
                      <a:lnTo>
                        <a:pt x="31" y="10"/>
                      </a:lnTo>
                      <a:lnTo>
                        <a:pt x="16" y="10"/>
                      </a:lnTo>
                      <a:lnTo>
                        <a:pt x="11" y="9"/>
                      </a:lnTo>
                      <a:lnTo>
                        <a:pt x="7" y="8"/>
                      </a:lnTo>
                      <a:lnTo>
                        <a:pt x="4" y="6"/>
                      </a:lnTo>
                      <a:lnTo>
                        <a:pt x="1" y="4"/>
                      </a:lnTo>
                      <a:lnTo>
                        <a:pt x="0" y="2"/>
                      </a:lnTo>
                      <a:lnTo>
                        <a:pt x="1" y="1"/>
                      </a:lnTo>
                      <a:lnTo>
                        <a:pt x="2" y="0"/>
                      </a:lnTo>
                      <a:lnTo>
                        <a:pt x="5" y="0"/>
                      </a:lnTo>
                      <a:lnTo>
                        <a:pt x="12" y="1"/>
                      </a:lnTo>
                      <a:lnTo>
                        <a:pt x="21" y="2"/>
                      </a:lnTo>
                      <a:close/>
                    </a:path>
                  </a:pathLst>
                </a:custGeom>
                <a:solidFill>
                  <a:srgbClr val="43403E"/>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44" name="Freeform 418"/>
                <p:cNvSpPr>
                  <a:spLocks noChangeArrowheads="1"/>
                </p:cNvSpPr>
                <p:nvPr/>
              </p:nvSpPr>
              <p:spPr bwMode="auto">
                <a:xfrm>
                  <a:off x="4280" y="1517"/>
                  <a:ext cx="17" cy="3"/>
                </a:xfrm>
                <a:custGeom>
                  <a:avLst/>
                  <a:gdLst>
                    <a:gd name="T0" fmla="*/ 0 w 53"/>
                    <a:gd name="T1" fmla="*/ 0 h 11"/>
                    <a:gd name="T2" fmla="*/ 0 w 53"/>
                    <a:gd name="T3" fmla="*/ 0 h 11"/>
                    <a:gd name="T4" fmla="*/ 0 w 53"/>
                    <a:gd name="T5" fmla="*/ 0 h 11"/>
                    <a:gd name="T6" fmla="*/ 0 w 53"/>
                    <a:gd name="T7" fmla="*/ 0 h 11"/>
                    <a:gd name="T8" fmla="*/ 0 w 53"/>
                    <a:gd name="T9" fmla="*/ 0 h 11"/>
                    <a:gd name="T10" fmla="*/ 0 w 53"/>
                    <a:gd name="T11" fmla="*/ 0 h 11"/>
                    <a:gd name="T12" fmla="*/ 0 w 53"/>
                    <a:gd name="T13" fmla="*/ 0 h 11"/>
                    <a:gd name="T14" fmla="*/ 0 w 53"/>
                    <a:gd name="T15" fmla="*/ 0 h 11"/>
                    <a:gd name="T16" fmla="*/ 0 w 53"/>
                    <a:gd name="T17" fmla="*/ 0 h 11"/>
                    <a:gd name="T18" fmla="*/ 0 w 53"/>
                    <a:gd name="T19" fmla="*/ 0 h 11"/>
                    <a:gd name="T20" fmla="*/ 0 w 53"/>
                    <a:gd name="T21" fmla="*/ 0 h 11"/>
                    <a:gd name="T22" fmla="*/ 0 w 53"/>
                    <a:gd name="T23" fmla="*/ 0 h 11"/>
                    <a:gd name="T24" fmla="*/ 0 w 53"/>
                    <a:gd name="T25" fmla="*/ 0 h 11"/>
                    <a:gd name="T26" fmla="*/ 0 w 53"/>
                    <a:gd name="T27" fmla="*/ 0 h 11"/>
                    <a:gd name="T28" fmla="*/ 0 w 53"/>
                    <a:gd name="T29" fmla="*/ 0 h 11"/>
                    <a:gd name="T30" fmla="*/ 0 w 53"/>
                    <a:gd name="T31" fmla="*/ 0 h 11"/>
                    <a:gd name="T32" fmla="*/ 0 w 53"/>
                    <a:gd name="T33" fmla="*/ 0 h 11"/>
                    <a:gd name="T34" fmla="*/ 0 w 53"/>
                    <a:gd name="T35" fmla="*/ 0 h 11"/>
                    <a:gd name="T36" fmla="*/ 0 w 53"/>
                    <a:gd name="T37" fmla="*/ 0 h 11"/>
                    <a:gd name="T38" fmla="*/ 0 w 53"/>
                    <a:gd name="T39" fmla="*/ 0 h 11"/>
                    <a:gd name="T40" fmla="*/ 0 w 53"/>
                    <a:gd name="T41" fmla="*/ 0 h 11"/>
                    <a:gd name="T42" fmla="*/ 0 w 53"/>
                    <a:gd name="T43" fmla="*/ 0 h 11"/>
                    <a:gd name="T44" fmla="*/ 0 w 53"/>
                    <a:gd name="T45" fmla="*/ 0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
                    <a:gd name="T70" fmla="*/ 0 h 11"/>
                    <a:gd name="T71" fmla="*/ 53 w 53"/>
                    <a:gd name="T72" fmla="*/ 11 h 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 h="11">
                      <a:moveTo>
                        <a:pt x="35" y="8"/>
                      </a:moveTo>
                      <a:lnTo>
                        <a:pt x="26" y="7"/>
                      </a:lnTo>
                      <a:lnTo>
                        <a:pt x="13" y="7"/>
                      </a:lnTo>
                      <a:lnTo>
                        <a:pt x="9" y="7"/>
                      </a:lnTo>
                      <a:lnTo>
                        <a:pt x="5" y="6"/>
                      </a:lnTo>
                      <a:lnTo>
                        <a:pt x="3" y="5"/>
                      </a:lnTo>
                      <a:lnTo>
                        <a:pt x="1" y="4"/>
                      </a:lnTo>
                      <a:lnTo>
                        <a:pt x="0" y="2"/>
                      </a:lnTo>
                      <a:lnTo>
                        <a:pt x="0" y="1"/>
                      </a:lnTo>
                      <a:lnTo>
                        <a:pt x="0" y="0"/>
                      </a:lnTo>
                      <a:lnTo>
                        <a:pt x="2" y="1"/>
                      </a:lnTo>
                      <a:lnTo>
                        <a:pt x="9" y="2"/>
                      </a:lnTo>
                      <a:lnTo>
                        <a:pt x="19" y="2"/>
                      </a:lnTo>
                      <a:lnTo>
                        <a:pt x="28" y="3"/>
                      </a:lnTo>
                      <a:lnTo>
                        <a:pt x="34" y="4"/>
                      </a:lnTo>
                      <a:lnTo>
                        <a:pt x="40" y="6"/>
                      </a:lnTo>
                      <a:lnTo>
                        <a:pt x="47" y="8"/>
                      </a:lnTo>
                      <a:lnTo>
                        <a:pt x="52" y="9"/>
                      </a:lnTo>
                      <a:lnTo>
                        <a:pt x="53" y="10"/>
                      </a:lnTo>
                      <a:lnTo>
                        <a:pt x="52" y="11"/>
                      </a:lnTo>
                      <a:lnTo>
                        <a:pt x="49" y="11"/>
                      </a:lnTo>
                      <a:lnTo>
                        <a:pt x="42" y="10"/>
                      </a:lnTo>
                      <a:lnTo>
                        <a:pt x="35" y="8"/>
                      </a:lnTo>
                      <a:close/>
                    </a:path>
                  </a:pathLst>
                </a:custGeom>
                <a:solidFill>
                  <a:srgbClr val="4E4B4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45" name="Freeform 419"/>
                <p:cNvSpPr>
                  <a:spLocks noChangeArrowheads="1"/>
                </p:cNvSpPr>
                <p:nvPr/>
              </p:nvSpPr>
              <p:spPr bwMode="auto">
                <a:xfrm>
                  <a:off x="4257" y="1492"/>
                  <a:ext cx="20" cy="27"/>
                </a:xfrm>
                <a:custGeom>
                  <a:avLst/>
                  <a:gdLst>
                    <a:gd name="T0" fmla="*/ 0 w 63"/>
                    <a:gd name="T1" fmla="*/ 0 h 73"/>
                    <a:gd name="T2" fmla="*/ 0 w 63"/>
                    <a:gd name="T3" fmla="*/ 0 h 73"/>
                    <a:gd name="T4" fmla="*/ 0 w 63"/>
                    <a:gd name="T5" fmla="*/ 0 h 73"/>
                    <a:gd name="T6" fmla="*/ 0 w 63"/>
                    <a:gd name="T7" fmla="*/ 0 h 73"/>
                    <a:gd name="T8" fmla="*/ 0 w 63"/>
                    <a:gd name="T9" fmla="*/ 0 h 73"/>
                    <a:gd name="T10" fmla="*/ 0 w 63"/>
                    <a:gd name="T11" fmla="*/ 0 h 73"/>
                    <a:gd name="T12" fmla="*/ 0 w 63"/>
                    <a:gd name="T13" fmla="*/ 0 h 73"/>
                    <a:gd name="T14" fmla="*/ 0 w 63"/>
                    <a:gd name="T15" fmla="*/ 0 h 73"/>
                    <a:gd name="T16" fmla="*/ 0 w 63"/>
                    <a:gd name="T17" fmla="*/ 0 h 73"/>
                    <a:gd name="T18" fmla="*/ 0 w 63"/>
                    <a:gd name="T19" fmla="*/ 0 h 73"/>
                    <a:gd name="T20" fmla="*/ 0 w 63"/>
                    <a:gd name="T21" fmla="*/ 0 h 73"/>
                    <a:gd name="T22" fmla="*/ 0 w 63"/>
                    <a:gd name="T23" fmla="*/ 0 h 73"/>
                    <a:gd name="T24" fmla="*/ 0 w 63"/>
                    <a:gd name="T25" fmla="*/ 0 h 73"/>
                    <a:gd name="T26" fmla="*/ 0 w 63"/>
                    <a:gd name="T27" fmla="*/ 0 h 73"/>
                    <a:gd name="T28" fmla="*/ 0 w 63"/>
                    <a:gd name="T29" fmla="*/ 0 h 73"/>
                    <a:gd name="T30" fmla="*/ 0 w 63"/>
                    <a:gd name="T31" fmla="*/ 0 h 73"/>
                    <a:gd name="T32" fmla="*/ 0 w 63"/>
                    <a:gd name="T33" fmla="*/ 0 h 73"/>
                    <a:gd name="T34" fmla="*/ 0 w 63"/>
                    <a:gd name="T35" fmla="*/ 0 h 73"/>
                    <a:gd name="T36" fmla="*/ 0 w 63"/>
                    <a:gd name="T37" fmla="*/ 0 h 73"/>
                    <a:gd name="T38" fmla="*/ 0 w 63"/>
                    <a:gd name="T39" fmla="*/ 0 h 73"/>
                    <a:gd name="T40" fmla="*/ 0 w 63"/>
                    <a:gd name="T41" fmla="*/ 0 h 73"/>
                    <a:gd name="T42" fmla="*/ 0 w 63"/>
                    <a:gd name="T43" fmla="*/ 0 h 73"/>
                    <a:gd name="T44" fmla="*/ 0 w 63"/>
                    <a:gd name="T45" fmla="*/ 0 h 73"/>
                    <a:gd name="T46" fmla="*/ 0 w 63"/>
                    <a:gd name="T47" fmla="*/ 0 h 73"/>
                    <a:gd name="T48" fmla="*/ 0 w 63"/>
                    <a:gd name="T49" fmla="*/ 0 h 73"/>
                    <a:gd name="T50" fmla="*/ 0 w 63"/>
                    <a:gd name="T51" fmla="*/ 0 h 73"/>
                    <a:gd name="T52" fmla="*/ 0 w 63"/>
                    <a:gd name="T53" fmla="*/ 0 h 73"/>
                    <a:gd name="T54" fmla="*/ 0 w 63"/>
                    <a:gd name="T55" fmla="*/ 0 h 73"/>
                    <a:gd name="T56" fmla="*/ 0 w 63"/>
                    <a:gd name="T57" fmla="*/ 0 h 73"/>
                    <a:gd name="T58" fmla="*/ 0 w 63"/>
                    <a:gd name="T59" fmla="*/ 0 h 73"/>
                    <a:gd name="T60" fmla="*/ 0 w 63"/>
                    <a:gd name="T61" fmla="*/ 0 h 73"/>
                    <a:gd name="T62" fmla="*/ 0 w 63"/>
                    <a:gd name="T63" fmla="*/ 0 h 73"/>
                    <a:gd name="T64" fmla="*/ 0 w 63"/>
                    <a:gd name="T65" fmla="*/ 0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73"/>
                    <a:gd name="T101" fmla="*/ 63 w 63"/>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73">
                      <a:moveTo>
                        <a:pt x="43" y="34"/>
                      </a:moveTo>
                      <a:lnTo>
                        <a:pt x="35" y="40"/>
                      </a:lnTo>
                      <a:lnTo>
                        <a:pt x="29" y="46"/>
                      </a:lnTo>
                      <a:lnTo>
                        <a:pt x="26" y="52"/>
                      </a:lnTo>
                      <a:lnTo>
                        <a:pt x="24" y="56"/>
                      </a:lnTo>
                      <a:lnTo>
                        <a:pt x="21" y="61"/>
                      </a:lnTo>
                      <a:lnTo>
                        <a:pt x="18" y="69"/>
                      </a:lnTo>
                      <a:lnTo>
                        <a:pt x="15" y="71"/>
                      </a:lnTo>
                      <a:lnTo>
                        <a:pt x="14" y="73"/>
                      </a:lnTo>
                      <a:lnTo>
                        <a:pt x="12" y="72"/>
                      </a:lnTo>
                      <a:lnTo>
                        <a:pt x="11" y="70"/>
                      </a:lnTo>
                      <a:lnTo>
                        <a:pt x="6" y="60"/>
                      </a:lnTo>
                      <a:lnTo>
                        <a:pt x="2" y="49"/>
                      </a:lnTo>
                      <a:lnTo>
                        <a:pt x="0" y="42"/>
                      </a:lnTo>
                      <a:lnTo>
                        <a:pt x="0" y="35"/>
                      </a:lnTo>
                      <a:lnTo>
                        <a:pt x="3" y="28"/>
                      </a:lnTo>
                      <a:lnTo>
                        <a:pt x="7" y="21"/>
                      </a:lnTo>
                      <a:lnTo>
                        <a:pt x="12" y="17"/>
                      </a:lnTo>
                      <a:lnTo>
                        <a:pt x="18" y="12"/>
                      </a:lnTo>
                      <a:lnTo>
                        <a:pt x="24" y="9"/>
                      </a:lnTo>
                      <a:lnTo>
                        <a:pt x="29" y="6"/>
                      </a:lnTo>
                      <a:lnTo>
                        <a:pt x="42" y="2"/>
                      </a:lnTo>
                      <a:lnTo>
                        <a:pt x="54" y="0"/>
                      </a:lnTo>
                      <a:lnTo>
                        <a:pt x="57" y="0"/>
                      </a:lnTo>
                      <a:lnTo>
                        <a:pt x="61" y="1"/>
                      </a:lnTo>
                      <a:lnTo>
                        <a:pt x="62" y="2"/>
                      </a:lnTo>
                      <a:lnTo>
                        <a:pt x="63" y="4"/>
                      </a:lnTo>
                      <a:lnTo>
                        <a:pt x="63" y="8"/>
                      </a:lnTo>
                      <a:lnTo>
                        <a:pt x="61" y="14"/>
                      </a:lnTo>
                      <a:lnTo>
                        <a:pt x="57" y="20"/>
                      </a:lnTo>
                      <a:lnTo>
                        <a:pt x="52" y="26"/>
                      </a:lnTo>
                      <a:lnTo>
                        <a:pt x="48" y="31"/>
                      </a:lnTo>
                      <a:lnTo>
                        <a:pt x="43" y="34"/>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46" name="Freeform 420"/>
                <p:cNvSpPr>
                  <a:spLocks noChangeArrowheads="1"/>
                </p:cNvSpPr>
                <p:nvPr/>
              </p:nvSpPr>
              <p:spPr bwMode="auto">
                <a:xfrm>
                  <a:off x="4258" y="1493"/>
                  <a:ext cx="18" cy="25"/>
                </a:xfrm>
                <a:custGeom>
                  <a:avLst/>
                  <a:gdLst>
                    <a:gd name="T0" fmla="*/ 0 w 59"/>
                    <a:gd name="T1" fmla="*/ 0 h 69"/>
                    <a:gd name="T2" fmla="*/ 0 w 59"/>
                    <a:gd name="T3" fmla="*/ 0 h 69"/>
                    <a:gd name="T4" fmla="*/ 0 w 59"/>
                    <a:gd name="T5" fmla="*/ 0 h 69"/>
                    <a:gd name="T6" fmla="*/ 0 w 59"/>
                    <a:gd name="T7" fmla="*/ 0 h 69"/>
                    <a:gd name="T8" fmla="*/ 0 w 59"/>
                    <a:gd name="T9" fmla="*/ 0 h 69"/>
                    <a:gd name="T10" fmla="*/ 0 w 59"/>
                    <a:gd name="T11" fmla="*/ 0 h 69"/>
                    <a:gd name="T12" fmla="*/ 0 w 59"/>
                    <a:gd name="T13" fmla="*/ 0 h 69"/>
                    <a:gd name="T14" fmla="*/ 0 w 59"/>
                    <a:gd name="T15" fmla="*/ 0 h 69"/>
                    <a:gd name="T16" fmla="*/ 0 w 59"/>
                    <a:gd name="T17" fmla="*/ 0 h 69"/>
                    <a:gd name="T18" fmla="*/ 0 w 59"/>
                    <a:gd name="T19" fmla="*/ 0 h 69"/>
                    <a:gd name="T20" fmla="*/ 0 w 59"/>
                    <a:gd name="T21" fmla="*/ 0 h 69"/>
                    <a:gd name="T22" fmla="*/ 0 w 59"/>
                    <a:gd name="T23" fmla="*/ 0 h 69"/>
                    <a:gd name="T24" fmla="*/ 0 w 59"/>
                    <a:gd name="T25" fmla="*/ 0 h 69"/>
                    <a:gd name="T26" fmla="*/ 0 w 59"/>
                    <a:gd name="T27" fmla="*/ 0 h 69"/>
                    <a:gd name="T28" fmla="*/ 0 w 59"/>
                    <a:gd name="T29" fmla="*/ 0 h 69"/>
                    <a:gd name="T30" fmla="*/ 0 w 59"/>
                    <a:gd name="T31" fmla="*/ 0 h 69"/>
                    <a:gd name="T32" fmla="*/ 0 w 59"/>
                    <a:gd name="T33" fmla="*/ 0 h 69"/>
                    <a:gd name="T34" fmla="*/ 0 w 59"/>
                    <a:gd name="T35" fmla="*/ 0 h 69"/>
                    <a:gd name="T36" fmla="*/ 0 w 59"/>
                    <a:gd name="T37" fmla="*/ 0 h 69"/>
                    <a:gd name="T38" fmla="*/ 0 w 59"/>
                    <a:gd name="T39" fmla="*/ 0 h 69"/>
                    <a:gd name="T40" fmla="*/ 0 w 59"/>
                    <a:gd name="T41" fmla="*/ 0 h 69"/>
                    <a:gd name="T42" fmla="*/ 0 w 59"/>
                    <a:gd name="T43" fmla="*/ 0 h 69"/>
                    <a:gd name="T44" fmla="*/ 0 w 59"/>
                    <a:gd name="T45" fmla="*/ 0 h 69"/>
                    <a:gd name="T46" fmla="*/ 0 w 59"/>
                    <a:gd name="T47" fmla="*/ 0 h 69"/>
                    <a:gd name="T48" fmla="*/ 0 w 59"/>
                    <a:gd name="T49" fmla="*/ 0 h 69"/>
                    <a:gd name="T50" fmla="*/ 0 w 59"/>
                    <a:gd name="T51" fmla="*/ 0 h 69"/>
                    <a:gd name="T52" fmla="*/ 0 w 59"/>
                    <a:gd name="T53" fmla="*/ 0 h 69"/>
                    <a:gd name="T54" fmla="*/ 0 w 59"/>
                    <a:gd name="T55" fmla="*/ 0 h 69"/>
                    <a:gd name="T56" fmla="*/ 0 w 59"/>
                    <a:gd name="T57" fmla="*/ 0 h 69"/>
                    <a:gd name="T58" fmla="*/ 0 w 59"/>
                    <a:gd name="T59" fmla="*/ 0 h 69"/>
                    <a:gd name="T60" fmla="*/ 0 w 59"/>
                    <a:gd name="T61" fmla="*/ 0 h 69"/>
                    <a:gd name="T62" fmla="*/ 0 w 59"/>
                    <a:gd name="T63" fmla="*/ 0 h 69"/>
                    <a:gd name="T64" fmla="*/ 0 w 59"/>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69"/>
                    <a:gd name="T101" fmla="*/ 59 w 59"/>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69">
                      <a:moveTo>
                        <a:pt x="7" y="20"/>
                      </a:moveTo>
                      <a:lnTo>
                        <a:pt x="10" y="16"/>
                      </a:lnTo>
                      <a:lnTo>
                        <a:pt x="16" y="11"/>
                      </a:lnTo>
                      <a:lnTo>
                        <a:pt x="21" y="8"/>
                      </a:lnTo>
                      <a:lnTo>
                        <a:pt x="26" y="5"/>
                      </a:lnTo>
                      <a:lnTo>
                        <a:pt x="38" y="2"/>
                      </a:lnTo>
                      <a:lnTo>
                        <a:pt x="49" y="0"/>
                      </a:lnTo>
                      <a:lnTo>
                        <a:pt x="53" y="0"/>
                      </a:lnTo>
                      <a:lnTo>
                        <a:pt x="55" y="1"/>
                      </a:lnTo>
                      <a:lnTo>
                        <a:pt x="56" y="2"/>
                      </a:lnTo>
                      <a:lnTo>
                        <a:pt x="58" y="3"/>
                      </a:lnTo>
                      <a:lnTo>
                        <a:pt x="59" y="7"/>
                      </a:lnTo>
                      <a:lnTo>
                        <a:pt x="56" y="12"/>
                      </a:lnTo>
                      <a:lnTo>
                        <a:pt x="53" y="18"/>
                      </a:lnTo>
                      <a:lnTo>
                        <a:pt x="48" y="23"/>
                      </a:lnTo>
                      <a:lnTo>
                        <a:pt x="44" y="28"/>
                      </a:lnTo>
                      <a:lnTo>
                        <a:pt x="39" y="31"/>
                      </a:lnTo>
                      <a:lnTo>
                        <a:pt x="32" y="36"/>
                      </a:lnTo>
                      <a:lnTo>
                        <a:pt x="26" y="43"/>
                      </a:lnTo>
                      <a:lnTo>
                        <a:pt x="22" y="48"/>
                      </a:lnTo>
                      <a:lnTo>
                        <a:pt x="19" y="53"/>
                      </a:lnTo>
                      <a:lnTo>
                        <a:pt x="17" y="58"/>
                      </a:lnTo>
                      <a:lnTo>
                        <a:pt x="15" y="65"/>
                      </a:lnTo>
                      <a:lnTo>
                        <a:pt x="12" y="67"/>
                      </a:lnTo>
                      <a:lnTo>
                        <a:pt x="11" y="69"/>
                      </a:lnTo>
                      <a:lnTo>
                        <a:pt x="9" y="68"/>
                      </a:lnTo>
                      <a:lnTo>
                        <a:pt x="8" y="66"/>
                      </a:lnTo>
                      <a:lnTo>
                        <a:pt x="4" y="56"/>
                      </a:lnTo>
                      <a:lnTo>
                        <a:pt x="1" y="45"/>
                      </a:lnTo>
                      <a:lnTo>
                        <a:pt x="0" y="39"/>
                      </a:lnTo>
                      <a:lnTo>
                        <a:pt x="0" y="32"/>
                      </a:lnTo>
                      <a:lnTo>
                        <a:pt x="2" y="26"/>
                      </a:lnTo>
                      <a:lnTo>
                        <a:pt x="7" y="20"/>
                      </a:lnTo>
                      <a:close/>
                    </a:path>
                  </a:pathLst>
                </a:custGeom>
                <a:solidFill>
                  <a:srgbClr val="2C2726"/>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47" name="Freeform 421"/>
                <p:cNvSpPr>
                  <a:spLocks noChangeArrowheads="1"/>
                </p:cNvSpPr>
                <p:nvPr/>
              </p:nvSpPr>
              <p:spPr bwMode="auto">
                <a:xfrm>
                  <a:off x="4258" y="1494"/>
                  <a:ext cx="17" cy="23"/>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65"/>
                    <a:gd name="T101" fmla="*/ 54 w 5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65">
                      <a:moveTo>
                        <a:pt x="6" y="18"/>
                      </a:moveTo>
                      <a:lnTo>
                        <a:pt x="10" y="14"/>
                      </a:lnTo>
                      <a:lnTo>
                        <a:pt x="15" y="10"/>
                      </a:lnTo>
                      <a:lnTo>
                        <a:pt x="20" y="7"/>
                      </a:lnTo>
                      <a:lnTo>
                        <a:pt x="24" y="5"/>
                      </a:lnTo>
                      <a:lnTo>
                        <a:pt x="35" y="2"/>
                      </a:lnTo>
                      <a:lnTo>
                        <a:pt x="45" y="0"/>
                      </a:lnTo>
                      <a:lnTo>
                        <a:pt x="49" y="0"/>
                      </a:lnTo>
                      <a:lnTo>
                        <a:pt x="51" y="0"/>
                      </a:lnTo>
                      <a:lnTo>
                        <a:pt x="53" y="1"/>
                      </a:lnTo>
                      <a:lnTo>
                        <a:pt x="53" y="2"/>
                      </a:lnTo>
                      <a:lnTo>
                        <a:pt x="54" y="6"/>
                      </a:lnTo>
                      <a:lnTo>
                        <a:pt x="52" y="10"/>
                      </a:lnTo>
                      <a:lnTo>
                        <a:pt x="50" y="16"/>
                      </a:lnTo>
                      <a:lnTo>
                        <a:pt x="45" y="21"/>
                      </a:lnTo>
                      <a:lnTo>
                        <a:pt x="41" y="25"/>
                      </a:lnTo>
                      <a:lnTo>
                        <a:pt x="36" y="29"/>
                      </a:lnTo>
                      <a:lnTo>
                        <a:pt x="29" y="33"/>
                      </a:lnTo>
                      <a:lnTo>
                        <a:pt x="23" y="40"/>
                      </a:lnTo>
                      <a:lnTo>
                        <a:pt x="20" y="45"/>
                      </a:lnTo>
                      <a:lnTo>
                        <a:pt x="16" y="50"/>
                      </a:lnTo>
                      <a:lnTo>
                        <a:pt x="14" y="55"/>
                      </a:lnTo>
                      <a:lnTo>
                        <a:pt x="12" y="62"/>
                      </a:lnTo>
                      <a:lnTo>
                        <a:pt x="10" y="64"/>
                      </a:lnTo>
                      <a:lnTo>
                        <a:pt x="9" y="65"/>
                      </a:lnTo>
                      <a:lnTo>
                        <a:pt x="8" y="64"/>
                      </a:lnTo>
                      <a:lnTo>
                        <a:pt x="7" y="62"/>
                      </a:lnTo>
                      <a:lnTo>
                        <a:pt x="3" y="52"/>
                      </a:lnTo>
                      <a:lnTo>
                        <a:pt x="0" y="42"/>
                      </a:lnTo>
                      <a:lnTo>
                        <a:pt x="0" y="36"/>
                      </a:lnTo>
                      <a:lnTo>
                        <a:pt x="0" y="29"/>
                      </a:lnTo>
                      <a:lnTo>
                        <a:pt x="2" y="24"/>
                      </a:lnTo>
                      <a:lnTo>
                        <a:pt x="6" y="18"/>
                      </a:lnTo>
                      <a:close/>
                    </a:path>
                  </a:pathLst>
                </a:custGeom>
                <a:solidFill>
                  <a:srgbClr val="33302E"/>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48" name="Freeform 422"/>
                <p:cNvSpPr>
                  <a:spLocks noChangeArrowheads="1"/>
                </p:cNvSpPr>
                <p:nvPr/>
              </p:nvSpPr>
              <p:spPr bwMode="auto">
                <a:xfrm>
                  <a:off x="4258" y="1494"/>
                  <a:ext cx="16" cy="23"/>
                </a:xfrm>
                <a:custGeom>
                  <a:avLst/>
                  <a:gdLst>
                    <a:gd name="T0" fmla="*/ 0 w 50"/>
                    <a:gd name="T1" fmla="*/ 0 h 61"/>
                    <a:gd name="T2" fmla="*/ 0 w 50"/>
                    <a:gd name="T3" fmla="*/ 0 h 61"/>
                    <a:gd name="T4" fmla="*/ 0 w 50"/>
                    <a:gd name="T5" fmla="*/ 0 h 61"/>
                    <a:gd name="T6" fmla="*/ 0 w 50"/>
                    <a:gd name="T7" fmla="*/ 0 h 61"/>
                    <a:gd name="T8" fmla="*/ 0 w 50"/>
                    <a:gd name="T9" fmla="*/ 0 h 61"/>
                    <a:gd name="T10" fmla="*/ 0 w 50"/>
                    <a:gd name="T11" fmla="*/ 0 h 61"/>
                    <a:gd name="T12" fmla="*/ 0 w 50"/>
                    <a:gd name="T13" fmla="*/ 0 h 61"/>
                    <a:gd name="T14" fmla="*/ 0 w 50"/>
                    <a:gd name="T15" fmla="*/ 0 h 61"/>
                    <a:gd name="T16" fmla="*/ 0 w 50"/>
                    <a:gd name="T17" fmla="*/ 0 h 61"/>
                    <a:gd name="T18" fmla="*/ 0 w 50"/>
                    <a:gd name="T19" fmla="*/ 0 h 61"/>
                    <a:gd name="T20" fmla="*/ 0 w 50"/>
                    <a:gd name="T21" fmla="*/ 0 h 61"/>
                    <a:gd name="T22" fmla="*/ 0 w 50"/>
                    <a:gd name="T23" fmla="*/ 0 h 61"/>
                    <a:gd name="T24" fmla="*/ 0 w 50"/>
                    <a:gd name="T25" fmla="*/ 0 h 61"/>
                    <a:gd name="T26" fmla="*/ 0 w 50"/>
                    <a:gd name="T27" fmla="*/ 0 h 61"/>
                    <a:gd name="T28" fmla="*/ 0 w 50"/>
                    <a:gd name="T29" fmla="*/ 0 h 61"/>
                    <a:gd name="T30" fmla="*/ 0 w 50"/>
                    <a:gd name="T31" fmla="*/ 0 h 61"/>
                    <a:gd name="T32" fmla="*/ 0 w 50"/>
                    <a:gd name="T33" fmla="*/ 0 h 61"/>
                    <a:gd name="T34" fmla="*/ 0 w 50"/>
                    <a:gd name="T35" fmla="*/ 0 h 61"/>
                    <a:gd name="T36" fmla="*/ 0 w 50"/>
                    <a:gd name="T37" fmla="*/ 0 h 61"/>
                    <a:gd name="T38" fmla="*/ 0 w 50"/>
                    <a:gd name="T39" fmla="*/ 0 h 61"/>
                    <a:gd name="T40" fmla="*/ 0 w 50"/>
                    <a:gd name="T41" fmla="*/ 0 h 61"/>
                    <a:gd name="T42" fmla="*/ 0 w 50"/>
                    <a:gd name="T43" fmla="*/ 0 h 61"/>
                    <a:gd name="T44" fmla="*/ 0 w 50"/>
                    <a:gd name="T45" fmla="*/ 0 h 61"/>
                    <a:gd name="T46" fmla="*/ 0 w 50"/>
                    <a:gd name="T47" fmla="*/ 0 h 61"/>
                    <a:gd name="T48" fmla="*/ 0 w 50"/>
                    <a:gd name="T49" fmla="*/ 0 h 61"/>
                    <a:gd name="T50" fmla="*/ 0 w 50"/>
                    <a:gd name="T51" fmla="*/ 0 h 61"/>
                    <a:gd name="T52" fmla="*/ 0 w 50"/>
                    <a:gd name="T53" fmla="*/ 0 h 61"/>
                    <a:gd name="T54" fmla="*/ 0 w 50"/>
                    <a:gd name="T55" fmla="*/ 0 h 61"/>
                    <a:gd name="T56" fmla="*/ 0 w 50"/>
                    <a:gd name="T57" fmla="*/ 0 h 61"/>
                    <a:gd name="T58" fmla="*/ 0 w 50"/>
                    <a:gd name="T59" fmla="*/ 0 h 61"/>
                    <a:gd name="T60" fmla="*/ 0 w 50"/>
                    <a:gd name="T61" fmla="*/ 0 h 61"/>
                    <a:gd name="T62" fmla="*/ 0 w 50"/>
                    <a:gd name="T63" fmla="*/ 0 h 61"/>
                    <a:gd name="T64" fmla="*/ 0 w 50"/>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61"/>
                    <a:gd name="T101" fmla="*/ 50 w 50"/>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61">
                      <a:moveTo>
                        <a:pt x="6" y="17"/>
                      </a:moveTo>
                      <a:lnTo>
                        <a:pt x="10" y="13"/>
                      </a:lnTo>
                      <a:lnTo>
                        <a:pt x="14" y="9"/>
                      </a:lnTo>
                      <a:lnTo>
                        <a:pt x="19" y="7"/>
                      </a:lnTo>
                      <a:lnTo>
                        <a:pt x="22" y="4"/>
                      </a:lnTo>
                      <a:lnTo>
                        <a:pt x="32" y="2"/>
                      </a:lnTo>
                      <a:lnTo>
                        <a:pt x="42" y="0"/>
                      </a:lnTo>
                      <a:lnTo>
                        <a:pt x="44" y="0"/>
                      </a:lnTo>
                      <a:lnTo>
                        <a:pt x="47" y="0"/>
                      </a:lnTo>
                      <a:lnTo>
                        <a:pt x="49" y="1"/>
                      </a:lnTo>
                      <a:lnTo>
                        <a:pt x="50" y="2"/>
                      </a:lnTo>
                      <a:lnTo>
                        <a:pt x="50" y="5"/>
                      </a:lnTo>
                      <a:lnTo>
                        <a:pt x="49" y="9"/>
                      </a:lnTo>
                      <a:lnTo>
                        <a:pt x="45" y="14"/>
                      </a:lnTo>
                      <a:lnTo>
                        <a:pt x="42" y="19"/>
                      </a:lnTo>
                      <a:lnTo>
                        <a:pt x="37" y="23"/>
                      </a:lnTo>
                      <a:lnTo>
                        <a:pt x="33" y="26"/>
                      </a:lnTo>
                      <a:lnTo>
                        <a:pt x="26" y="31"/>
                      </a:lnTo>
                      <a:lnTo>
                        <a:pt x="20" y="37"/>
                      </a:lnTo>
                      <a:lnTo>
                        <a:pt x="17" y="42"/>
                      </a:lnTo>
                      <a:lnTo>
                        <a:pt x="13" y="48"/>
                      </a:lnTo>
                      <a:lnTo>
                        <a:pt x="12" y="52"/>
                      </a:lnTo>
                      <a:lnTo>
                        <a:pt x="10" y="58"/>
                      </a:lnTo>
                      <a:lnTo>
                        <a:pt x="8" y="60"/>
                      </a:lnTo>
                      <a:lnTo>
                        <a:pt x="7" y="61"/>
                      </a:lnTo>
                      <a:lnTo>
                        <a:pt x="6" y="60"/>
                      </a:lnTo>
                      <a:lnTo>
                        <a:pt x="5" y="57"/>
                      </a:lnTo>
                      <a:lnTo>
                        <a:pt x="3" y="48"/>
                      </a:lnTo>
                      <a:lnTo>
                        <a:pt x="0" y="38"/>
                      </a:lnTo>
                      <a:lnTo>
                        <a:pt x="0" y="32"/>
                      </a:lnTo>
                      <a:lnTo>
                        <a:pt x="0" y="27"/>
                      </a:lnTo>
                      <a:lnTo>
                        <a:pt x="3" y="22"/>
                      </a:lnTo>
                      <a:lnTo>
                        <a:pt x="6" y="17"/>
                      </a:lnTo>
                      <a:close/>
                    </a:path>
                  </a:pathLst>
                </a:custGeom>
                <a:solidFill>
                  <a:srgbClr val="393633"/>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49" name="Freeform 423"/>
                <p:cNvSpPr>
                  <a:spLocks noChangeArrowheads="1"/>
                </p:cNvSpPr>
                <p:nvPr/>
              </p:nvSpPr>
              <p:spPr bwMode="auto">
                <a:xfrm>
                  <a:off x="4258" y="1495"/>
                  <a:ext cx="15" cy="21"/>
                </a:xfrm>
                <a:custGeom>
                  <a:avLst/>
                  <a:gdLst>
                    <a:gd name="T0" fmla="*/ 0 w 47"/>
                    <a:gd name="T1" fmla="*/ 0 h 57"/>
                    <a:gd name="T2" fmla="*/ 0 w 47"/>
                    <a:gd name="T3" fmla="*/ 0 h 57"/>
                    <a:gd name="T4" fmla="*/ 0 w 47"/>
                    <a:gd name="T5" fmla="*/ 0 h 57"/>
                    <a:gd name="T6" fmla="*/ 0 w 47"/>
                    <a:gd name="T7" fmla="*/ 0 h 57"/>
                    <a:gd name="T8" fmla="*/ 0 w 47"/>
                    <a:gd name="T9" fmla="*/ 0 h 57"/>
                    <a:gd name="T10" fmla="*/ 0 w 47"/>
                    <a:gd name="T11" fmla="*/ 0 h 57"/>
                    <a:gd name="T12" fmla="*/ 0 w 47"/>
                    <a:gd name="T13" fmla="*/ 0 h 57"/>
                    <a:gd name="T14" fmla="*/ 0 w 47"/>
                    <a:gd name="T15" fmla="*/ 0 h 57"/>
                    <a:gd name="T16" fmla="*/ 0 w 47"/>
                    <a:gd name="T17" fmla="*/ 0 h 57"/>
                    <a:gd name="T18" fmla="*/ 0 w 47"/>
                    <a:gd name="T19" fmla="*/ 0 h 57"/>
                    <a:gd name="T20" fmla="*/ 0 w 47"/>
                    <a:gd name="T21" fmla="*/ 0 h 57"/>
                    <a:gd name="T22" fmla="*/ 0 w 47"/>
                    <a:gd name="T23" fmla="*/ 0 h 57"/>
                    <a:gd name="T24" fmla="*/ 0 w 47"/>
                    <a:gd name="T25" fmla="*/ 0 h 57"/>
                    <a:gd name="T26" fmla="*/ 0 w 47"/>
                    <a:gd name="T27" fmla="*/ 0 h 57"/>
                    <a:gd name="T28" fmla="*/ 0 w 47"/>
                    <a:gd name="T29" fmla="*/ 0 h 57"/>
                    <a:gd name="T30" fmla="*/ 0 w 47"/>
                    <a:gd name="T31" fmla="*/ 0 h 57"/>
                    <a:gd name="T32" fmla="*/ 0 w 47"/>
                    <a:gd name="T33" fmla="*/ 0 h 57"/>
                    <a:gd name="T34" fmla="*/ 0 w 47"/>
                    <a:gd name="T35" fmla="*/ 0 h 57"/>
                    <a:gd name="T36" fmla="*/ 0 w 47"/>
                    <a:gd name="T37" fmla="*/ 0 h 57"/>
                    <a:gd name="T38" fmla="*/ 0 w 47"/>
                    <a:gd name="T39" fmla="*/ 0 h 57"/>
                    <a:gd name="T40" fmla="*/ 0 w 47"/>
                    <a:gd name="T41" fmla="*/ 0 h 57"/>
                    <a:gd name="T42" fmla="*/ 0 w 47"/>
                    <a:gd name="T43" fmla="*/ 0 h 57"/>
                    <a:gd name="T44" fmla="*/ 0 w 47"/>
                    <a:gd name="T45" fmla="*/ 0 h 57"/>
                    <a:gd name="T46" fmla="*/ 0 w 47"/>
                    <a:gd name="T47" fmla="*/ 0 h 57"/>
                    <a:gd name="T48" fmla="*/ 0 w 47"/>
                    <a:gd name="T49" fmla="*/ 0 h 57"/>
                    <a:gd name="T50" fmla="*/ 0 w 47"/>
                    <a:gd name="T51" fmla="*/ 0 h 57"/>
                    <a:gd name="T52" fmla="*/ 0 w 47"/>
                    <a:gd name="T53" fmla="*/ 0 h 57"/>
                    <a:gd name="T54" fmla="*/ 0 w 47"/>
                    <a:gd name="T55" fmla="*/ 0 h 57"/>
                    <a:gd name="T56" fmla="*/ 0 w 47"/>
                    <a:gd name="T57" fmla="*/ 0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
                    <a:gd name="T88" fmla="*/ 0 h 57"/>
                    <a:gd name="T89" fmla="*/ 47 w 47"/>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 h="57">
                      <a:moveTo>
                        <a:pt x="7" y="16"/>
                      </a:moveTo>
                      <a:lnTo>
                        <a:pt x="14" y="9"/>
                      </a:lnTo>
                      <a:lnTo>
                        <a:pt x="21" y="4"/>
                      </a:lnTo>
                      <a:lnTo>
                        <a:pt x="31" y="1"/>
                      </a:lnTo>
                      <a:lnTo>
                        <a:pt x="39" y="0"/>
                      </a:lnTo>
                      <a:lnTo>
                        <a:pt x="44" y="0"/>
                      </a:lnTo>
                      <a:lnTo>
                        <a:pt x="47" y="1"/>
                      </a:lnTo>
                      <a:lnTo>
                        <a:pt x="47" y="4"/>
                      </a:lnTo>
                      <a:lnTo>
                        <a:pt x="46" y="7"/>
                      </a:lnTo>
                      <a:lnTo>
                        <a:pt x="43" y="12"/>
                      </a:lnTo>
                      <a:lnTo>
                        <a:pt x="39" y="16"/>
                      </a:lnTo>
                      <a:lnTo>
                        <a:pt x="34" y="20"/>
                      </a:lnTo>
                      <a:lnTo>
                        <a:pt x="29" y="23"/>
                      </a:lnTo>
                      <a:lnTo>
                        <a:pt x="24" y="28"/>
                      </a:lnTo>
                      <a:lnTo>
                        <a:pt x="19" y="34"/>
                      </a:lnTo>
                      <a:lnTo>
                        <a:pt x="14" y="39"/>
                      </a:lnTo>
                      <a:lnTo>
                        <a:pt x="11" y="45"/>
                      </a:lnTo>
                      <a:lnTo>
                        <a:pt x="10" y="49"/>
                      </a:lnTo>
                      <a:lnTo>
                        <a:pt x="9" y="55"/>
                      </a:lnTo>
                      <a:lnTo>
                        <a:pt x="7" y="56"/>
                      </a:lnTo>
                      <a:lnTo>
                        <a:pt x="6" y="57"/>
                      </a:lnTo>
                      <a:lnTo>
                        <a:pt x="5" y="56"/>
                      </a:lnTo>
                      <a:lnTo>
                        <a:pt x="4" y="52"/>
                      </a:lnTo>
                      <a:lnTo>
                        <a:pt x="2" y="44"/>
                      </a:lnTo>
                      <a:lnTo>
                        <a:pt x="0" y="34"/>
                      </a:lnTo>
                      <a:lnTo>
                        <a:pt x="2" y="29"/>
                      </a:lnTo>
                      <a:lnTo>
                        <a:pt x="2" y="24"/>
                      </a:lnTo>
                      <a:lnTo>
                        <a:pt x="4" y="20"/>
                      </a:lnTo>
                      <a:lnTo>
                        <a:pt x="7" y="16"/>
                      </a:lnTo>
                      <a:close/>
                    </a:path>
                  </a:pathLst>
                </a:custGeom>
                <a:solidFill>
                  <a:srgbClr val="413E3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50" name="Freeform 424"/>
                <p:cNvSpPr>
                  <a:spLocks noChangeArrowheads="1"/>
                </p:cNvSpPr>
                <p:nvPr/>
              </p:nvSpPr>
              <p:spPr bwMode="auto">
                <a:xfrm>
                  <a:off x="4259" y="1495"/>
                  <a:ext cx="14" cy="20"/>
                </a:xfrm>
                <a:custGeom>
                  <a:avLst/>
                  <a:gdLst>
                    <a:gd name="T0" fmla="*/ 0 w 43"/>
                    <a:gd name="T1" fmla="*/ 0 h 54"/>
                    <a:gd name="T2" fmla="*/ 0 w 43"/>
                    <a:gd name="T3" fmla="*/ 0 h 54"/>
                    <a:gd name="T4" fmla="*/ 0 w 43"/>
                    <a:gd name="T5" fmla="*/ 0 h 54"/>
                    <a:gd name="T6" fmla="*/ 0 w 43"/>
                    <a:gd name="T7" fmla="*/ 0 h 54"/>
                    <a:gd name="T8" fmla="*/ 0 w 43"/>
                    <a:gd name="T9" fmla="*/ 0 h 54"/>
                    <a:gd name="T10" fmla="*/ 0 w 43"/>
                    <a:gd name="T11" fmla="*/ 0 h 54"/>
                    <a:gd name="T12" fmla="*/ 0 w 43"/>
                    <a:gd name="T13" fmla="*/ 0 h 54"/>
                    <a:gd name="T14" fmla="*/ 0 w 43"/>
                    <a:gd name="T15" fmla="*/ 0 h 54"/>
                    <a:gd name="T16" fmla="*/ 0 w 43"/>
                    <a:gd name="T17" fmla="*/ 0 h 54"/>
                    <a:gd name="T18" fmla="*/ 0 w 43"/>
                    <a:gd name="T19" fmla="*/ 0 h 54"/>
                    <a:gd name="T20" fmla="*/ 0 w 43"/>
                    <a:gd name="T21" fmla="*/ 0 h 54"/>
                    <a:gd name="T22" fmla="*/ 0 w 43"/>
                    <a:gd name="T23" fmla="*/ 0 h 54"/>
                    <a:gd name="T24" fmla="*/ 0 w 43"/>
                    <a:gd name="T25" fmla="*/ 0 h 54"/>
                    <a:gd name="T26" fmla="*/ 0 w 43"/>
                    <a:gd name="T27" fmla="*/ 0 h 54"/>
                    <a:gd name="T28" fmla="*/ 0 w 43"/>
                    <a:gd name="T29" fmla="*/ 0 h 54"/>
                    <a:gd name="T30" fmla="*/ 0 w 43"/>
                    <a:gd name="T31" fmla="*/ 0 h 54"/>
                    <a:gd name="T32" fmla="*/ 0 w 43"/>
                    <a:gd name="T33" fmla="*/ 0 h 54"/>
                    <a:gd name="T34" fmla="*/ 0 w 43"/>
                    <a:gd name="T35" fmla="*/ 0 h 54"/>
                    <a:gd name="T36" fmla="*/ 0 w 43"/>
                    <a:gd name="T37" fmla="*/ 0 h 54"/>
                    <a:gd name="T38" fmla="*/ 0 w 43"/>
                    <a:gd name="T39" fmla="*/ 0 h 54"/>
                    <a:gd name="T40" fmla="*/ 0 w 43"/>
                    <a:gd name="T41" fmla="*/ 0 h 54"/>
                    <a:gd name="T42" fmla="*/ 0 w 43"/>
                    <a:gd name="T43" fmla="*/ 0 h 54"/>
                    <a:gd name="T44" fmla="*/ 0 w 43"/>
                    <a:gd name="T45" fmla="*/ 0 h 54"/>
                    <a:gd name="T46" fmla="*/ 0 w 43"/>
                    <a:gd name="T47" fmla="*/ 0 h 54"/>
                    <a:gd name="T48" fmla="*/ 0 w 43"/>
                    <a:gd name="T49" fmla="*/ 0 h 54"/>
                    <a:gd name="T50" fmla="*/ 0 w 43"/>
                    <a:gd name="T51" fmla="*/ 0 h 54"/>
                    <a:gd name="T52" fmla="*/ 0 w 43"/>
                    <a:gd name="T53" fmla="*/ 0 h 54"/>
                    <a:gd name="T54" fmla="*/ 0 w 43"/>
                    <a:gd name="T55" fmla="*/ 0 h 54"/>
                    <a:gd name="T56" fmla="*/ 0 w 43"/>
                    <a:gd name="T57" fmla="*/ 0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
                    <a:gd name="T88" fmla="*/ 0 h 54"/>
                    <a:gd name="T89" fmla="*/ 43 w 43"/>
                    <a:gd name="T90" fmla="*/ 54 h 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 h="54">
                      <a:moveTo>
                        <a:pt x="6" y="15"/>
                      </a:moveTo>
                      <a:lnTo>
                        <a:pt x="13" y="9"/>
                      </a:lnTo>
                      <a:lnTo>
                        <a:pt x="19" y="4"/>
                      </a:lnTo>
                      <a:lnTo>
                        <a:pt x="26" y="2"/>
                      </a:lnTo>
                      <a:lnTo>
                        <a:pt x="35" y="0"/>
                      </a:lnTo>
                      <a:lnTo>
                        <a:pt x="39" y="0"/>
                      </a:lnTo>
                      <a:lnTo>
                        <a:pt x="41" y="1"/>
                      </a:lnTo>
                      <a:lnTo>
                        <a:pt x="43" y="3"/>
                      </a:lnTo>
                      <a:lnTo>
                        <a:pt x="41" y="8"/>
                      </a:lnTo>
                      <a:lnTo>
                        <a:pt x="38" y="11"/>
                      </a:lnTo>
                      <a:lnTo>
                        <a:pt x="35" y="15"/>
                      </a:lnTo>
                      <a:lnTo>
                        <a:pt x="30" y="19"/>
                      </a:lnTo>
                      <a:lnTo>
                        <a:pt x="25" y="22"/>
                      </a:lnTo>
                      <a:lnTo>
                        <a:pt x="19" y="26"/>
                      </a:lnTo>
                      <a:lnTo>
                        <a:pt x="15" y="32"/>
                      </a:lnTo>
                      <a:lnTo>
                        <a:pt x="11" y="37"/>
                      </a:lnTo>
                      <a:lnTo>
                        <a:pt x="8" y="44"/>
                      </a:lnTo>
                      <a:lnTo>
                        <a:pt x="7" y="48"/>
                      </a:lnTo>
                      <a:lnTo>
                        <a:pt x="4" y="51"/>
                      </a:lnTo>
                      <a:lnTo>
                        <a:pt x="4" y="52"/>
                      </a:lnTo>
                      <a:lnTo>
                        <a:pt x="3" y="54"/>
                      </a:lnTo>
                      <a:lnTo>
                        <a:pt x="2" y="51"/>
                      </a:lnTo>
                      <a:lnTo>
                        <a:pt x="1" y="49"/>
                      </a:lnTo>
                      <a:lnTo>
                        <a:pt x="0" y="41"/>
                      </a:lnTo>
                      <a:lnTo>
                        <a:pt x="0" y="32"/>
                      </a:lnTo>
                      <a:lnTo>
                        <a:pt x="1" y="26"/>
                      </a:lnTo>
                      <a:lnTo>
                        <a:pt x="1" y="22"/>
                      </a:lnTo>
                      <a:lnTo>
                        <a:pt x="3" y="18"/>
                      </a:lnTo>
                      <a:lnTo>
                        <a:pt x="6" y="15"/>
                      </a:lnTo>
                      <a:close/>
                    </a:path>
                  </a:pathLst>
                </a:custGeom>
                <a:solidFill>
                  <a:srgbClr val="474443"/>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51" name="Freeform 425"/>
                <p:cNvSpPr>
                  <a:spLocks noChangeArrowheads="1"/>
                </p:cNvSpPr>
                <p:nvPr/>
              </p:nvSpPr>
              <p:spPr bwMode="auto">
                <a:xfrm>
                  <a:off x="4260" y="1496"/>
                  <a:ext cx="12" cy="17"/>
                </a:xfrm>
                <a:custGeom>
                  <a:avLst/>
                  <a:gdLst>
                    <a:gd name="T0" fmla="*/ 0 w 39"/>
                    <a:gd name="T1" fmla="*/ 0 h 49"/>
                    <a:gd name="T2" fmla="*/ 0 w 39"/>
                    <a:gd name="T3" fmla="*/ 0 h 49"/>
                    <a:gd name="T4" fmla="*/ 0 w 39"/>
                    <a:gd name="T5" fmla="*/ 0 h 49"/>
                    <a:gd name="T6" fmla="*/ 0 w 39"/>
                    <a:gd name="T7" fmla="*/ 0 h 49"/>
                    <a:gd name="T8" fmla="*/ 0 w 39"/>
                    <a:gd name="T9" fmla="*/ 0 h 49"/>
                    <a:gd name="T10" fmla="*/ 0 w 39"/>
                    <a:gd name="T11" fmla="*/ 0 h 49"/>
                    <a:gd name="T12" fmla="*/ 0 w 39"/>
                    <a:gd name="T13" fmla="*/ 0 h 49"/>
                    <a:gd name="T14" fmla="*/ 0 w 39"/>
                    <a:gd name="T15" fmla="*/ 0 h 49"/>
                    <a:gd name="T16" fmla="*/ 0 w 39"/>
                    <a:gd name="T17" fmla="*/ 0 h 49"/>
                    <a:gd name="T18" fmla="*/ 0 w 39"/>
                    <a:gd name="T19" fmla="*/ 0 h 49"/>
                    <a:gd name="T20" fmla="*/ 0 w 39"/>
                    <a:gd name="T21" fmla="*/ 0 h 49"/>
                    <a:gd name="T22" fmla="*/ 0 w 39"/>
                    <a:gd name="T23" fmla="*/ 0 h 49"/>
                    <a:gd name="T24" fmla="*/ 0 w 39"/>
                    <a:gd name="T25" fmla="*/ 0 h 49"/>
                    <a:gd name="T26" fmla="*/ 0 w 39"/>
                    <a:gd name="T27" fmla="*/ 0 h 49"/>
                    <a:gd name="T28" fmla="*/ 0 w 39"/>
                    <a:gd name="T29" fmla="*/ 0 h 49"/>
                    <a:gd name="T30" fmla="*/ 0 w 39"/>
                    <a:gd name="T31" fmla="*/ 0 h 49"/>
                    <a:gd name="T32" fmla="*/ 0 w 39"/>
                    <a:gd name="T33" fmla="*/ 0 h 49"/>
                    <a:gd name="T34" fmla="*/ 0 w 39"/>
                    <a:gd name="T35" fmla="*/ 0 h 49"/>
                    <a:gd name="T36" fmla="*/ 0 w 39"/>
                    <a:gd name="T37" fmla="*/ 0 h 49"/>
                    <a:gd name="T38" fmla="*/ 0 w 39"/>
                    <a:gd name="T39" fmla="*/ 0 h 49"/>
                    <a:gd name="T40" fmla="*/ 0 w 39"/>
                    <a:gd name="T41" fmla="*/ 0 h 49"/>
                    <a:gd name="T42" fmla="*/ 0 w 39"/>
                    <a:gd name="T43" fmla="*/ 0 h 49"/>
                    <a:gd name="T44" fmla="*/ 0 w 39"/>
                    <a:gd name="T45" fmla="*/ 0 h 49"/>
                    <a:gd name="T46" fmla="*/ 0 w 39"/>
                    <a:gd name="T47" fmla="*/ 0 h 49"/>
                    <a:gd name="T48" fmla="*/ 0 w 39"/>
                    <a:gd name="T49" fmla="*/ 0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49"/>
                    <a:gd name="T77" fmla="*/ 39 w 39"/>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49">
                      <a:moveTo>
                        <a:pt x="23" y="19"/>
                      </a:moveTo>
                      <a:lnTo>
                        <a:pt x="17" y="23"/>
                      </a:lnTo>
                      <a:lnTo>
                        <a:pt x="13" y="27"/>
                      </a:lnTo>
                      <a:lnTo>
                        <a:pt x="9" y="34"/>
                      </a:lnTo>
                      <a:lnTo>
                        <a:pt x="6" y="41"/>
                      </a:lnTo>
                      <a:lnTo>
                        <a:pt x="5" y="45"/>
                      </a:lnTo>
                      <a:lnTo>
                        <a:pt x="3" y="48"/>
                      </a:lnTo>
                      <a:lnTo>
                        <a:pt x="2" y="49"/>
                      </a:lnTo>
                      <a:lnTo>
                        <a:pt x="1" y="47"/>
                      </a:lnTo>
                      <a:lnTo>
                        <a:pt x="1" y="44"/>
                      </a:lnTo>
                      <a:lnTo>
                        <a:pt x="0" y="36"/>
                      </a:lnTo>
                      <a:lnTo>
                        <a:pt x="1" y="27"/>
                      </a:lnTo>
                      <a:lnTo>
                        <a:pt x="3" y="20"/>
                      </a:lnTo>
                      <a:lnTo>
                        <a:pt x="7" y="14"/>
                      </a:lnTo>
                      <a:lnTo>
                        <a:pt x="13" y="8"/>
                      </a:lnTo>
                      <a:lnTo>
                        <a:pt x="18" y="4"/>
                      </a:lnTo>
                      <a:lnTo>
                        <a:pt x="24" y="2"/>
                      </a:lnTo>
                      <a:lnTo>
                        <a:pt x="31" y="0"/>
                      </a:lnTo>
                      <a:lnTo>
                        <a:pt x="36" y="0"/>
                      </a:lnTo>
                      <a:lnTo>
                        <a:pt x="39" y="0"/>
                      </a:lnTo>
                      <a:lnTo>
                        <a:pt x="39" y="2"/>
                      </a:lnTo>
                      <a:lnTo>
                        <a:pt x="38" y="6"/>
                      </a:lnTo>
                      <a:lnTo>
                        <a:pt x="32" y="12"/>
                      </a:lnTo>
                      <a:lnTo>
                        <a:pt x="23" y="19"/>
                      </a:lnTo>
                      <a:close/>
                    </a:path>
                  </a:pathLst>
                </a:custGeom>
                <a:solidFill>
                  <a:srgbClr val="4E4B4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52" name="Freeform 426"/>
                <p:cNvSpPr>
                  <a:spLocks noChangeArrowheads="1"/>
                </p:cNvSpPr>
                <p:nvPr/>
              </p:nvSpPr>
              <p:spPr bwMode="auto">
                <a:xfrm>
                  <a:off x="4250" y="1509"/>
                  <a:ext cx="13" cy="16"/>
                </a:xfrm>
                <a:custGeom>
                  <a:avLst/>
                  <a:gdLst>
                    <a:gd name="T0" fmla="*/ 0 w 42"/>
                    <a:gd name="T1" fmla="*/ 0 h 44"/>
                    <a:gd name="T2" fmla="*/ 0 w 42"/>
                    <a:gd name="T3" fmla="*/ 0 h 44"/>
                    <a:gd name="T4" fmla="*/ 0 w 42"/>
                    <a:gd name="T5" fmla="*/ 0 h 44"/>
                    <a:gd name="T6" fmla="*/ 0 w 42"/>
                    <a:gd name="T7" fmla="*/ 0 h 44"/>
                    <a:gd name="T8" fmla="*/ 0 w 42"/>
                    <a:gd name="T9" fmla="*/ 0 h 44"/>
                    <a:gd name="T10" fmla="*/ 0 w 42"/>
                    <a:gd name="T11" fmla="*/ 0 h 44"/>
                    <a:gd name="T12" fmla="*/ 0 w 42"/>
                    <a:gd name="T13" fmla="*/ 0 h 44"/>
                    <a:gd name="T14" fmla="*/ 0 w 42"/>
                    <a:gd name="T15" fmla="*/ 0 h 44"/>
                    <a:gd name="T16" fmla="*/ 0 w 42"/>
                    <a:gd name="T17" fmla="*/ 0 h 44"/>
                    <a:gd name="T18" fmla="*/ 0 w 42"/>
                    <a:gd name="T19" fmla="*/ 0 h 44"/>
                    <a:gd name="T20" fmla="*/ 0 w 42"/>
                    <a:gd name="T21" fmla="*/ 0 h 44"/>
                    <a:gd name="T22" fmla="*/ 0 w 42"/>
                    <a:gd name="T23" fmla="*/ 0 h 44"/>
                    <a:gd name="T24" fmla="*/ 0 w 42"/>
                    <a:gd name="T25" fmla="*/ 0 h 44"/>
                    <a:gd name="T26" fmla="*/ 0 w 42"/>
                    <a:gd name="T27" fmla="*/ 0 h 44"/>
                    <a:gd name="T28" fmla="*/ 0 w 42"/>
                    <a:gd name="T29" fmla="*/ 0 h 44"/>
                    <a:gd name="T30" fmla="*/ 0 w 42"/>
                    <a:gd name="T31" fmla="*/ 0 h 44"/>
                    <a:gd name="T32" fmla="*/ 0 w 42"/>
                    <a:gd name="T33" fmla="*/ 0 h 44"/>
                    <a:gd name="T34" fmla="*/ 0 w 42"/>
                    <a:gd name="T35" fmla="*/ 0 h 44"/>
                    <a:gd name="T36" fmla="*/ 0 w 42"/>
                    <a:gd name="T37" fmla="*/ 0 h 44"/>
                    <a:gd name="T38" fmla="*/ 0 w 42"/>
                    <a:gd name="T39" fmla="*/ 0 h 44"/>
                    <a:gd name="T40" fmla="*/ 0 w 42"/>
                    <a:gd name="T41" fmla="*/ 0 h 44"/>
                    <a:gd name="T42" fmla="*/ 0 w 42"/>
                    <a:gd name="T43" fmla="*/ 0 h 44"/>
                    <a:gd name="T44" fmla="*/ 0 w 42"/>
                    <a:gd name="T45" fmla="*/ 0 h 44"/>
                    <a:gd name="T46" fmla="*/ 0 w 42"/>
                    <a:gd name="T47" fmla="*/ 0 h 44"/>
                    <a:gd name="T48" fmla="*/ 0 w 42"/>
                    <a:gd name="T49" fmla="*/ 0 h 44"/>
                    <a:gd name="T50" fmla="*/ 0 w 42"/>
                    <a:gd name="T51" fmla="*/ 0 h 44"/>
                    <a:gd name="T52" fmla="*/ 0 w 42"/>
                    <a:gd name="T53" fmla="*/ 0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2"/>
                    <a:gd name="T82" fmla="*/ 0 h 44"/>
                    <a:gd name="T83" fmla="*/ 42 w 42"/>
                    <a:gd name="T84" fmla="*/ 44 h 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2" h="44">
                      <a:moveTo>
                        <a:pt x="12" y="33"/>
                      </a:moveTo>
                      <a:lnTo>
                        <a:pt x="9" y="30"/>
                      </a:lnTo>
                      <a:lnTo>
                        <a:pt x="5" y="28"/>
                      </a:lnTo>
                      <a:lnTo>
                        <a:pt x="3" y="25"/>
                      </a:lnTo>
                      <a:lnTo>
                        <a:pt x="2" y="21"/>
                      </a:lnTo>
                      <a:lnTo>
                        <a:pt x="1" y="18"/>
                      </a:lnTo>
                      <a:lnTo>
                        <a:pt x="0" y="13"/>
                      </a:lnTo>
                      <a:lnTo>
                        <a:pt x="1" y="9"/>
                      </a:lnTo>
                      <a:lnTo>
                        <a:pt x="2" y="6"/>
                      </a:lnTo>
                      <a:lnTo>
                        <a:pt x="4" y="3"/>
                      </a:lnTo>
                      <a:lnTo>
                        <a:pt x="7" y="1"/>
                      </a:lnTo>
                      <a:lnTo>
                        <a:pt x="8" y="0"/>
                      </a:lnTo>
                      <a:lnTo>
                        <a:pt x="10" y="0"/>
                      </a:lnTo>
                      <a:lnTo>
                        <a:pt x="13" y="2"/>
                      </a:lnTo>
                      <a:lnTo>
                        <a:pt x="16" y="8"/>
                      </a:lnTo>
                      <a:lnTo>
                        <a:pt x="19" y="16"/>
                      </a:lnTo>
                      <a:lnTo>
                        <a:pt x="26" y="24"/>
                      </a:lnTo>
                      <a:lnTo>
                        <a:pt x="33" y="32"/>
                      </a:lnTo>
                      <a:lnTo>
                        <a:pt x="39" y="38"/>
                      </a:lnTo>
                      <a:lnTo>
                        <a:pt x="42" y="41"/>
                      </a:lnTo>
                      <a:lnTo>
                        <a:pt x="42" y="43"/>
                      </a:lnTo>
                      <a:lnTo>
                        <a:pt x="40" y="44"/>
                      </a:lnTo>
                      <a:lnTo>
                        <a:pt x="35" y="43"/>
                      </a:lnTo>
                      <a:lnTo>
                        <a:pt x="31" y="42"/>
                      </a:lnTo>
                      <a:lnTo>
                        <a:pt x="24" y="40"/>
                      </a:lnTo>
                      <a:lnTo>
                        <a:pt x="18" y="36"/>
                      </a:lnTo>
                      <a:lnTo>
                        <a:pt x="12" y="33"/>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53" name="Freeform 427"/>
                <p:cNvSpPr>
                  <a:spLocks noChangeArrowheads="1"/>
                </p:cNvSpPr>
                <p:nvPr/>
              </p:nvSpPr>
              <p:spPr bwMode="auto">
                <a:xfrm>
                  <a:off x="4251" y="1511"/>
                  <a:ext cx="12" cy="14"/>
                </a:xfrm>
                <a:custGeom>
                  <a:avLst/>
                  <a:gdLst>
                    <a:gd name="T0" fmla="*/ 0 w 38"/>
                    <a:gd name="T1" fmla="*/ 0 h 41"/>
                    <a:gd name="T2" fmla="*/ 0 w 38"/>
                    <a:gd name="T3" fmla="*/ 0 h 41"/>
                    <a:gd name="T4" fmla="*/ 0 w 38"/>
                    <a:gd name="T5" fmla="*/ 0 h 41"/>
                    <a:gd name="T6" fmla="*/ 0 w 38"/>
                    <a:gd name="T7" fmla="*/ 0 h 41"/>
                    <a:gd name="T8" fmla="*/ 0 w 38"/>
                    <a:gd name="T9" fmla="*/ 0 h 41"/>
                    <a:gd name="T10" fmla="*/ 0 w 38"/>
                    <a:gd name="T11" fmla="*/ 0 h 41"/>
                    <a:gd name="T12" fmla="*/ 0 w 38"/>
                    <a:gd name="T13" fmla="*/ 0 h 41"/>
                    <a:gd name="T14" fmla="*/ 0 w 38"/>
                    <a:gd name="T15" fmla="*/ 0 h 41"/>
                    <a:gd name="T16" fmla="*/ 0 w 38"/>
                    <a:gd name="T17" fmla="*/ 0 h 41"/>
                    <a:gd name="T18" fmla="*/ 0 w 38"/>
                    <a:gd name="T19" fmla="*/ 0 h 41"/>
                    <a:gd name="T20" fmla="*/ 0 w 38"/>
                    <a:gd name="T21" fmla="*/ 0 h 41"/>
                    <a:gd name="T22" fmla="*/ 0 w 38"/>
                    <a:gd name="T23" fmla="*/ 0 h 41"/>
                    <a:gd name="T24" fmla="*/ 0 w 38"/>
                    <a:gd name="T25" fmla="*/ 0 h 41"/>
                    <a:gd name="T26" fmla="*/ 0 w 38"/>
                    <a:gd name="T27" fmla="*/ 0 h 41"/>
                    <a:gd name="T28" fmla="*/ 0 w 38"/>
                    <a:gd name="T29" fmla="*/ 0 h 41"/>
                    <a:gd name="T30" fmla="*/ 0 w 38"/>
                    <a:gd name="T31" fmla="*/ 0 h 41"/>
                    <a:gd name="T32" fmla="*/ 0 w 38"/>
                    <a:gd name="T33" fmla="*/ 0 h 41"/>
                    <a:gd name="T34" fmla="*/ 0 w 38"/>
                    <a:gd name="T35" fmla="*/ 0 h 41"/>
                    <a:gd name="T36" fmla="*/ 0 w 38"/>
                    <a:gd name="T37" fmla="*/ 0 h 41"/>
                    <a:gd name="T38" fmla="*/ 0 w 38"/>
                    <a:gd name="T39" fmla="*/ 0 h 41"/>
                    <a:gd name="T40" fmla="*/ 0 w 38"/>
                    <a:gd name="T41" fmla="*/ 0 h 41"/>
                    <a:gd name="T42" fmla="*/ 0 w 38"/>
                    <a:gd name="T43" fmla="*/ 0 h 41"/>
                    <a:gd name="T44" fmla="*/ 0 w 38"/>
                    <a:gd name="T45" fmla="*/ 0 h 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41"/>
                    <a:gd name="T71" fmla="*/ 38 w 38"/>
                    <a:gd name="T72" fmla="*/ 41 h 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41">
                      <a:moveTo>
                        <a:pt x="13" y="7"/>
                      </a:moveTo>
                      <a:lnTo>
                        <a:pt x="16" y="15"/>
                      </a:lnTo>
                      <a:lnTo>
                        <a:pt x="22" y="22"/>
                      </a:lnTo>
                      <a:lnTo>
                        <a:pt x="29" y="29"/>
                      </a:lnTo>
                      <a:lnTo>
                        <a:pt x="35" y="34"/>
                      </a:lnTo>
                      <a:lnTo>
                        <a:pt x="38" y="39"/>
                      </a:lnTo>
                      <a:lnTo>
                        <a:pt x="38" y="40"/>
                      </a:lnTo>
                      <a:lnTo>
                        <a:pt x="36" y="41"/>
                      </a:lnTo>
                      <a:lnTo>
                        <a:pt x="32" y="41"/>
                      </a:lnTo>
                      <a:lnTo>
                        <a:pt x="22" y="37"/>
                      </a:lnTo>
                      <a:lnTo>
                        <a:pt x="11" y="31"/>
                      </a:lnTo>
                      <a:lnTo>
                        <a:pt x="6" y="26"/>
                      </a:lnTo>
                      <a:lnTo>
                        <a:pt x="1" y="20"/>
                      </a:lnTo>
                      <a:lnTo>
                        <a:pt x="0" y="16"/>
                      </a:lnTo>
                      <a:lnTo>
                        <a:pt x="0" y="12"/>
                      </a:lnTo>
                      <a:lnTo>
                        <a:pt x="0" y="9"/>
                      </a:lnTo>
                      <a:lnTo>
                        <a:pt x="1" y="5"/>
                      </a:lnTo>
                      <a:lnTo>
                        <a:pt x="3" y="2"/>
                      </a:lnTo>
                      <a:lnTo>
                        <a:pt x="5" y="0"/>
                      </a:lnTo>
                      <a:lnTo>
                        <a:pt x="7" y="0"/>
                      </a:lnTo>
                      <a:lnTo>
                        <a:pt x="8" y="0"/>
                      </a:lnTo>
                      <a:lnTo>
                        <a:pt x="10" y="2"/>
                      </a:lnTo>
                      <a:lnTo>
                        <a:pt x="13" y="7"/>
                      </a:lnTo>
                      <a:close/>
                    </a:path>
                  </a:pathLst>
                </a:custGeom>
                <a:solidFill>
                  <a:srgbClr val="3C3836"/>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54" name="Freeform 428"/>
                <p:cNvSpPr>
                  <a:spLocks noChangeArrowheads="1"/>
                </p:cNvSpPr>
                <p:nvPr/>
              </p:nvSpPr>
              <p:spPr bwMode="auto">
                <a:xfrm>
                  <a:off x="4251" y="1511"/>
                  <a:ext cx="12" cy="14"/>
                </a:xfrm>
                <a:custGeom>
                  <a:avLst/>
                  <a:gdLst>
                    <a:gd name="T0" fmla="*/ 0 w 35"/>
                    <a:gd name="T1" fmla="*/ 0 h 39"/>
                    <a:gd name="T2" fmla="*/ 0 w 35"/>
                    <a:gd name="T3" fmla="*/ 0 h 39"/>
                    <a:gd name="T4" fmla="*/ 0 w 35"/>
                    <a:gd name="T5" fmla="*/ 0 h 39"/>
                    <a:gd name="T6" fmla="*/ 0 w 35"/>
                    <a:gd name="T7" fmla="*/ 0 h 39"/>
                    <a:gd name="T8" fmla="*/ 0 w 35"/>
                    <a:gd name="T9" fmla="*/ 0 h 39"/>
                    <a:gd name="T10" fmla="*/ 0 w 35"/>
                    <a:gd name="T11" fmla="*/ 0 h 39"/>
                    <a:gd name="T12" fmla="*/ 0 w 35"/>
                    <a:gd name="T13" fmla="*/ 0 h 39"/>
                    <a:gd name="T14" fmla="*/ 0 w 35"/>
                    <a:gd name="T15" fmla="*/ 0 h 39"/>
                    <a:gd name="T16" fmla="*/ 0 w 35"/>
                    <a:gd name="T17" fmla="*/ 0 h 39"/>
                    <a:gd name="T18" fmla="*/ 0 w 35"/>
                    <a:gd name="T19" fmla="*/ 0 h 39"/>
                    <a:gd name="T20" fmla="*/ 0 w 35"/>
                    <a:gd name="T21" fmla="*/ 0 h 39"/>
                    <a:gd name="T22" fmla="*/ 0 w 35"/>
                    <a:gd name="T23" fmla="*/ 0 h 39"/>
                    <a:gd name="T24" fmla="*/ 0 w 35"/>
                    <a:gd name="T25" fmla="*/ 0 h 39"/>
                    <a:gd name="T26" fmla="*/ 0 w 35"/>
                    <a:gd name="T27" fmla="*/ 0 h 39"/>
                    <a:gd name="T28" fmla="*/ 0 w 35"/>
                    <a:gd name="T29" fmla="*/ 0 h 39"/>
                    <a:gd name="T30" fmla="*/ 0 w 35"/>
                    <a:gd name="T31" fmla="*/ 0 h 39"/>
                    <a:gd name="T32" fmla="*/ 0 w 35"/>
                    <a:gd name="T33" fmla="*/ 0 h 39"/>
                    <a:gd name="T34" fmla="*/ 0 w 35"/>
                    <a:gd name="T35" fmla="*/ 0 h 39"/>
                    <a:gd name="T36" fmla="*/ 0 w 35"/>
                    <a:gd name="T37" fmla="*/ 0 h 39"/>
                    <a:gd name="T38" fmla="*/ 0 w 35"/>
                    <a:gd name="T39" fmla="*/ 0 h 39"/>
                    <a:gd name="T40" fmla="*/ 0 w 35"/>
                    <a:gd name="T41" fmla="*/ 0 h 39"/>
                    <a:gd name="T42" fmla="*/ 0 w 35"/>
                    <a:gd name="T43" fmla="*/ 0 h 39"/>
                    <a:gd name="T44" fmla="*/ 0 w 35"/>
                    <a:gd name="T45" fmla="*/ 0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
                    <a:gd name="T70" fmla="*/ 0 h 39"/>
                    <a:gd name="T71" fmla="*/ 35 w 35"/>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 h="39">
                      <a:moveTo>
                        <a:pt x="10" y="6"/>
                      </a:moveTo>
                      <a:lnTo>
                        <a:pt x="14" y="14"/>
                      </a:lnTo>
                      <a:lnTo>
                        <a:pt x="19" y="20"/>
                      </a:lnTo>
                      <a:lnTo>
                        <a:pt x="24" y="27"/>
                      </a:lnTo>
                      <a:lnTo>
                        <a:pt x="30" y="32"/>
                      </a:lnTo>
                      <a:lnTo>
                        <a:pt x="34" y="36"/>
                      </a:lnTo>
                      <a:lnTo>
                        <a:pt x="35" y="38"/>
                      </a:lnTo>
                      <a:lnTo>
                        <a:pt x="32" y="39"/>
                      </a:lnTo>
                      <a:lnTo>
                        <a:pt x="30" y="38"/>
                      </a:lnTo>
                      <a:lnTo>
                        <a:pt x="21" y="34"/>
                      </a:lnTo>
                      <a:lnTo>
                        <a:pt x="10" y="28"/>
                      </a:lnTo>
                      <a:lnTo>
                        <a:pt x="6" y="24"/>
                      </a:lnTo>
                      <a:lnTo>
                        <a:pt x="1" y="18"/>
                      </a:lnTo>
                      <a:lnTo>
                        <a:pt x="0" y="15"/>
                      </a:lnTo>
                      <a:lnTo>
                        <a:pt x="0" y="11"/>
                      </a:lnTo>
                      <a:lnTo>
                        <a:pt x="0" y="8"/>
                      </a:lnTo>
                      <a:lnTo>
                        <a:pt x="1" y="5"/>
                      </a:lnTo>
                      <a:lnTo>
                        <a:pt x="2" y="2"/>
                      </a:lnTo>
                      <a:lnTo>
                        <a:pt x="4" y="0"/>
                      </a:lnTo>
                      <a:lnTo>
                        <a:pt x="6" y="0"/>
                      </a:lnTo>
                      <a:lnTo>
                        <a:pt x="7" y="0"/>
                      </a:lnTo>
                      <a:lnTo>
                        <a:pt x="9" y="2"/>
                      </a:lnTo>
                      <a:lnTo>
                        <a:pt x="10" y="6"/>
                      </a:lnTo>
                      <a:close/>
                    </a:path>
                  </a:pathLst>
                </a:custGeom>
                <a:solidFill>
                  <a:srgbClr val="514E4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55" name="Freeform 429"/>
                <p:cNvSpPr>
                  <a:spLocks noChangeArrowheads="1"/>
                </p:cNvSpPr>
                <p:nvPr/>
              </p:nvSpPr>
              <p:spPr bwMode="auto">
                <a:xfrm>
                  <a:off x="4251" y="1511"/>
                  <a:ext cx="10" cy="13"/>
                </a:xfrm>
                <a:custGeom>
                  <a:avLst/>
                  <a:gdLst>
                    <a:gd name="T0" fmla="*/ 0 w 31"/>
                    <a:gd name="T1" fmla="*/ 0 h 37"/>
                    <a:gd name="T2" fmla="*/ 0 w 31"/>
                    <a:gd name="T3" fmla="*/ 0 h 37"/>
                    <a:gd name="T4" fmla="*/ 0 w 31"/>
                    <a:gd name="T5" fmla="*/ 0 h 37"/>
                    <a:gd name="T6" fmla="*/ 0 w 31"/>
                    <a:gd name="T7" fmla="*/ 0 h 37"/>
                    <a:gd name="T8" fmla="*/ 0 w 31"/>
                    <a:gd name="T9" fmla="*/ 0 h 37"/>
                    <a:gd name="T10" fmla="*/ 0 w 31"/>
                    <a:gd name="T11" fmla="*/ 0 h 37"/>
                    <a:gd name="T12" fmla="*/ 0 w 31"/>
                    <a:gd name="T13" fmla="*/ 0 h 37"/>
                    <a:gd name="T14" fmla="*/ 0 w 31"/>
                    <a:gd name="T15" fmla="*/ 0 h 37"/>
                    <a:gd name="T16" fmla="*/ 0 w 31"/>
                    <a:gd name="T17" fmla="*/ 0 h 37"/>
                    <a:gd name="T18" fmla="*/ 0 w 31"/>
                    <a:gd name="T19" fmla="*/ 0 h 37"/>
                    <a:gd name="T20" fmla="*/ 0 w 31"/>
                    <a:gd name="T21" fmla="*/ 0 h 37"/>
                    <a:gd name="T22" fmla="*/ 0 w 31"/>
                    <a:gd name="T23" fmla="*/ 0 h 37"/>
                    <a:gd name="T24" fmla="*/ 0 w 31"/>
                    <a:gd name="T25" fmla="*/ 0 h 37"/>
                    <a:gd name="T26" fmla="*/ 0 w 31"/>
                    <a:gd name="T27" fmla="*/ 0 h 37"/>
                    <a:gd name="T28" fmla="*/ 0 w 31"/>
                    <a:gd name="T29" fmla="*/ 0 h 37"/>
                    <a:gd name="T30" fmla="*/ 0 w 31"/>
                    <a:gd name="T31" fmla="*/ 0 h 37"/>
                    <a:gd name="T32" fmla="*/ 0 w 31"/>
                    <a:gd name="T33" fmla="*/ 0 h 37"/>
                    <a:gd name="T34" fmla="*/ 0 w 31"/>
                    <a:gd name="T35" fmla="*/ 0 h 37"/>
                    <a:gd name="T36" fmla="*/ 0 w 31"/>
                    <a:gd name="T37" fmla="*/ 0 h 37"/>
                    <a:gd name="T38" fmla="*/ 0 w 31"/>
                    <a:gd name="T39" fmla="*/ 0 h 37"/>
                    <a:gd name="T40" fmla="*/ 0 w 31"/>
                    <a:gd name="T41" fmla="*/ 0 h 37"/>
                    <a:gd name="T42" fmla="*/ 0 w 31"/>
                    <a:gd name="T43" fmla="*/ 0 h 37"/>
                    <a:gd name="T44" fmla="*/ 0 w 31"/>
                    <a:gd name="T45" fmla="*/ 0 h 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37"/>
                    <a:gd name="T71" fmla="*/ 31 w 31"/>
                    <a:gd name="T72" fmla="*/ 37 h 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37">
                      <a:moveTo>
                        <a:pt x="9" y="6"/>
                      </a:moveTo>
                      <a:lnTo>
                        <a:pt x="12" y="14"/>
                      </a:lnTo>
                      <a:lnTo>
                        <a:pt x="15" y="20"/>
                      </a:lnTo>
                      <a:lnTo>
                        <a:pt x="21" y="25"/>
                      </a:lnTo>
                      <a:lnTo>
                        <a:pt x="27" y="30"/>
                      </a:lnTo>
                      <a:lnTo>
                        <a:pt x="30" y="34"/>
                      </a:lnTo>
                      <a:lnTo>
                        <a:pt x="31" y="36"/>
                      </a:lnTo>
                      <a:lnTo>
                        <a:pt x="30" y="37"/>
                      </a:lnTo>
                      <a:lnTo>
                        <a:pt x="27" y="36"/>
                      </a:lnTo>
                      <a:lnTo>
                        <a:pt x="19" y="32"/>
                      </a:lnTo>
                      <a:lnTo>
                        <a:pt x="11" y="27"/>
                      </a:lnTo>
                      <a:lnTo>
                        <a:pt x="6" y="23"/>
                      </a:lnTo>
                      <a:lnTo>
                        <a:pt x="1" y="18"/>
                      </a:lnTo>
                      <a:lnTo>
                        <a:pt x="1" y="15"/>
                      </a:lnTo>
                      <a:lnTo>
                        <a:pt x="0" y="11"/>
                      </a:lnTo>
                      <a:lnTo>
                        <a:pt x="0" y="8"/>
                      </a:lnTo>
                      <a:lnTo>
                        <a:pt x="1" y="5"/>
                      </a:lnTo>
                      <a:lnTo>
                        <a:pt x="3" y="2"/>
                      </a:lnTo>
                      <a:lnTo>
                        <a:pt x="4" y="1"/>
                      </a:lnTo>
                      <a:lnTo>
                        <a:pt x="5" y="0"/>
                      </a:lnTo>
                      <a:lnTo>
                        <a:pt x="6" y="1"/>
                      </a:lnTo>
                      <a:lnTo>
                        <a:pt x="7" y="3"/>
                      </a:lnTo>
                      <a:lnTo>
                        <a:pt x="9" y="6"/>
                      </a:lnTo>
                      <a:close/>
                    </a:path>
                  </a:pathLst>
                </a:custGeom>
                <a:solidFill>
                  <a:srgbClr val="62605F"/>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56" name="Freeform 430"/>
                <p:cNvSpPr>
                  <a:spLocks noChangeArrowheads="1"/>
                </p:cNvSpPr>
                <p:nvPr/>
              </p:nvSpPr>
              <p:spPr bwMode="auto">
                <a:xfrm>
                  <a:off x="4252" y="1511"/>
                  <a:ext cx="9" cy="12"/>
                </a:xfrm>
                <a:custGeom>
                  <a:avLst/>
                  <a:gdLst>
                    <a:gd name="T0" fmla="*/ 0 w 25"/>
                    <a:gd name="T1" fmla="*/ 0 h 33"/>
                    <a:gd name="T2" fmla="*/ 0 w 25"/>
                    <a:gd name="T3" fmla="*/ 0 h 33"/>
                    <a:gd name="T4" fmla="*/ 0 w 25"/>
                    <a:gd name="T5" fmla="*/ 0 h 33"/>
                    <a:gd name="T6" fmla="*/ 0 w 25"/>
                    <a:gd name="T7" fmla="*/ 0 h 33"/>
                    <a:gd name="T8" fmla="*/ 0 w 25"/>
                    <a:gd name="T9" fmla="*/ 0 h 33"/>
                    <a:gd name="T10" fmla="*/ 0 w 25"/>
                    <a:gd name="T11" fmla="*/ 0 h 33"/>
                    <a:gd name="T12" fmla="*/ 0 w 25"/>
                    <a:gd name="T13" fmla="*/ 0 h 33"/>
                    <a:gd name="T14" fmla="*/ 0 w 25"/>
                    <a:gd name="T15" fmla="*/ 0 h 33"/>
                    <a:gd name="T16" fmla="*/ 0 w 25"/>
                    <a:gd name="T17" fmla="*/ 0 h 33"/>
                    <a:gd name="T18" fmla="*/ 0 w 25"/>
                    <a:gd name="T19" fmla="*/ 0 h 33"/>
                    <a:gd name="T20" fmla="*/ 0 w 25"/>
                    <a:gd name="T21" fmla="*/ 0 h 33"/>
                    <a:gd name="T22" fmla="*/ 0 w 25"/>
                    <a:gd name="T23" fmla="*/ 0 h 33"/>
                    <a:gd name="T24" fmla="*/ 0 w 25"/>
                    <a:gd name="T25" fmla="*/ 0 h 33"/>
                    <a:gd name="T26" fmla="*/ 0 w 25"/>
                    <a:gd name="T27" fmla="*/ 0 h 33"/>
                    <a:gd name="T28" fmla="*/ 0 w 25"/>
                    <a:gd name="T29" fmla="*/ 0 h 33"/>
                    <a:gd name="T30" fmla="*/ 0 w 25"/>
                    <a:gd name="T31" fmla="*/ 0 h 33"/>
                    <a:gd name="T32" fmla="*/ 0 w 25"/>
                    <a:gd name="T33" fmla="*/ 0 h 33"/>
                    <a:gd name="T34" fmla="*/ 0 w 25"/>
                    <a:gd name="T35" fmla="*/ 0 h 33"/>
                    <a:gd name="T36" fmla="*/ 0 w 25"/>
                    <a:gd name="T37" fmla="*/ 0 h 33"/>
                    <a:gd name="T38" fmla="*/ 0 w 25"/>
                    <a:gd name="T39" fmla="*/ 0 h 33"/>
                    <a:gd name="T40" fmla="*/ 0 w 25"/>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3"/>
                    <a:gd name="T65" fmla="*/ 25 w 25"/>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3">
                      <a:moveTo>
                        <a:pt x="5" y="6"/>
                      </a:moveTo>
                      <a:lnTo>
                        <a:pt x="8" y="13"/>
                      </a:lnTo>
                      <a:lnTo>
                        <a:pt x="11" y="18"/>
                      </a:lnTo>
                      <a:lnTo>
                        <a:pt x="15" y="23"/>
                      </a:lnTo>
                      <a:lnTo>
                        <a:pt x="20" y="27"/>
                      </a:lnTo>
                      <a:lnTo>
                        <a:pt x="24" y="31"/>
                      </a:lnTo>
                      <a:lnTo>
                        <a:pt x="25" y="33"/>
                      </a:lnTo>
                      <a:lnTo>
                        <a:pt x="23" y="33"/>
                      </a:lnTo>
                      <a:lnTo>
                        <a:pt x="16" y="30"/>
                      </a:lnTo>
                      <a:lnTo>
                        <a:pt x="9" y="25"/>
                      </a:lnTo>
                      <a:lnTo>
                        <a:pt x="4" y="21"/>
                      </a:lnTo>
                      <a:lnTo>
                        <a:pt x="1" y="17"/>
                      </a:lnTo>
                      <a:lnTo>
                        <a:pt x="0" y="10"/>
                      </a:lnTo>
                      <a:lnTo>
                        <a:pt x="0" y="4"/>
                      </a:lnTo>
                      <a:lnTo>
                        <a:pt x="1" y="2"/>
                      </a:lnTo>
                      <a:lnTo>
                        <a:pt x="1" y="1"/>
                      </a:lnTo>
                      <a:lnTo>
                        <a:pt x="2" y="0"/>
                      </a:lnTo>
                      <a:lnTo>
                        <a:pt x="3" y="1"/>
                      </a:lnTo>
                      <a:lnTo>
                        <a:pt x="4" y="3"/>
                      </a:lnTo>
                      <a:lnTo>
                        <a:pt x="5" y="6"/>
                      </a:lnTo>
                      <a:close/>
                    </a:path>
                  </a:pathLst>
                </a:custGeom>
                <a:solidFill>
                  <a:srgbClr val="72707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57" name="Freeform 431"/>
                <p:cNvSpPr>
                  <a:spLocks noChangeArrowheads="1"/>
                </p:cNvSpPr>
                <p:nvPr/>
              </p:nvSpPr>
              <p:spPr bwMode="auto">
                <a:xfrm>
                  <a:off x="4252" y="1512"/>
                  <a:ext cx="7" cy="11"/>
                </a:xfrm>
                <a:custGeom>
                  <a:avLst/>
                  <a:gdLst>
                    <a:gd name="T0" fmla="*/ 0 w 22"/>
                    <a:gd name="T1" fmla="*/ 0 h 30"/>
                    <a:gd name="T2" fmla="*/ 0 w 22"/>
                    <a:gd name="T3" fmla="*/ 0 h 30"/>
                    <a:gd name="T4" fmla="*/ 0 w 22"/>
                    <a:gd name="T5" fmla="*/ 0 h 30"/>
                    <a:gd name="T6" fmla="*/ 0 w 22"/>
                    <a:gd name="T7" fmla="*/ 0 h 30"/>
                    <a:gd name="T8" fmla="*/ 0 w 22"/>
                    <a:gd name="T9" fmla="*/ 0 h 30"/>
                    <a:gd name="T10" fmla="*/ 0 w 22"/>
                    <a:gd name="T11" fmla="*/ 0 h 30"/>
                    <a:gd name="T12" fmla="*/ 0 w 22"/>
                    <a:gd name="T13" fmla="*/ 0 h 30"/>
                    <a:gd name="T14" fmla="*/ 0 w 22"/>
                    <a:gd name="T15" fmla="*/ 0 h 30"/>
                    <a:gd name="T16" fmla="*/ 0 w 22"/>
                    <a:gd name="T17" fmla="*/ 0 h 30"/>
                    <a:gd name="T18" fmla="*/ 0 w 22"/>
                    <a:gd name="T19" fmla="*/ 0 h 30"/>
                    <a:gd name="T20" fmla="*/ 0 w 22"/>
                    <a:gd name="T21" fmla="*/ 0 h 30"/>
                    <a:gd name="T22" fmla="*/ 0 w 22"/>
                    <a:gd name="T23" fmla="*/ 0 h 30"/>
                    <a:gd name="T24" fmla="*/ 0 w 22"/>
                    <a:gd name="T25" fmla="*/ 0 h 30"/>
                    <a:gd name="T26" fmla="*/ 0 w 22"/>
                    <a:gd name="T27" fmla="*/ 0 h 30"/>
                    <a:gd name="T28" fmla="*/ 0 w 22"/>
                    <a:gd name="T29" fmla="*/ 0 h 30"/>
                    <a:gd name="T30" fmla="*/ 0 w 22"/>
                    <a:gd name="T31" fmla="*/ 0 h 30"/>
                    <a:gd name="T32" fmla="*/ 0 w 22"/>
                    <a:gd name="T33" fmla="*/ 0 h 30"/>
                    <a:gd name="T34" fmla="*/ 0 w 22"/>
                    <a:gd name="T35" fmla="*/ 0 h 30"/>
                    <a:gd name="T36" fmla="*/ 0 w 22"/>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30"/>
                    <a:gd name="T59" fmla="*/ 22 w 22"/>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30">
                      <a:moveTo>
                        <a:pt x="3" y="4"/>
                      </a:moveTo>
                      <a:lnTo>
                        <a:pt x="5" y="11"/>
                      </a:lnTo>
                      <a:lnTo>
                        <a:pt x="8" y="15"/>
                      </a:lnTo>
                      <a:lnTo>
                        <a:pt x="11" y="19"/>
                      </a:lnTo>
                      <a:lnTo>
                        <a:pt x="16" y="24"/>
                      </a:lnTo>
                      <a:lnTo>
                        <a:pt x="20" y="27"/>
                      </a:lnTo>
                      <a:lnTo>
                        <a:pt x="22" y="29"/>
                      </a:lnTo>
                      <a:lnTo>
                        <a:pt x="22" y="30"/>
                      </a:lnTo>
                      <a:lnTo>
                        <a:pt x="20" y="29"/>
                      </a:lnTo>
                      <a:lnTo>
                        <a:pt x="15" y="26"/>
                      </a:lnTo>
                      <a:lnTo>
                        <a:pt x="9" y="22"/>
                      </a:lnTo>
                      <a:lnTo>
                        <a:pt x="4" y="18"/>
                      </a:lnTo>
                      <a:lnTo>
                        <a:pt x="1" y="14"/>
                      </a:lnTo>
                      <a:lnTo>
                        <a:pt x="0" y="8"/>
                      </a:lnTo>
                      <a:lnTo>
                        <a:pt x="0" y="3"/>
                      </a:lnTo>
                      <a:lnTo>
                        <a:pt x="1" y="0"/>
                      </a:lnTo>
                      <a:lnTo>
                        <a:pt x="2" y="2"/>
                      </a:lnTo>
                      <a:lnTo>
                        <a:pt x="3" y="4"/>
                      </a:lnTo>
                      <a:close/>
                    </a:path>
                  </a:pathLst>
                </a:custGeom>
                <a:solidFill>
                  <a:srgbClr val="84828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58" name="Freeform 432"/>
                <p:cNvSpPr>
                  <a:spLocks noChangeArrowheads="1"/>
                </p:cNvSpPr>
                <p:nvPr/>
              </p:nvSpPr>
              <p:spPr bwMode="auto">
                <a:xfrm>
                  <a:off x="4252" y="1512"/>
                  <a:ext cx="6" cy="10"/>
                </a:xfrm>
                <a:custGeom>
                  <a:avLst/>
                  <a:gdLst>
                    <a:gd name="T0" fmla="*/ 0 w 18"/>
                    <a:gd name="T1" fmla="*/ 0 h 28"/>
                    <a:gd name="T2" fmla="*/ 0 w 18"/>
                    <a:gd name="T3" fmla="*/ 0 h 28"/>
                    <a:gd name="T4" fmla="*/ 0 w 18"/>
                    <a:gd name="T5" fmla="*/ 0 h 28"/>
                    <a:gd name="T6" fmla="*/ 0 w 18"/>
                    <a:gd name="T7" fmla="*/ 0 h 28"/>
                    <a:gd name="T8" fmla="*/ 0 w 18"/>
                    <a:gd name="T9" fmla="*/ 0 h 28"/>
                    <a:gd name="T10" fmla="*/ 0 w 18"/>
                    <a:gd name="T11" fmla="*/ 0 h 28"/>
                    <a:gd name="T12" fmla="*/ 0 w 18"/>
                    <a:gd name="T13" fmla="*/ 0 h 28"/>
                    <a:gd name="T14" fmla="*/ 0 w 18"/>
                    <a:gd name="T15" fmla="*/ 0 h 28"/>
                    <a:gd name="T16" fmla="*/ 0 w 18"/>
                    <a:gd name="T17" fmla="*/ 0 h 28"/>
                    <a:gd name="T18" fmla="*/ 0 w 18"/>
                    <a:gd name="T19" fmla="*/ 0 h 28"/>
                    <a:gd name="T20" fmla="*/ 0 w 18"/>
                    <a:gd name="T21" fmla="*/ 0 h 28"/>
                    <a:gd name="T22" fmla="*/ 0 w 18"/>
                    <a:gd name="T23" fmla="*/ 0 h 28"/>
                    <a:gd name="T24" fmla="*/ 0 w 18"/>
                    <a:gd name="T25" fmla="*/ 0 h 28"/>
                    <a:gd name="T26" fmla="*/ 0 w 18"/>
                    <a:gd name="T27" fmla="*/ 0 h 28"/>
                    <a:gd name="T28" fmla="*/ 0 w 18"/>
                    <a:gd name="T29" fmla="*/ 0 h 28"/>
                    <a:gd name="T30" fmla="*/ 0 w 18"/>
                    <a:gd name="T31" fmla="*/ 0 h 28"/>
                    <a:gd name="T32" fmla="*/ 0 w 1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8"/>
                    <a:gd name="T53" fmla="*/ 18 w 1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8">
                      <a:moveTo>
                        <a:pt x="8" y="21"/>
                      </a:moveTo>
                      <a:lnTo>
                        <a:pt x="4" y="18"/>
                      </a:lnTo>
                      <a:lnTo>
                        <a:pt x="2" y="14"/>
                      </a:lnTo>
                      <a:lnTo>
                        <a:pt x="0" y="8"/>
                      </a:lnTo>
                      <a:lnTo>
                        <a:pt x="0" y="3"/>
                      </a:lnTo>
                      <a:lnTo>
                        <a:pt x="0" y="0"/>
                      </a:lnTo>
                      <a:lnTo>
                        <a:pt x="0" y="1"/>
                      </a:lnTo>
                      <a:lnTo>
                        <a:pt x="1" y="3"/>
                      </a:lnTo>
                      <a:lnTo>
                        <a:pt x="1" y="5"/>
                      </a:lnTo>
                      <a:lnTo>
                        <a:pt x="3" y="11"/>
                      </a:lnTo>
                      <a:lnTo>
                        <a:pt x="4" y="14"/>
                      </a:lnTo>
                      <a:lnTo>
                        <a:pt x="8" y="18"/>
                      </a:lnTo>
                      <a:lnTo>
                        <a:pt x="13" y="22"/>
                      </a:lnTo>
                      <a:lnTo>
                        <a:pt x="18" y="28"/>
                      </a:lnTo>
                      <a:lnTo>
                        <a:pt x="17" y="28"/>
                      </a:lnTo>
                      <a:lnTo>
                        <a:pt x="14" y="25"/>
                      </a:lnTo>
                      <a:lnTo>
                        <a:pt x="8" y="21"/>
                      </a:lnTo>
                      <a:close/>
                    </a:path>
                  </a:pathLst>
                </a:custGeom>
                <a:solidFill>
                  <a:srgbClr val="969595"/>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59" name="Freeform 433"/>
                <p:cNvSpPr>
                  <a:spLocks noChangeArrowheads="1"/>
                </p:cNvSpPr>
                <p:nvPr/>
              </p:nvSpPr>
              <p:spPr bwMode="auto">
                <a:xfrm>
                  <a:off x="4222" y="1509"/>
                  <a:ext cx="19" cy="29"/>
                </a:xfrm>
                <a:custGeom>
                  <a:avLst/>
                  <a:gdLst>
                    <a:gd name="T0" fmla="*/ 0 w 58"/>
                    <a:gd name="T1" fmla="*/ 0 h 76"/>
                    <a:gd name="T2" fmla="*/ 0 w 58"/>
                    <a:gd name="T3" fmla="*/ 0 h 76"/>
                    <a:gd name="T4" fmla="*/ 0 w 58"/>
                    <a:gd name="T5" fmla="*/ 0 h 76"/>
                    <a:gd name="T6" fmla="*/ 0 w 58"/>
                    <a:gd name="T7" fmla="*/ 0 h 76"/>
                    <a:gd name="T8" fmla="*/ 0 w 58"/>
                    <a:gd name="T9" fmla="*/ 0 h 76"/>
                    <a:gd name="T10" fmla="*/ 0 w 58"/>
                    <a:gd name="T11" fmla="*/ 0 h 76"/>
                    <a:gd name="T12" fmla="*/ 0 w 58"/>
                    <a:gd name="T13" fmla="*/ 0 h 76"/>
                    <a:gd name="T14" fmla="*/ 0 w 58"/>
                    <a:gd name="T15" fmla="*/ 0 h 76"/>
                    <a:gd name="T16" fmla="*/ 0 w 58"/>
                    <a:gd name="T17" fmla="*/ 0 h 76"/>
                    <a:gd name="T18" fmla="*/ 0 w 58"/>
                    <a:gd name="T19" fmla="*/ 0 h 76"/>
                    <a:gd name="T20" fmla="*/ 0 w 58"/>
                    <a:gd name="T21" fmla="*/ 0 h 76"/>
                    <a:gd name="T22" fmla="*/ 0 w 58"/>
                    <a:gd name="T23" fmla="*/ 0 h 76"/>
                    <a:gd name="T24" fmla="*/ 0 w 58"/>
                    <a:gd name="T25" fmla="*/ 0 h 76"/>
                    <a:gd name="T26" fmla="*/ 0 w 58"/>
                    <a:gd name="T27" fmla="*/ 0 h 76"/>
                    <a:gd name="T28" fmla="*/ 0 w 58"/>
                    <a:gd name="T29" fmla="*/ 0 h 76"/>
                    <a:gd name="T30" fmla="*/ 0 w 58"/>
                    <a:gd name="T31" fmla="*/ 0 h 76"/>
                    <a:gd name="T32" fmla="*/ 0 w 58"/>
                    <a:gd name="T33" fmla="*/ 0 h 76"/>
                    <a:gd name="T34" fmla="*/ 0 w 58"/>
                    <a:gd name="T35" fmla="*/ 0 h 76"/>
                    <a:gd name="T36" fmla="*/ 0 w 58"/>
                    <a:gd name="T37" fmla="*/ 0 h 76"/>
                    <a:gd name="T38" fmla="*/ 0 w 58"/>
                    <a:gd name="T39" fmla="*/ 0 h 76"/>
                    <a:gd name="T40" fmla="*/ 0 w 58"/>
                    <a:gd name="T41" fmla="*/ 0 h 76"/>
                    <a:gd name="T42" fmla="*/ 0 w 58"/>
                    <a:gd name="T43" fmla="*/ 0 h 76"/>
                    <a:gd name="T44" fmla="*/ 0 w 58"/>
                    <a:gd name="T45" fmla="*/ 0 h 76"/>
                    <a:gd name="T46" fmla="*/ 0 w 58"/>
                    <a:gd name="T47" fmla="*/ 0 h 76"/>
                    <a:gd name="T48" fmla="*/ 0 w 58"/>
                    <a:gd name="T49" fmla="*/ 0 h 76"/>
                    <a:gd name="T50" fmla="*/ 0 w 58"/>
                    <a:gd name="T51" fmla="*/ 0 h 76"/>
                    <a:gd name="T52" fmla="*/ 0 w 58"/>
                    <a:gd name="T53" fmla="*/ 0 h 76"/>
                    <a:gd name="T54" fmla="*/ 0 w 58"/>
                    <a:gd name="T55" fmla="*/ 0 h 76"/>
                    <a:gd name="T56" fmla="*/ 0 w 58"/>
                    <a:gd name="T57" fmla="*/ 0 h 76"/>
                    <a:gd name="T58" fmla="*/ 0 w 58"/>
                    <a:gd name="T59" fmla="*/ 0 h 76"/>
                    <a:gd name="T60" fmla="*/ 0 w 58"/>
                    <a:gd name="T61" fmla="*/ 0 h 76"/>
                    <a:gd name="T62" fmla="*/ 0 w 58"/>
                    <a:gd name="T63" fmla="*/ 0 h 76"/>
                    <a:gd name="T64" fmla="*/ 0 w 58"/>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76"/>
                    <a:gd name="T101" fmla="*/ 58 w 58"/>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76">
                      <a:moveTo>
                        <a:pt x="25" y="0"/>
                      </a:moveTo>
                      <a:lnTo>
                        <a:pt x="34" y="0"/>
                      </a:lnTo>
                      <a:lnTo>
                        <a:pt x="40" y="3"/>
                      </a:lnTo>
                      <a:lnTo>
                        <a:pt x="46" y="6"/>
                      </a:lnTo>
                      <a:lnTo>
                        <a:pt x="51" y="10"/>
                      </a:lnTo>
                      <a:lnTo>
                        <a:pt x="54" y="17"/>
                      </a:lnTo>
                      <a:lnTo>
                        <a:pt x="57" y="23"/>
                      </a:lnTo>
                      <a:lnTo>
                        <a:pt x="58" y="30"/>
                      </a:lnTo>
                      <a:lnTo>
                        <a:pt x="58" y="38"/>
                      </a:lnTo>
                      <a:lnTo>
                        <a:pt x="57" y="45"/>
                      </a:lnTo>
                      <a:lnTo>
                        <a:pt x="56" y="51"/>
                      </a:lnTo>
                      <a:lnTo>
                        <a:pt x="53" y="57"/>
                      </a:lnTo>
                      <a:lnTo>
                        <a:pt x="50" y="64"/>
                      </a:lnTo>
                      <a:lnTo>
                        <a:pt x="45" y="69"/>
                      </a:lnTo>
                      <a:lnTo>
                        <a:pt x="40" y="73"/>
                      </a:lnTo>
                      <a:lnTo>
                        <a:pt x="35" y="75"/>
                      </a:lnTo>
                      <a:lnTo>
                        <a:pt x="28" y="76"/>
                      </a:lnTo>
                      <a:lnTo>
                        <a:pt x="22" y="75"/>
                      </a:lnTo>
                      <a:lnTo>
                        <a:pt x="16" y="73"/>
                      </a:lnTo>
                      <a:lnTo>
                        <a:pt x="13" y="69"/>
                      </a:lnTo>
                      <a:lnTo>
                        <a:pt x="8" y="65"/>
                      </a:lnTo>
                      <a:lnTo>
                        <a:pt x="6" y="58"/>
                      </a:lnTo>
                      <a:lnTo>
                        <a:pt x="2" y="52"/>
                      </a:lnTo>
                      <a:lnTo>
                        <a:pt x="1" y="46"/>
                      </a:lnTo>
                      <a:lnTo>
                        <a:pt x="0" y="39"/>
                      </a:lnTo>
                      <a:lnTo>
                        <a:pt x="0" y="31"/>
                      </a:lnTo>
                      <a:lnTo>
                        <a:pt x="1" y="25"/>
                      </a:lnTo>
                      <a:lnTo>
                        <a:pt x="3" y="19"/>
                      </a:lnTo>
                      <a:lnTo>
                        <a:pt x="6" y="12"/>
                      </a:lnTo>
                      <a:lnTo>
                        <a:pt x="9" y="7"/>
                      </a:lnTo>
                      <a:lnTo>
                        <a:pt x="14" y="4"/>
                      </a:lnTo>
                      <a:lnTo>
                        <a:pt x="19" y="1"/>
                      </a:lnTo>
                      <a:lnTo>
                        <a:pt x="25" y="0"/>
                      </a:lnTo>
                      <a:close/>
                    </a:path>
                  </a:pathLst>
                </a:custGeom>
                <a:solidFill>
                  <a:srgbClr val="43403E"/>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60" name="Freeform 434"/>
                <p:cNvSpPr>
                  <a:spLocks noChangeArrowheads="1"/>
                </p:cNvSpPr>
                <p:nvPr/>
              </p:nvSpPr>
              <p:spPr bwMode="auto">
                <a:xfrm>
                  <a:off x="4223" y="1511"/>
                  <a:ext cx="17" cy="25"/>
                </a:xfrm>
                <a:custGeom>
                  <a:avLst/>
                  <a:gdLst>
                    <a:gd name="T0" fmla="*/ 0 w 54"/>
                    <a:gd name="T1" fmla="*/ 0 h 69"/>
                    <a:gd name="T2" fmla="*/ 0 w 54"/>
                    <a:gd name="T3" fmla="*/ 0 h 69"/>
                    <a:gd name="T4" fmla="*/ 0 w 54"/>
                    <a:gd name="T5" fmla="*/ 0 h 69"/>
                    <a:gd name="T6" fmla="*/ 0 w 54"/>
                    <a:gd name="T7" fmla="*/ 0 h 69"/>
                    <a:gd name="T8" fmla="*/ 0 w 54"/>
                    <a:gd name="T9" fmla="*/ 0 h 69"/>
                    <a:gd name="T10" fmla="*/ 0 w 54"/>
                    <a:gd name="T11" fmla="*/ 0 h 69"/>
                    <a:gd name="T12" fmla="*/ 0 w 54"/>
                    <a:gd name="T13" fmla="*/ 0 h 69"/>
                    <a:gd name="T14" fmla="*/ 0 w 54"/>
                    <a:gd name="T15" fmla="*/ 0 h 69"/>
                    <a:gd name="T16" fmla="*/ 0 w 54"/>
                    <a:gd name="T17" fmla="*/ 0 h 69"/>
                    <a:gd name="T18" fmla="*/ 0 w 54"/>
                    <a:gd name="T19" fmla="*/ 0 h 69"/>
                    <a:gd name="T20" fmla="*/ 0 w 54"/>
                    <a:gd name="T21" fmla="*/ 0 h 69"/>
                    <a:gd name="T22" fmla="*/ 0 w 54"/>
                    <a:gd name="T23" fmla="*/ 0 h 69"/>
                    <a:gd name="T24" fmla="*/ 0 w 54"/>
                    <a:gd name="T25" fmla="*/ 0 h 69"/>
                    <a:gd name="T26" fmla="*/ 0 w 54"/>
                    <a:gd name="T27" fmla="*/ 0 h 69"/>
                    <a:gd name="T28" fmla="*/ 0 w 54"/>
                    <a:gd name="T29" fmla="*/ 0 h 69"/>
                    <a:gd name="T30" fmla="*/ 0 w 54"/>
                    <a:gd name="T31" fmla="*/ 0 h 69"/>
                    <a:gd name="T32" fmla="*/ 0 w 54"/>
                    <a:gd name="T33" fmla="*/ 0 h 69"/>
                    <a:gd name="T34" fmla="*/ 0 w 54"/>
                    <a:gd name="T35" fmla="*/ 0 h 69"/>
                    <a:gd name="T36" fmla="*/ 0 w 54"/>
                    <a:gd name="T37" fmla="*/ 0 h 69"/>
                    <a:gd name="T38" fmla="*/ 0 w 54"/>
                    <a:gd name="T39" fmla="*/ 0 h 69"/>
                    <a:gd name="T40" fmla="*/ 0 w 54"/>
                    <a:gd name="T41" fmla="*/ 0 h 69"/>
                    <a:gd name="T42" fmla="*/ 0 w 54"/>
                    <a:gd name="T43" fmla="*/ 0 h 69"/>
                    <a:gd name="T44" fmla="*/ 0 w 54"/>
                    <a:gd name="T45" fmla="*/ 0 h 69"/>
                    <a:gd name="T46" fmla="*/ 0 w 54"/>
                    <a:gd name="T47" fmla="*/ 0 h 69"/>
                    <a:gd name="T48" fmla="*/ 0 w 54"/>
                    <a:gd name="T49" fmla="*/ 0 h 69"/>
                    <a:gd name="T50" fmla="*/ 0 w 54"/>
                    <a:gd name="T51" fmla="*/ 0 h 69"/>
                    <a:gd name="T52" fmla="*/ 0 w 54"/>
                    <a:gd name="T53" fmla="*/ 0 h 69"/>
                    <a:gd name="T54" fmla="*/ 0 w 54"/>
                    <a:gd name="T55" fmla="*/ 0 h 69"/>
                    <a:gd name="T56" fmla="*/ 0 w 54"/>
                    <a:gd name="T57" fmla="*/ 0 h 69"/>
                    <a:gd name="T58" fmla="*/ 0 w 54"/>
                    <a:gd name="T59" fmla="*/ 0 h 69"/>
                    <a:gd name="T60" fmla="*/ 0 w 54"/>
                    <a:gd name="T61" fmla="*/ 0 h 69"/>
                    <a:gd name="T62" fmla="*/ 0 w 54"/>
                    <a:gd name="T63" fmla="*/ 0 h 69"/>
                    <a:gd name="T64" fmla="*/ 0 w 54"/>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69"/>
                    <a:gd name="T101" fmla="*/ 54 w 54"/>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69">
                      <a:moveTo>
                        <a:pt x="25" y="0"/>
                      </a:moveTo>
                      <a:lnTo>
                        <a:pt x="32" y="1"/>
                      </a:lnTo>
                      <a:lnTo>
                        <a:pt x="38" y="2"/>
                      </a:lnTo>
                      <a:lnTo>
                        <a:pt x="43" y="6"/>
                      </a:lnTo>
                      <a:lnTo>
                        <a:pt x="48" y="10"/>
                      </a:lnTo>
                      <a:lnTo>
                        <a:pt x="50" y="16"/>
                      </a:lnTo>
                      <a:lnTo>
                        <a:pt x="52" y="21"/>
                      </a:lnTo>
                      <a:lnTo>
                        <a:pt x="54" y="27"/>
                      </a:lnTo>
                      <a:lnTo>
                        <a:pt x="54" y="35"/>
                      </a:lnTo>
                      <a:lnTo>
                        <a:pt x="54" y="41"/>
                      </a:lnTo>
                      <a:lnTo>
                        <a:pt x="51" y="47"/>
                      </a:lnTo>
                      <a:lnTo>
                        <a:pt x="49" y="53"/>
                      </a:lnTo>
                      <a:lnTo>
                        <a:pt x="47" y="59"/>
                      </a:lnTo>
                      <a:lnTo>
                        <a:pt x="42" y="63"/>
                      </a:lnTo>
                      <a:lnTo>
                        <a:pt x="37" y="66"/>
                      </a:lnTo>
                      <a:lnTo>
                        <a:pt x="33" y="68"/>
                      </a:lnTo>
                      <a:lnTo>
                        <a:pt x="27" y="69"/>
                      </a:lnTo>
                      <a:lnTo>
                        <a:pt x="21" y="69"/>
                      </a:lnTo>
                      <a:lnTo>
                        <a:pt x="17" y="66"/>
                      </a:lnTo>
                      <a:lnTo>
                        <a:pt x="12" y="63"/>
                      </a:lnTo>
                      <a:lnTo>
                        <a:pt x="8" y="59"/>
                      </a:lnTo>
                      <a:lnTo>
                        <a:pt x="5" y="53"/>
                      </a:lnTo>
                      <a:lnTo>
                        <a:pt x="3" y="48"/>
                      </a:lnTo>
                      <a:lnTo>
                        <a:pt x="1" y="42"/>
                      </a:lnTo>
                      <a:lnTo>
                        <a:pt x="0" y="36"/>
                      </a:lnTo>
                      <a:lnTo>
                        <a:pt x="0" y="29"/>
                      </a:lnTo>
                      <a:lnTo>
                        <a:pt x="1" y="23"/>
                      </a:lnTo>
                      <a:lnTo>
                        <a:pt x="3" y="17"/>
                      </a:lnTo>
                      <a:lnTo>
                        <a:pt x="6" y="12"/>
                      </a:lnTo>
                      <a:lnTo>
                        <a:pt x="8" y="7"/>
                      </a:lnTo>
                      <a:lnTo>
                        <a:pt x="13" y="3"/>
                      </a:lnTo>
                      <a:lnTo>
                        <a:pt x="18" y="1"/>
                      </a:lnTo>
                      <a:lnTo>
                        <a:pt x="25" y="0"/>
                      </a:lnTo>
                      <a:close/>
                    </a:path>
                  </a:pathLst>
                </a:custGeom>
                <a:solidFill>
                  <a:srgbClr val="3E3A3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61" name="Freeform 435"/>
                <p:cNvSpPr>
                  <a:spLocks noChangeArrowheads="1"/>
                </p:cNvSpPr>
                <p:nvPr/>
              </p:nvSpPr>
              <p:spPr bwMode="auto">
                <a:xfrm>
                  <a:off x="4224" y="1512"/>
                  <a:ext cx="15" cy="23"/>
                </a:xfrm>
                <a:custGeom>
                  <a:avLst/>
                  <a:gdLst>
                    <a:gd name="T0" fmla="*/ 0 w 48"/>
                    <a:gd name="T1" fmla="*/ 0 h 63"/>
                    <a:gd name="T2" fmla="*/ 0 w 48"/>
                    <a:gd name="T3" fmla="*/ 0 h 63"/>
                    <a:gd name="T4" fmla="*/ 0 w 48"/>
                    <a:gd name="T5" fmla="*/ 0 h 63"/>
                    <a:gd name="T6" fmla="*/ 0 w 48"/>
                    <a:gd name="T7" fmla="*/ 0 h 63"/>
                    <a:gd name="T8" fmla="*/ 0 w 48"/>
                    <a:gd name="T9" fmla="*/ 0 h 63"/>
                    <a:gd name="T10" fmla="*/ 0 w 48"/>
                    <a:gd name="T11" fmla="*/ 0 h 63"/>
                    <a:gd name="T12" fmla="*/ 0 w 48"/>
                    <a:gd name="T13" fmla="*/ 0 h 63"/>
                    <a:gd name="T14" fmla="*/ 0 w 48"/>
                    <a:gd name="T15" fmla="*/ 0 h 63"/>
                    <a:gd name="T16" fmla="*/ 0 w 48"/>
                    <a:gd name="T17" fmla="*/ 0 h 63"/>
                    <a:gd name="T18" fmla="*/ 0 w 48"/>
                    <a:gd name="T19" fmla="*/ 0 h 63"/>
                    <a:gd name="T20" fmla="*/ 0 w 48"/>
                    <a:gd name="T21" fmla="*/ 0 h 63"/>
                    <a:gd name="T22" fmla="*/ 0 w 48"/>
                    <a:gd name="T23" fmla="*/ 0 h 63"/>
                    <a:gd name="T24" fmla="*/ 0 w 48"/>
                    <a:gd name="T25" fmla="*/ 0 h 63"/>
                    <a:gd name="T26" fmla="*/ 0 w 48"/>
                    <a:gd name="T27" fmla="*/ 0 h 63"/>
                    <a:gd name="T28" fmla="*/ 0 w 48"/>
                    <a:gd name="T29" fmla="*/ 0 h 63"/>
                    <a:gd name="T30" fmla="*/ 0 w 48"/>
                    <a:gd name="T31" fmla="*/ 0 h 63"/>
                    <a:gd name="T32" fmla="*/ 0 w 48"/>
                    <a:gd name="T33" fmla="*/ 0 h 63"/>
                    <a:gd name="T34" fmla="*/ 0 w 48"/>
                    <a:gd name="T35" fmla="*/ 0 h 63"/>
                    <a:gd name="T36" fmla="*/ 0 w 48"/>
                    <a:gd name="T37" fmla="*/ 0 h 63"/>
                    <a:gd name="T38" fmla="*/ 0 w 48"/>
                    <a:gd name="T39" fmla="*/ 0 h 63"/>
                    <a:gd name="T40" fmla="*/ 0 w 48"/>
                    <a:gd name="T41" fmla="*/ 0 h 63"/>
                    <a:gd name="T42" fmla="*/ 0 w 48"/>
                    <a:gd name="T43" fmla="*/ 0 h 63"/>
                    <a:gd name="T44" fmla="*/ 0 w 48"/>
                    <a:gd name="T45" fmla="*/ 0 h 63"/>
                    <a:gd name="T46" fmla="*/ 0 w 48"/>
                    <a:gd name="T47" fmla="*/ 0 h 63"/>
                    <a:gd name="T48" fmla="*/ 0 w 48"/>
                    <a:gd name="T49" fmla="*/ 0 h 63"/>
                    <a:gd name="T50" fmla="*/ 0 w 48"/>
                    <a:gd name="T51" fmla="*/ 0 h 63"/>
                    <a:gd name="T52" fmla="*/ 0 w 48"/>
                    <a:gd name="T53" fmla="*/ 0 h 63"/>
                    <a:gd name="T54" fmla="*/ 0 w 48"/>
                    <a:gd name="T55" fmla="*/ 0 h 63"/>
                    <a:gd name="T56" fmla="*/ 0 w 48"/>
                    <a:gd name="T57" fmla="*/ 0 h 63"/>
                    <a:gd name="T58" fmla="*/ 0 w 48"/>
                    <a:gd name="T59" fmla="*/ 0 h 63"/>
                    <a:gd name="T60" fmla="*/ 0 w 48"/>
                    <a:gd name="T61" fmla="*/ 0 h 63"/>
                    <a:gd name="T62" fmla="*/ 0 w 48"/>
                    <a:gd name="T63" fmla="*/ 0 h 63"/>
                    <a:gd name="T64" fmla="*/ 0 w 48"/>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63"/>
                    <a:gd name="T101" fmla="*/ 48 w 48"/>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63">
                      <a:moveTo>
                        <a:pt x="22" y="0"/>
                      </a:moveTo>
                      <a:lnTo>
                        <a:pt x="29" y="0"/>
                      </a:lnTo>
                      <a:lnTo>
                        <a:pt x="34" y="2"/>
                      </a:lnTo>
                      <a:lnTo>
                        <a:pt x="39" y="5"/>
                      </a:lnTo>
                      <a:lnTo>
                        <a:pt x="42" y="10"/>
                      </a:lnTo>
                      <a:lnTo>
                        <a:pt x="45" y="14"/>
                      </a:lnTo>
                      <a:lnTo>
                        <a:pt x="47" y="19"/>
                      </a:lnTo>
                      <a:lnTo>
                        <a:pt x="48" y="25"/>
                      </a:lnTo>
                      <a:lnTo>
                        <a:pt x="48" y="30"/>
                      </a:lnTo>
                      <a:lnTo>
                        <a:pt x="47" y="37"/>
                      </a:lnTo>
                      <a:lnTo>
                        <a:pt x="46" y="42"/>
                      </a:lnTo>
                      <a:lnTo>
                        <a:pt x="44" y="48"/>
                      </a:lnTo>
                      <a:lnTo>
                        <a:pt x="41" y="52"/>
                      </a:lnTo>
                      <a:lnTo>
                        <a:pt x="38" y="57"/>
                      </a:lnTo>
                      <a:lnTo>
                        <a:pt x="33" y="60"/>
                      </a:lnTo>
                      <a:lnTo>
                        <a:pt x="29" y="62"/>
                      </a:lnTo>
                      <a:lnTo>
                        <a:pt x="24" y="63"/>
                      </a:lnTo>
                      <a:lnTo>
                        <a:pt x="18" y="62"/>
                      </a:lnTo>
                      <a:lnTo>
                        <a:pt x="14" y="60"/>
                      </a:lnTo>
                      <a:lnTo>
                        <a:pt x="10" y="57"/>
                      </a:lnTo>
                      <a:lnTo>
                        <a:pt x="7" y="53"/>
                      </a:lnTo>
                      <a:lnTo>
                        <a:pt x="4" y="48"/>
                      </a:lnTo>
                      <a:lnTo>
                        <a:pt x="2" y="43"/>
                      </a:lnTo>
                      <a:lnTo>
                        <a:pt x="1" y="38"/>
                      </a:lnTo>
                      <a:lnTo>
                        <a:pt x="0" y="32"/>
                      </a:lnTo>
                      <a:lnTo>
                        <a:pt x="0" y="26"/>
                      </a:lnTo>
                      <a:lnTo>
                        <a:pt x="1" y="20"/>
                      </a:lnTo>
                      <a:lnTo>
                        <a:pt x="2" y="15"/>
                      </a:lnTo>
                      <a:lnTo>
                        <a:pt x="4" y="10"/>
                      </a:lnTo>
                      <a:lnTo>
                        <a:pt x="8" y="6"/>
                      </a:lnTo>
                      <a:lnTo>
                        <a:pt x="11" y="2"/>
                      </a:lnTo>
                      <a:lnTo>
                        <a:pt x="17" y="0"/>
                      </a:lnTo>
                      <a:lnTo>
                        <a:pt x="22" y="0"/>
                      </a:lnTo>
                      <a:close/>
                    </a:path>
                  </a:pathLst>
                </a:custGeom>
                <a:solidFill>
                  <a:srgbClr val="37343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62" name="Freeform 436"/>
                <p:cNvSpPr>
                  <a:spLocks noChangeArrowheads="1"/>
                </p:cNvSpPr>
                <p:nvPr/>
              </p:nvSpPr>
              <p:spPr bwMode="auto">
                <a:xfrm>
                  <a:off x="4225" y="1513"/>
                  <a:ext cx="13" cy="21"/>
                </a:xfrm>
                <a:custGeom>
                  <a:avLst/>
                  <a:gdLst>
                    <a:gd name="T0" fmla="*/ 0 w 44"/>
                    <a:gd name="T1" fmla="*/ 0 h 57"/>
                    <a:gd name="T2" fmla="*/ 0 w 44"/>
                    <a:gd name="T3" fmla="*/ 0 h 57"/>
                    <a:gd name="T4" fmla="*/ 0 w 44"/>
                    <a:gd name="T5" fmla="*/ 0 h 57"/>
                    <a:gd name="T6" fmla="*/ 0 w 44"/>
                    <a:gd name="T7" fmla="*/ 0 h 57"/>
                    <a:gd name="T8" fmla="*/ 0 w 44"/>
                    <a:gd name="T9" fmla="*/ 0 h 57"/>
                    <a:gd name="T10" fmla="*/ 0 w 44"/>
                    <a:gd name="T11" fmla="*/ 0 h 57"/>
                    <a:gd name="T12" fmla="*/ 0 w 44"/>
                    <a:gd name="T13" fmla="*/ 0 h 57"/>
                    <a:gd name="T14" fmla="*/ 0 w 44"/>
                    <a:gd name="T15" fmla="*/ 0 h 57"/>
                    <a:gd name="T16" fmla="*/ 0 w 44"/>
                    <a:gd name="T17" fmla="*/ 0 h 57"/>
                    <a:gd name="T18" fmla="*/ 0 w 44"/>
                    <a:gd name="T19" fmla="*/ 0 h 57"/>
                    <a:gd name="T20" fmla="*/ 0 w 44"/>
                    <a:gd name="T21" fmla="*/ 0 h 57"/>
                    <a:gd name="T22" fmla="*/ 0 w 44"/>
                    <a:gd name="T23" fmla="*/ 0 h 57"/>
                    <a:gd name="T24" fmla="*/ 0 w 44"/>
                    <a:gd name="T25" fmla="*/ 0 h 57"/>
                    <a:gd name="T26" fmla="*/ 0 w 44"/>
                    <a:gd name="T27" fmla="*/ 0 h 57"/>
                    <a:gd name="T28" fmla="*/ 0 w 44"/>
                    <a:gd name="T29" fmla="*/ 0 h 57"/>
                    <a:gd name="T30" fmla="*/ 0 w 44"/>
                    <a:gd name="T31" fmla="*/ 0 h 57"/>
                    <a:gd name="T32" fmla="*/ 0 w 44"/>
                    <a:gd name="T33" fmla="*/ 0 h 57"/>
                    <a:gd name="T34" fmla="*/ 0 w 44"/>
                    <a:gd name="T35" fmla="*/ 0 h 57"/>
                    <a:gd name="T36" fmla="*/ 0 w 44"/>
                    <a:gd name="T37" fmla="*/ 0 h 57"/>
                    <a:gd name="T38" fmla="*/ 0 w 44"/>
                    <a:gd name="T39" fmla="*/ 0 h 57"/>
                    <a:gd name="T40" fmla="*/ 0 w 44"/>
                    <a:gd name="T41" fmla="*/ 0 h 57"/>
                    <a:gd name="T42" fmla="*/ 0 w 44"/>
                    <a:gd name="T43" fmla="*/ 0 h 57"/>
                    <a:gd name="T44" fmla="*/ 0 w 44"/>
                    <a:gd name="T45" fmla="*/ 0 h 57"/>
                    <a:gd name="T46" fmla="*/ 0 w 44"/>
                    <a:gd name="T47" fmla="*/ 0 h 57"/>
                    <a:gd name="T48" fmla="*/ 0 w 44"/>
                    <a:gd name="T49" fmla="*/ 0 h 57"/>
                    <a:gd name="T50" fmla="*/ 0 w 44"/>
                    <a:gd name="T51" fmla="*/ 0 h 57"/>
                    <a:gd name="T52" fmla="*/ 0 w 44"/>
                    <a:gd name="T53" fmla="*/ 0 h 57"/>
                    <a:gd name="T54" fmla="*/ 0 w 44"/>
                    <a:gd name="T55" fmla="*/ 0 h 57"/>
                    <a:gd name="T56" fmla="*/ 0 w 44"/>
                    <a:gd name="T57" fmla="*/ 0 h 57"/>
                    <a:gd name="T58" fmla="*/ 0 w 44"/>
                    <a:gd name="T59" fmla="*/ 0 h 57"/>
                    <a:gd name="T60" fmla="*/ 0 w 44"/>
                    <a:gd name="T61" fmla="*/ 0 h 57"/>
                    <a:gd name="T62" fmla="*/ 0 w 44"/>
                    <a:gd name="T63" fmla="*/ 0 h 57"/>
                    <a:gd name="T64" fmla="*/ 0 w 44"/>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57"/>
                    <a:gd name="T101" fmla="*/ 44 w 44"/>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57">
                      <a:moveTo>
                        <a:pt x="21" y="0"/>
                      </a:moveTo>
                      <a:lnTo>
                        <a:pt x="27" y="1"/>
                      </a:lnTo>
                      <a:lnTo>
                        <a:pt x="32" y="3"/>
                      </a:lnTo>
                      <a:lnTo>
                        <a:pt x="36" y="5"/>
                      </a:lnTo>
                      <a:lnTo>
                        <a:pt x="39" y="10"/>
                      </a:lnTo>
                      <a:lnTo>
                        <a:pt x="42" y="14"/>
                      </a:lnTo>
                      <a:lnTo>
                        <a:pt x="43" y="18"/>
                      </a:lnTo>
                      <a:lnTo>
                        <a:pt x="44" y="23"/>
                      </a:lnTo>
                      <a:lnTo>
                        <a:pt x="44" y="28"/>
                      </a:lnTo>
                      <a:lnTo>
                        <a:pt x="44" y="34"/>
                      </a:lnTo>
                      <a:lnTo>
                        <a:pt x="43" y="39"/>
                      </a:lnTo>
                      <a:lnTo>
                        <a:pt x="40" y="44"/>
                      </a:lnTo>
                      <a:lnTo>
                        <a:pt x="38" y="48"/>
                      </a:lnTo>
                      <a:lnTo>
                        <a:pt x="35" y="51"/>
                      </a:lnTo>
                      <a:lnTo>
                        <a:pt x="31" y="55"/>
                      </a:lnTo>
                      <a:lnTo>
                        <a:pt x="27" y="57"/>
                      </a:lnTo>
                      <a:lnTo>
                        <a:pt x="22" y="57"/>
                      </a:lnTo>
                      <a:lnTo>
                        <a:pt x="17" y="57"/>
                      </a:lnTo>
                      <a:lnTo>
                        <a:pt x="13" y="55"/>
                      </a:lnTo>
                      <a:lnTo>
                        <a:pt x="9" y="53"/>
                      </a:lnTo>
                      <a:lnTo>
                        <a:pt x="6" y="48"/>
                      </a:lnTo>
                      <a:lnTo>
                        <a:pt x="3" y="44"/>
                      </a:lnTo>
                      <a:lnTo>
                        <a:pt x="2" y="40"/>
                      </a:lnTo>
                      <a:lnTo>
                        <a:pt x="1" y="35"/>
                      </a:lnTo>
                      <a:lnTo>
                        <a:pt x="0" y="30"/>
                      </a:lnTo>
                      <a:lnTo>
                        <a:pt x="0" y="24"/>
                      </a:lnTo>
                      <a:lnTo>
                        <a:pt x="1" y="19"/>
                      </a:lnTo>
                      <a:lnTo>
                        <a:pt x="2" y="14"/>
                      </a:lnTo>
                      <a:lnTo>
                        <a:pt x="5" y="10"/>
                      </a:lnTo>
                      <a:lnTo>
                        <a:pt x="8" y="7"/>
                      </a:lnTo>
                      <a:lnTo>
                        <a:pt x="12" y="3"/>
                      </a:lnTo>
                      <a:lnTo>
                        <a:pt x="16" y="1"/>
                      </a:lnTo>
                      <a:lnTo>
                        <a:pt x="21" y="0"/>
                      </a:lnTo>
                      <a:close/>
                    </a:path>
                  </a:pathLst>
                </a:custGeom>
                <a:solidFill>
                  <a:srgbClr val="33302E"/>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63" name="Freeform 437"/>
                <p:cNvSpPr>
                  <a:spLocks noChangeArrowheads="1"/>
                </p:cNvSpPr>
                <p:nvPr/>
              </p:nvSpPr>
              <p:spPr bwMode="auto">
                <a:xfrm>
                  <a:off x="4225" y="1514"/>
                  <a:ext cx="13" cy="19"/>
                </a:xfrm>
                <a:custGeom>
                  <a:avLst/>
                  <a:gdLst>
                    <a:gd name="T0" fmla="*/ 0 w 40"/>
                    <a:gd name="T1" fmla="*/ 0 h 51"/>
                    <a:gd name="T2" fmla="*/ 0 w 40"/>
                    <a:gd name="T3" fmla="*/ 0 h 51"/>
                    <a:gd name="T4" fmla="*/ 0 w 40"/>
                    <a:gd name="T5" fmla="*/ 0 h 51"/>
                    <a:gd name="T6" fmla="*/ 0 w 40"/>
                    <a:gd name="T7" fmla="*/ 0 h 51"/>
                    <a:gd name="T8" fmla="*/ 0 w 40"/>
                    <a:gd name="T9" fmla="*/ 0 h 51"/>
                    <a:gd name="T10" fmla="*/ 0 w 40"/>
                    <a:gd name="T11" fmla="*/ 0 h 51"/>
                    <a:gd name="T12" fmla="*/ 0 w 40"/>
                    <a:gd name="T13" fmla="*/ 0 h 51"/>
                    <a:gd name="T14" fmla="*/ 0 w 40"/>
                    <a:gd name="T15" fmla="*/ 0 h 51"/>
                    <a:gd name="T16" fmla="*/ 0 w 40"/>
                    <a:gd name="T17" fmla="*/ 0 h 51"/>
                    <a:gd name="T18" fmla="*/ 0 w 40"/>
                    <a:gd name="T19" fmla="*/ 0 h 51"/>
                    <a:gd name="T20" fmla="*/ 0 w 40"/>
                    <a:gd name="T21" fmla="*/ 0 h 51"/>
                    <a:gd name="T22" fmla="*/ 0 w 40"/>
                    <a:gd name="T23" fmla="*/ 0 h 51"/>
                    <a:gd name="T24" fmla="*/ 0 w 40"/>
                    <a:gd name="T25" fmla="*/ 0 h 51"/>
                    <a:gd name="T26" fmla="*/ 0 w 40"/>
                    <a:gd name="T27" fmla="*/ 0 h 51"/>
                    <a:gd name="T28" fmla="*/ 0 w 40"/>
                    <a:gd name="T29" fmla="*/ 0 h 51"/>
                    <a:gd name="T30" fmla="*/ 0 w 40"/>
                    <a:gd name="T31" fmla="*/ 0 h 51"/>
                    <a:gd name="T32" fmla="*/ 0 w 40"/>
                    <a:gd name="T33" fmla="*/ 0 h 51"/>
                    <a:gd name="T34" fmla="*/ 0 w 40"/>
                    <a:gd name="T35" fmla="*/ 0 h 51"/>
                    <a:gd name="T36" fmla="*/ 0 w 40"/>
                    <a:gd name="T37" fmla="*/ 0 h 51"/>
                    <a:gd name="T38" fmla="*/ 0 w 40"/>
                    <a:gd name="T39" fmla="*/ 0 h 51"/>
                    <a:gd name="T40" fmla="*/ 0 w 40"/>
                    <a:gd name="T41" fmla="*/ 0 h 51"/>
                    <a:gd name="T42" fmla="*/ 0 w 40"/>
                    <a:gd name="T43" fmla="*/ 0 h 51"/>
                    <a:gd name="T44" fmla="*/ 0 w 40"/>
                    <a:gd name="T45" fmla="*/ 0 h 51"/>
                    <a:gd name="T46" fmla="*/ 0 w 40"/>
                    <a:gd name="T47" fmla="*/ 0 h 51"/>
                    <a:gd name="T48" fmla="*/ 0 w 40"/>
                    <a:gd name="T49" fmla="*/ 0 h 51"/>
                    <a:gd name="T50" fmla="*/ 0 w 40"/>
                    <a:gd name="T51" fmla="*/ 0 h 51"/>
                    <a:gd name="T52" fmla="*/ 0 w 40"/>
                    <a:gd name="T53" fmla="*/ 0 h 51"/>
                    <a:gd name="T54" fmla="*/ 0 w 40"/>
                    <a:gd name="T55" fmla="*/ 0 h 51"/>
                    <a:gd name="T56" fmla="*/ 0 w 40"/>
                    <a:gd name="T57" fmla="*/ 0 h 51"/>
                    <a:gd name="T58" fmla="*/ 0 w 40"/>
                    <a:gd name="T59" fmla="*/ 0 h 51"/>
                    <a:gd name="T60" fmla="*/ 0 w 40"/>
                    <a:gd name="T61" fmla="*/ 0 h 51"/>
                    <a:gd name="T62" fmla="*/ 0 w 40"/>
                    <a:gd name="T63" fmla="*/ 0 h 51"/>
                    <a:gd name="T64" fmla="*/ 0 w 40"/>
                    <a:gd name="T65" fmla="*/ 0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51"/>
                    <a:gd name="T101" fmla="*/ 40 w 40"/>
                    <a:gd name="T102" fmla="*/ 51 h 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51">
                      <a:moveTo>
                        <a:pt x="20" y="0"/>
                      </a:moveTo>
                      <a:lnTo>
                        <a:pt x="25" y="1"/>
                      </a:lnTo>
                      <a:lnTo>
                        <a:pt x="29" y="4"/>
                      </a:lnTo>
                      <a:lnTo>
                        <a:pt x="33" y="6"/>
                      </a:lnTo>
                      <a:lnTo>
                        <a:pt x="36" y="9"/>
                      </a:lnTo>
                      <a:lnTo>
                        <a:pt x="37" y="13"/>
                      </a:lnTo>
                      <a:lnTo>
                        <a:pt x="40" y="17"/>
                      </a:lnTo>
                      <a:lnTo>
                        <a:pt x="40" y="21"/>
                      </a:lnTo>
                      <a:lnTo>
                        <a:pt x="40" y="25"/>
                      </a:lnTo>
                      <a:lnTo>
                        <a:pt x="40" y="31"/>
                      </a:lnTo>
                      <a:lnTo>
                        <a:pt x="38" y="35"/>
                      </a:lnTo>
                      <a:lnTo>
                        <a:pt x="36" y="39"/>
                      </a:lnTo>
                      <a:lnTo>
                        <a:pt x="34" y="43"/>
                      </a:lnTo>
                      <a:lnTo>
                        <a:pt x="31" y="46"/>
                      </a:lnTo>
                      <a:lnTo>
                        <a:pt x="28" y="48"/>
                      </a:lnTo>
                      <a:lnTo>
                        <a:pt x="25" y="51"/>
                      </a:lnTo>
                      <a:lnTo>
                        <a:pt x="20" y="51"/>
                      </a:lnTo>
                      <a:lnTo>
                        <a:pt x="15" y="51"/>
                      </a:lnTo>
                      <a:lnTo>
                        <a:pt x="12" y="48"/>
                      </a:lnTo>
                      <a:lnTo>
                        <a:pt x="8" y="46"/>
                      </a:lnTo>
                      <a:lnTo>
                        <a:pt x="6" y="43"/>
                      </a:lnTo>
                      <a:lnTo>
                        <a:pt x="4" y="39"/>
                      </a:lnTo>
                      <a:lnTo>
                        <a:pt x="1" y="35"/>
                      </a:lnTo>
                      <a:lnTo>
                        <a:pt x="0" y="31"/>
                      </a:lnTo>
                      <a:lnTo>
                        <a:pt x="0" y="25"/>
                      </a:lnTo>
                      <a:lnTo>
                        <a:pt x="0" y="21"/>
                      </a:lnTo>
                      <a:lnTo>
                        <a:pt x="1" y="17"/>
                      </a:lnTo>
                      <a:lnTo>
                        <a:pt x="3" y="13"/>
                      </a:lnTo>
                      <a:lnTo>
                        <a:pt x="5" y="9"/>
                      </a:lnTo>
                      <a:lnTo>
                        <a:pt x="7" y="6"/>
                      </a:lnTo>
                      <a:lnTo>
                        <a:pt x="11" y="2"/>
                      </a:lnTo>
                      <a:lnTo>
                        <a:pt x="15" y="1"/>
                      </a:lnTo>
                      <a:lnTo>
                        <a:pt x="20" y="0"/>
                      </a:lnTo>
                      <a:close/>
                    </a:path>
                  </a:pathLst>
                </a:custGeom>
                <a:solidFill>
                  <a:srgbClr val="2C2726"/>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64" name="Freeform 438"/>
                <p:cNvSpPr>
                  <a:spLocks noChangeArrowheads="1"/>
                </p:cNvSpPr>
                <p:nvPr/>
              </p:nvSpPr>
              <p:spPr bwMode="auto">
                <a:xfrm>
                  <a:off x="4226" y="1515"/>
                  <a:ext cx="11" cy="16"/>
                </a:xfrm>
                <a:custGeom>
                  <a:avLst/>
                  <a:gdLst>
                    <a:gd name="T0" fmla="*/ 0 w 34"/>
                    <a:gd name="T1" fmla="*/ 0 h 43"/>
                    <a:gd name="T2" fmla="*/ 0 w 34"/>
                    <a:gd name="T3" fmla="*/ 0 h 43"/>
                    <a:gd name="T4" fmla="*/ 0 w 34"/>
                    <a:gd name="T5" fmla="*/ 0 h 43"/>
                    <a:gd name="T6" fmla="*/ 0 w 34"/>
                    <a:gd name="T7" fmla="*/ 0 h 43"/>
                    <a:gd name="T8" fmla="*/ 0 w 34"/>
                    <a:gd name="T9" fmla="*/ 0 h 43"/>
                    <a:gd name="T10" fmla="*/ 0 w 34"/>
                    <a:gd name="T11" fmla="*/ 0 h 43"/>
                    <a:gd name="T12" fmla="*/ 0 w 34"/>
                    <a:gd name="T13" fmla="*/ 0 h 43"/>
                    <a:gd name="T14" fmla="*/ 0 w 34"/>
                    <a:gd name="T15" fmla="*/ 0 h 43"/>
                    <a:gd name="T16" fmla="*/ 0 w 34"/>
                    <a:gd name="T17" fmla="*/ 0 h 43"/>
                    <a:gd name="T18" fmla="*/ 0 w 34"/>
                    <a:gd name="T19" fmla="*/ 0 h 43"/>
                    <a:gd name="T20" fmla="*/ 0 w 34"/>
                    <a:gd name="T21" fmla="*/ 0 h 43"/>
                    <a:gd name="T22" fmla="*/ 0 w 34"/>
                    <a:gd name="T23" fmla="*/ 0 h 43"/>
                    <a:gd name="T24" fmla="*/ 0 w 34"/>
                    <a:gd name="T25" fmla="*/ 0 h 43"/>
                    <a:gd name="T26" fmla="*/ 0 w 34"/>
                    <a:gd name="T27" fmla="*/ 0 h 43"/>
                    <a:gd name="T28" fmla="*/ 0 w 34"/>
                    <a:gd name="T29" fmla="*/ 0 h 43"/>
                    <a:gd name="T30" fmla="*/ 0 w 34"/>
                    <a:gd name="T31" fmla="*/ 0 h 43"/>
                    <a:gd name="T32" fmla="*/ 0 w 34"/>
                    <a:gd name="T33" fmla="*/ 0 h 43"/>
                    <a:gd name="T34" fmla="*/ 0 w 34"/>
                    <a:gd name="T35" fmla="*/ 0 h 43"/>
                    <a:gd name="T36" fmla="*/ 0 w 34"/>
                    <a:gd name="T37" fmla="*/ 0 h 43"/>
                    <a:gd name="T38" fmla="*/ 0 w 34"/>
                    <a:gd name="T39" fmla="*/ 0 h 43"/>
                    <a:gd name="T40" fmla="*/ 0 w 34"/>
                    <a:gd name="T41" fmla="*/ 0 h 43"/>
                    <a:gd name="T42" fmla="*/ 0 w 34"/>
                    <a:gd name="T43" fmla="*/ 0 h 43"/>
                    <a:gd name="T44" fmla="*/ 0 w 34"/>
                    <a:gd name="T45" fmla="*/ 0 h 43"/>
                    <a:gd name="T46" fmla="*/ 0 w 34"/>
                    <a:gd name="T47" fmla="*/ 0 h 43"/>
                    <a:gd name="T48" fmla="*/ 0 w 34"/>
                    <a:gd name="T49" fmla="*/ 0 h 43"/>
                    <a:gd name="T50" fmla="*/ 0 w 34"/>
                    <a:gd name="T51" fmla="*/ 0 h 43"/>
                    <a:gd name="T52" fmla="*/ 0 w 34"/>
                    <a:gd name="T53" fmla="*/ 0 h 43"/>
                    <a:gd name="T54" fmla="*/ 0 w 34"/>
                    <a:gd name="T55" fmla="*/ 0 h 43"/>
                    <a:gd name="T56" fmla="*/ 0 w 34"/>
                    <a:gd name="T57" fmla="*/ 0 h 43"/>
                    <a:gd name="T58" fmla="*/ 0 w 34"/>
                    <a:gd name="T59" fmla="*/ 0 h 43"/>
                    <a:gd name="T60" fmla="*/ 0 w 34"/>
                    <a:gd name="T61" fmla="*/ 0 h 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
                    <a:gd name="T94" fmla="*/ 0 h 43"/>
                    <a:gd name="T95" fmla="*/ 34 w 34"/>
                    <a:gd name="T96" fmla="*/ 43 h 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 h="43">
                      <a:moveTo>
                        <a:pt x="17" y="0"/>
                      </a:moveTo>
                      <a:lnTo>
                        <a:pt x="22" y="1"/>
                      </a:lnTo>
                      <a:lnTo>
                        <a:pt x="25" y="2"/>
                      </a:lnTo>
                      <a:lnTo>
                        <a:pt x="28" y="4"/>
                      </a:lnTo>
                      <a:lnTo>
                        <a:pt x="31" y="7"/>
                      </a:lnTo>
                      <a:lnTo>
                        <a:pt x="33" y="10"/>
                      </a:lnTo>
                      <a:lnTo>
                        <a:pt x="34" y="14"/>
                      </a:lnTo>
                      <a:lnTo>
                        <a:pt x="34" y="17"/>
                      </a:lnTo>
                      <a:lnTo>
                        <a:pt x="34" y="21"/>
                      </a:lnTo>
                      <a:lnTo>
                        <a:pt x="33" y="29"/>
                      </a:lnTo>
                      <a:lnTo>
                        <a:pt x="30" y="36"/>
                      </a:lnTo>
                      <a:lnTo>
                        <a:pt x="27" y="39"/>
                      </a:lnTo>
                      <a:lnTo>
                        <a:pt x="24" y="41"/>
                      </a:lnTo>
                      <a:lnTo>
                        <a:pt x="22" y="42"/>
                      </a:lnTo>
                      <a:lnTo>
                        <a:pt x="17" y="43"/>
                      </a:lnTo>
                      <a:lnTo>
                        <a:pt x="13" y="42"/>
                      </a:lnTo>
                      <a:lnTo>
                        <a:pt x="10" y="41"/>
                      </a:lnTo>
                      <a:lnTo>
                        <a:pt x="7" y="39"/>
                      </a:lnTo>
                      <a:lnTo>
                        <a:pt x="4" y="36"/>
                      </a:lnTo>
                      <a:lnTo>
                        <a:pt x="2" y="33"/>
                      </a:lnTo>
                      <a:lnTo>
                        <a:pt x="1" y="30"/>
                      </a:lnTo>
                      <a:lnTo>
                        <a:pt x="0" y="26"/>
                      </a:lnTo>
                      <a:lnTo>
                        <a:pt x="0" y="21"/>
                      </a:lnTo>
                      <a:lnTo>
                        <a:pt x="0" y="17"/>
                      </a:lnTo>
                      <a:lnTo>
                        <a:pt x="1" y="13"/>
                      </a:lnTo>
                      <a:lnTo>
                        <a:pt x="2" y="10"/>
                      </a:lnTo>
                      <a:lnTo>
                        <a:pt x="4" y="7"/>
                      </a:lnTo>
                      <a:lnTo>
                        <a:pt x="7" y="4"/>
                      </a:lnTo>
                      <a:lnTo>
                        <a:pt x="10" y="2"/>
                      </a:lnTo>
                      <a:lnTo>
                        <a:pt x="13" y="1"/>
                      </a:lnTo>
                      <a:lnTo>
                        <a:pt x="17" y="0"/>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65" name="Freeform 439"/>
                <p:cNvSpPr>
                  <a:spLocks noChangeArrowheads="1"/>
                </p:cNvSpPr>
                <p:nvPr/>
              </p:nvSpPr>
              <p:spPr bwMode="auto">
                <a:xfrm>
                  <a:off x="4227" y="1513"/>
                  <a:ext cx="5" cy="5"/>
                </a:xfrm>
                <a:custGeom>
                  <a:avLst/>
                  <a:gdLst>
                    <a:gd name="T0" fmla="*/ 0 w 14"/>
                    <a:gd name="T1" fmla="*/ 0 h 16"/>
                    <a:gd name="T2" fmla="*/ 0 w 14"/>
                    <a:gd name="T3" fmla="*/ 0 h 16"/>
                    <a:gd name="T4" fmla="*/ 0 w 14"/>
                    <a:gd name="T5" fmla="*/ 0 h 16"/>
                    <a:gd name="T6" fmla="*/ 0 w 14"/>
                    <a:gd name="T7" fmla="*/ 0 h 16"/>
                    <a:gd name="T8" fmla="*/ 0 w 14"/>
                    <a:gd name="T9" fmla="*/ 0 h 16"/>
                    <a:gd name="T10" fmla="*/ 0 w 14"/>
                    <a:gd name="T11" fmla="*/ 0 h 16"/>
                    <a:gd name="T12" fmla="*/ 0 w 14"/>
                    <a:gd name="T13" fmla="*/ 0 h 16"/>
                    <a:gd name="T14" fmla="*/ 0 w 14"/>
                    <a:gd name="T15" fmla="*/ 0 h 16"/>
                    <a:gd name="T16" fmla="*/ 0 w 14"/>
                    <a:gd name="T17" fmla="*/ 0 h 16"/>
                    <a:gd name="T18" fmla="*/ 0 w 14"/>
                    <a:gd name="T19" fmla="*/ 0 h 16"/>
                    <a:gd name="T20" fmla="*/ 0 w 14"/>
                    <a:gd name="T21" fmla="*/ 0 h 16"/>
                    <a:gd name="T22" fmla="*/ 0 w 14"/>
                    <a:gd name="T23" fmla="*/ 0 h 16"/>
                    <a:gd name="T24" fmla="*/ 0 w 14"/>
                    <a:gd name="T25" fmla="*/ 0 h 16"/>
                    <a:gd name="T26" fmla="*/ 0 w 14"/>
                    <a:gd name="T27" fmla="*/ 0 h 16"/>
                    <a:gd name="T28" fmla="*/ 0 w 14"/>
                    <a:gd name="T29" fmla="*/ 0 h 16"/>
                    <a:gd name="T30" fmla="*/ 0 w 14"/>
                    <a:gd name="T31" fmla="*/ 0 h 16"/>
                    <a:gd name="T32" fmla="*/ 0 w 14"/>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6"/>
                    <a:gd name="T53" fmla="*/ 14 w 14"/>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6">
                      <a:moveTo>
                        <a:pt x="9" y="0"/>
                      </a:moveTo>
                      <a:lnTo>
                        <a:pt x="12" y="0"/>
                      </a:lnTo>
                      <a:lnTo>
                        <a:pt x="13" y="2"/>
                      </a:lnTo>
                      <a:lnTo>
                        <a:pt x="14" y="4"/>
                      </a:lnTo>
                      <a:lnTo>
                        <a:pt x="13" y="8"/>
                      </a:lnTo>
                      <a:lnTo>
                        <a:pt x="13" y="10"/>
                      </a:lnTo>
                      <a:lnTo>
                        <a:pt x="10" y="13"/>
                      </a:lnTo>
                      <a:lnTo>
                        <a:pt x="8" y="15"/>
                      </a:lnTo>
                      <a:lnTo>
                        <a:pt x="6" y="16"/>
                      </a:lnTo>
                      <a:lnTo>
                        <a:pt x="2" y="15"/>
                      </a:lnTo>
                      <a:lnTo>
                        <a:pt x="1" y="14"/>
                      </a:lnTo>
                      <a:lnTo>
                        <a:pt x="0" y="12"/>
                      </a:lnTo>
                      <a:lnTo>
                        <a:pt x="0" y="9"/>
                      </a:lnTo>
                      <a:lnTo>
                        <a:pt x="1" y="5"/>
                      </a:lnTo>
                      <a:lnTo>
                        <a:pt x="2" y="3"/>
                      </a:lnTo>
                      <a:lnTo>
                        <a:pt x="6" y="1"/>
                      </a:lnTo>
                      <a:lnTo>
                        <a:pt x="9" y="0"/>
                      </a:lnTo>
                      <a:close/>
                    </a:path>
                  </a:pathLst>
                </a:custGeom>
                <a:solidFill>
                  <a:srgbClr val="DFDFDE"/>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66" name="Freeform 440"/>
                <p:cNvSpPr>
                  <a:spLocks noChangeArrowheads="1"/>
                </p:cNvSpPr>
                <p:nvPr/>
              </p:nvSpPr>
              <p:spPr bwMode="auto">
                <a:xfrm>
                  <a:off x="4226" y="1530"/>
                  <a:ext cx="12" cy="5"/>
                </a:xfrm>
                <a:custGeom>
                  <a:avLst/>
                  <a:gdLst>
                    <a:gd name="T0" fmla="*/ 0 w 39"/>
                    <a:gd name="T1" fmla="*/ 0 h 15"/>
                    <a:gd name="T2" fmla="*/ 0 w 39"/>
                    <a:gd name="T3" fmla="*/ 0 h 15"/>
                    <a:gd name="T4" fmla="*/ 0 w 39"/>
                    <a:gd name="T5" fmla="*/ 0 h 15"/>
                    <a:gd name="T6" fmla="*/ 0 w 39"/>
                    <a:gd name="T7" fmla="*/ 0 h 15"/>
                    <a:gd name="T8" fmla="*/ 0 w 39"/>
                    <a:gd name="T9" fmla="*/ 0 h 15"/>
                    <a:gd name="T10" fmla="*/ 0 w 39"/>
                    <a:gd name="T11" fmla="*/ 0 h 15"/>
                    <a:gd name="T12" fmla="*/ 0 w 39"/>
                    <a:gd name="T13" fmla="*/ 0 h 15"/>
                    <a:gd name="T14" fmla="*/ 0 w 39"/>
                    <a:gd name="T15" fmla="*/ 0 h 15"/>
                    <a:gd name="T16" fmla="*/ 0 w 39"/>
                    <a:gd name="T17" fmla="*/ 0 h 15"/>
                    <a:gd name="T18" fmla="*/ 0 w 39"/>
                    <a:gd name="T19" fmla="*/ 0 h 15"/>
                    <a:gd name="T20" fmla="*/ 0 w 39"/>
                    <a:gd name="T21" fmla="*/ 0 h 15"/>
                    <a:gd name="T22" fmla="*/ 0 w 39"/>
                    <a:gd name="T23" fmla="*/ 0 h 15"/>
                    <a:gd name="T24" fmla="*/ 0 w 39"/>
                    <a:gd name="T25" fmla="*/ 0 h 15"/>
                    <a:gd name="T26" fmla="*/ 0 w 39"/>
                    <a:gd name="T27" fmla="*/ 0 h 15"/>
                    <a:gd name="T28" fmla="*/ 0 w 39"/>
                    <a:gd name="T29" fmla="*/ 0 h 15"/>
                    <a:gd name="T30" fmla="*/ 0 w 39"/>
                    <a:gd name="T31" fmla="*/ 0 h 15"/>
                    <a:gd name="T32" fmla="*/ 0 w 39"/>
                    <a:gd name="T33" fmla="*/ 0 h 15"/>
                    <a:gd name="T34" fmla="*/ 0 w 39"/>
                    <a:gd name="T35" fmla="*/ 0 h 15"/>
                    <a:gd name="T36" fmla="*/ 0 w 39"/>
                    <a:gd name="T37" fmla="*/ 0 h 15"/>
                    <a:gd name="T38" fmla="*/ 0 w 39"/>
                    <a:gd name="T39" fmla="*/ 0 h 15"/>
                    <a:gd name="T40" fmla="*/ 0 w 39"/>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15"/>
                    <a:gd name="T65" fmla="*/ 39 w 39"/>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15">
                      <a:moveTo>
                        <a:pt x="39" y="0"/>
                      </a:moveTo>
                      <a:lnTo>
                        <a:pt x="33" y="2"/>
                      </a:lnTo>
                      <a:lnTo>
                        <a:pt x="18" y="7"/>
                      </a:lnTo>
                      <a:lnTo>
                        <a:pt x="12" y="6"/>
                      </a:lnTo>
                      <a:lnTo>
                        <a:pt x="7" y="5"/>
                      </a:lnTo>
                      <a:lnTo>
                        <a:pt x="5" y="2"/>
                      </a:lnTo>
                      <a:lnTo>
                        <a:pt x="3" y="1"/>
                      </a:lnTo>
                      <a:lnTo>
                        <a:pt x="0" y="0"/>
                      </a:lnTo>
                      <a:lnTo>
                        <a:pt x="0" y="1"/>
                      </a:lnTo>
                      <a:lnTo>
                        <a:pt x="0" y="4"/>
                      </a:lnTo>
                      <a:lnTo>
                        <a:pt x="3" y="6"/>
                      </a:lnTo>
                      <a:lnTo>
                        <a:pt x="4" y="7"/>
                      </a:lnTo>
                      <a:lnTo>
                        <a:pt x="5" y="9"/>
                      </a:lnTo>
                      <a:lnTo>
                        <a:pt x="9" y="11"/>
                      </a:lnTo>
                      <a:lnTo>
                        <a:pt x="13" y="14"/>
                      </a:lnTo>
                      <a:lnTo>
                        <a:pt x="19" y="15"/>
                      </a:lnTo>
                      <a:lnTo>
                        <a:pt x="24" y="14"/>
                      </a:lnTo>
                      <a:lnTo>
                        <a:pt x="29" y="11"/>
                      </a:lnTo>
                      <a:lnTo>
                        <a:pt x="35" y="7"/>
                      </a:lnTo>
                      <a:lnTo>
                        <a:pt x="39" y="0"/>
                      </a:lnTo>
                      <a:close/>
                    </a:path>
                  </a:pathLst>
                </a:custGeom>
                <a:solidFill>
                  <a:srgbClr val="605E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67" name="Freeform 441"/>
                <p:cNvSpPr>
                  <a:spLocks noChangeArrowheads="1"/>
                </p:cNvSpPr>
                <p:nvPr/>
              </p:nvSpPr>
              <p:spPr bwMode="auto">
                <a:xfrm>
                  <a:off x="4232" y="1530"/>
                  <a:ext cx="7" cy="3"/>
                </a:xfrm>
                <a:custGeom>
                  <a:avLst/>
                  <a:gdLst>
                    <a:gd name="T0" fmla="*/ 0 w 21"/>
                    <a:gd name="T1" fmla="*/ 0 h 9"/>
                    <a:gd name="T2" fmla="*/ 0 w 21"/>
                    <a:gd name="T3" fmla="*/ 0 h 9"/>
                    <a:gd name="T4" fmla="*/ 0 w 21"/>
                    <a:gd name="T5" fmla="*/ 0 h 9"/>
                    <a:gd name="T6" fmla="*/ 0 w 21"/>
                    <a:gd name="T7" fmla="*/ 0 h 9"/>
                    <a:gd name="T8" fmla="*/ 0 w 21"/>
                    <a:gd name="T9" fmla="*/ 0 h 9"/>
                    <a:gd name="T10" fmla="*/ 0 w 21"/>
                    <a:gd name="T11" fmla="*/ 0 h 9"/>
                    <a:gd name="T12" fmla="*/ 0 w 21"/>
                    <a:gd name="T13" fmla="*/ 0 h 9"/>
                    <a:gd name="T14" fmla="*/ 0 w 21"/>
                    <a:gd name="T15" fmla="*/ 0 h 9"/>
                    <a:gd name="T16" fmla="*/ 0 w 21"/>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9"/>
                    <a:gd name="T29" fmla="*/ 21 w 2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9">
                      <a:moveTo>
                        <a:pt x="0" y="9"/>
                      </a:moveTo>
                      <a:lnTo>
                        <a:pt x="0" y="9"/>
                      </a:lnTo>
                      <a:lnTo>
                        <a:pt x="16" y="3"/>
                      </a:lnTo>
                      <a:lnTo>
                        <a:pt x="19" y="0"/>
                      </a:lnTo>
                      <a:lnTo>
                        <a:pt x="21" y="1"/>
                      </a:lnTo>
                      <a:lnTo>
                        <a:pt x="15" y="2"/>
                      </a:lnTo>
                      <a:lnTo>
                        <a:pt x="0" y="8"/>
                      </a:lnTo>
                      <a:lnTo>
                        <a:pt x="0" y="9"/>
                      </a:lnTo>
                      <a:close/>
                    </a:path>
                  </a:pathLst>
                </a:custGeom>
                <a:solidFill>
                  <a:srgbClr val="54525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68" name="Freeform 442"/>
                <p:cNvSpPr>
                  <a:spLocks noChangeArrowheads="1"/>
                </p:cNvSpPr>
                <p:nvPr/>
              </p:nvSpPr>
              <p:spPr bwMode="auto">
                <a:xfrm>
                  <a:off x="4226" y="1530"/>
                  <a:ext cx="5" cy="3"/>
                </a:xfrm>
                <a:custGeom>
                  <a:avLst/>
                  <a:gdLst>
                    <a:gd name="T0" fmla="*/ 0 w 16"/>
                    <a:gd name="T1" fmla="*/ 0 h 8"/>
                    <a:gd name="T2" fmla="*/ 0 w 16"/>
                    <a:gd name="T3" fmla="*/ 0 h 8"/>
                    <a:gd name="T4" fmla="*/ 0 w 16"/>
                    <a:gd name="T5" fmla="*/ 0 h 8"/>
                    <a:gd name="T6" fmla="*/ 0 w 16"/>
                    <a:gd name="T7" fmla="*/ 0 h 8"/>
                    <a:gd name="T8" fmla="*/ 0 w 16"/>
                    <a:gd name="T9" fmla="*/ 0 h 8"/>
                    <a:gd name="T10" fmla="*/ 0 w 16"/>
                    <a:gd name="T11" fmla="*/ 0 h 8"/>
                    <a:gd name="T12" fmla="*/ 0 w 16"/>
                    <a:gd name="T13" fmla="*/ 0 h 8"/>
                    <a:gd name="T14" fmla="*/ 0 w 16"/>
                    <a:gd name="T15" fmla="*/ 0 h 8"/>
                    <a:gd name="T16" fmla="*/ 0 w 16"/>
                    <a:gd name="T17" fmla="*/ 0 h 8"/>
                    <a:gd name="T18" fmla="*/ 0 w 16"/>
                    <a:gd name="T19" fmla="*/ 0 h 8"/>
                    <a:gd name="T20" fmla="*/ 0 w 16"/>
                    <a:gd name="T21" fmla="*/ 0 h 8"/>
                    <a:gd name="T22" fmla="*/ 0 w 16"/>
                    <a:gd name="T23" fmla="*/ 0 h 8"/>
                    <a:gd name="T24" fmla="*/ 0 w 16"/>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8"/>
                    <a:gd name="T41" fmla="*/ 16 w 16"/>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8">
                      <a:moveTo>
                        <a:pt x="0" y="1"/>
                      </a:moveTo>
                      <a:lnTo>
                        <a:pt x="0" y="1"/>
                      </a:lnTo>
                      <a:lnTo>
                        <a:pt x="2" y="4"/>
                      </a:lnTo>
                      <a:lnTo>
                        <a:pt x="5" y="5"/>
                      </a:lnTo>
                      <a:lnTo>
                        <a:pt x="10" y="7"/>
                      </a:lnTo>
                      <a:lnTo>
                        <a:pt x="16" y="8"/>
                      </a:lnTo>
                      <a:lnTo>
                        <a:pt x="16" y="7"/>
                      </a:lnTo>
                      <a:lnTo>
                        <a:pt x="10" y="6"/>
                      </a:lnTo>
                      <a:lnTo>
                        <a:pt x="7" y="4"/>
                      </a:lnTo>
                      <a:lnTo>
                        <a:pt x="3" y="1"/>
                      </a:lnTo>
                      <a:lnTo>
                        <a:pt x="1" y="0"/>
                      </a:lnTo>
                      <a:lnTo>
                        <a:pt x="0" y="1"/>
                      </a:lnTo>
                      <a:close/>
                    </a:path>
                  </a:pathLst>
                </a:custGeom>
                <a:solidFill>
                  <a:srgbClr val="54525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69" name="Freeform 443"/>
                <p:cNvSpPr>
                  <a:spLocks noChangeArrowheads="1"/>
                </p:cNvSpPr>
                <p:nvPr/>
              </p:nvSpPr>
              <p:spPr bwMode="auto">
                <a:xfrm>
                  <a:off x="4225" y="1530"/>
                  <a:ext cx="2" cy="3"/>
                </a:xfrm>
                <a:custGeom>
                  <a:avLst/>
                  <a:gdLst>
                    <a:gd name="T0" fmla="*/ 0 w 5"/>
                    <a:gd name="T1" fmla="*/ 0 h 9"/>
                    <a:gd name="T2" fmla="*/ 0 w 5"/>
                    <a:gd name="T3" fmla="*/ 0 h 9"/>
                    <a:gd name="T4" fmla="*/ 0 w 5"/>
                    <a:gd name="T5" fmla="*/ 0 h 9"/>
                    <a:gd name="T6" fmla="*/ 0 w 5"/>
                    <a:gd name="T7" fmla="*/ 0 h 9"/>
                    <a:gd name="T8" fmla="*/ 0 w 5"/>
                    <a:gd name="T9" fmla="*/ 0 h 9"/>
                    <a:gd name="T10" fmla="*/ 0 w 5"/>
                    <a:gd name="T11" fmla="*/ 0 h 9"/>
                    <a:gd name="T12" fmla="*/ 0 w 5"/>
                    <a:gd name="T13" fmla="*/ 0 h 9"/>
                    <a:gd name="T14" fmla="*/ 0 w 5"/>
                    <a:gd name="T15" fmla="*/ 0 h 9"/>
                    <a:gd name="T16" fmla="*/ 0 w 5"/>
                    <a:gd name="T17" fmla="*/ 0 h 9"/>
                    <a:gd name="T18" fmla="*/ 0 w 5"/>
                    <a:gd name="T19" fmla="*/ 0 h 9"/>
                    <a:gd name="T20" fmla="*/ 0 w 5"/>
                    <a:gd name="T21" fmla="*/ 0 h 9"/>
                    <a:gd name="T22" fmla="*/ 0 w 5"/>
                    <a:gd name="T23" fmla="*/ 0 h 9"/>
                    <a:gd name="T24" fmla="*/ 0 w 5"/>
                    <a:gd name="T25" fmla="*/ 0 h 9"/>
                    <a:gd name="T26" fmla="*/ 0 w 5"/>
                    <a:gd name="T27" fmla="*/ 0 h 9"/>
                    <a:gd name="T28" fmla="*/ 0 w 5"/>
                    <a:gd name="T29" fmla="*/ 0 h 9"/>
                    <a:gd name="T30" fmla="*/ 0 w 5"/>
                    <a:gd name="T31" fmla="*/ 0 h 9"/>
                    <a:gd name="T32" fmla="*/ 0 w 5"/>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9"/>
                    <a:gd name="T53" fmla="*/ 5 w 5"/>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9">
                      <a:moveTo>
                        <a:pt x="5" y="8"/>
                      </a:moveTo>
                      <a:lnTo>
                        <a:pt x="5" y="8"/>
                      </a:lnTo>
                      <a:lnTo>
                        <a:pt x="5" y="7"/>
                      </a:lnTo>
                      <a:lnTo>
                        <a:pt x="3" y="3"/>
                      </a:lnTo>
                      <a:lnTo>
                        <a:pt x="3" y="2"/>
                      </a:lnTo>
                      <a:lnTo>
                        <a:pt x="1" y="2"/>
                      </a:lnTo>
                      <a:lnTo>
                        <a:pt x="3" y="2"/>
                      </a:lnTo>
                      <a:lnTo>
                        <a:pt x="4" y="1"/>
                      </a:lnTo>
                      <a:lnTo>
                        <a:pt x="1" y="0"/>
                      </a:lnTo>
                      <a:lnTo>
                        <a:pt x="0" y="1"/>
                      </a:lnTo>
                      <a:lnTo>
                        <a:pt x="0" y="3"/>
                      </a:lnTo>
                      <a:lnTo>
                        <a:pt x="1" y="5"/>
                      </a:lnTo>
                      <a:lnTo>
                        <a:pt x="3" y="8"/>
                      </a:lnTo>
                      <a:lnTo>
                        <a:pt x="4" y="9"/>
                      </a:lnTo>
                      <a:lnTo>
                        <a:pt x="5" y="8"/>
                      </a:lnTo>
                      <a:close/>
                    </a:path>
                  </a:pathLst>
                </a:custGeom>
                <a:solidFill>
                  <a:srgbClr val="54525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70" name="Freeform 444"/>
                <p:cNvSpPr>
                  <a:spLocks noChangeArrowheads="1"/>
                </p:cNvSpPr>
                <p:nvPr/>
              </p:nvSpPr>
              <p:spPr bwMode="auto">
                <a:xfrm>
                  <a:off x="4227" y="1534"/>
                  <a:ext cx="5" cy="3"/>
                </a:xfrm>
                <a:custGeom>
                  <a:avLst/>
                  <a:gdLst>
                    <a:gd name="T0" fmla="*/ 0 w 16"/>
                    <a:gd name="T1" fmla="*/ 0 h 9"/>
                    <a:gd name="T2" fmla="*/ 0 w 16"/>
                    <a:gd name="T3" fmla="*/ 0 h 9"/>
                    <a:gd name="T4" fmla="*/ 0 w 16"/>
                    <a:gd name="T5" fmla="*/ 0 h 9"/>
                    <a:gd name="T6" fmla="*/ 0 w 16"/>
                    <a:gd name="T7" fmla="*/ 0 h 9"/>
                    <a:gd name="T8" fmla="*/ 0 w 16"/>
                    <a:gd name="T9" fmla="*/ 0 h 9"/>
                    <a:gd name="T10" fmla="*/ 0 w 16"/>
                    <a:gd name="T11" fmla="*/ 0 h 9"/>
                    <a:gd name="T12" fmla="*/ 0 w 16"/>
                    <a:gd name="T13" fmla="*/ 0 h 9"/>
                    <a:gd name="T14" fmla="*/ 0 w 16"/>
                    <a:gd name="T15" fmla="*/ 0 h 9"/>
                    <a:gd name="T16" fmla="*/ 0 w 16"/>
                    <a:gd name="T17" fmla="*/ 0 h 9"/>
                    <a:gd name="T18" fmla="*/ 0 w 16"/>
                    <a:gd name="T19" fmla="*/ 0 h 9"/>
                    <a:gd name="T20" fmla="*/ 0 w 16"/>
                    <a:gd name="T21" fmla="*/ 0 h 9"/>
                    <a:gd name="T22" fmla="*/ 0 w 16"/>
                    <a:gd name="T23" fmla="*/ 0 h 9"/>
                    <a:gd name="T24" fmla="*/ 0 w 16"/>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9"/>
                    <a:gd name="T41" fmla="*/ 16 w 16"/>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9">
                      <a:moveTo>
                        <a:pt x="16" y="8"/>
                      </a:moveTo>
                      <a:lnTo>
                        <a:pt x="16" y="8"/>
                      </a:lnTo>
                      <a:lnTo>
                        <a:pt x="10" y="7"/>
                      </a:lnTo>
                      <a:lnTo>
                        <a:pt x="6" y="4"/>
                      </a:lnTo>
                      <a:lnTo>
                        <a:pt x="3" y="1"/>
                      </a:lnTo>
                      <a:lnTo>
                        <a:pt x="1" y="0"/>
                      </a:lnTo>
                      <a:lnTo>
                        <a:pt x="0" y="1"/>
                      </a:lnTo>
                      <a:lnTo>
                        <a:pt x="1" y="2"/>
                      </a:lnTo>
                      <a:lnTo>
                        <a:pt x="4" y="5"/>
                      </a:lnTo>
                      <a:lnTo>
                        <a:pt x="10" y="8"/>
                      </a:lnTo>
                      <a:lnTo>
                        <a:pt x="16" y="9"/>
                      </a:lnTo>
                      <a:lnTo>
                        <a:pt x="16" y="8"/>
                      </a:lnTo>
                      <a:close/>
                    </a:path>
                  </a:pathLst>
                </a:custGeom>
                <a:solidFill>
                  <a:srgbClr val="54525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71" name="Freeform 445"/>
                <p:cNvSpPr>
                  <a:spLocks noChangeArrowheads="1"/>
                </p:cNvSpPr>
                <p:nvPr/>
              </p:nvSpPr>
              <p:spPr bwMode="auto">
                <a:xfrm>
                  <a:off x="4232" y="1530"/>
                  <a:ext cx="7" cy="6"/>
                </a:xfrm>
                <a:custGeom>
                  <a:avLst/>
                  <a:gdLst>
                    <a:gd name="T0" fmla="*/ 0 w 20"/>
                    <a:gd name="T1" fmla="*/ 0 h 17"/>
                    <a:gd name="T2" fmla="*/ 0 w 20"/>
                    <a:gd name="T3" fmla="*/ 0 h 17"/>
                    <a:gd name="T4" fmla="*/ 0 w 20"/>
                    <a:gd name="T5" fmla="*/ 0 h 17"/>
                    <a:gd name="T6" fmla="*/ 0 w 20"/>
                    <a:gd name="T7" fmla="*/ 0 h 17"/>
                    <a:gd name="T8" fmla="*/ 0 w 20"/>
                    <a:gd name="T9" fmla="*/ 0 h 17"/>
                    <a:gd name="T10" fmla="*/ 0 w 20"/>
                    <a:gd name="T11" fmla="*/ 0 h 17"/>
                    <a:gd name="T12" fmla="*/ 0 w 20"/>
                    <a:gd name="T13" fmla="*/ 0 h 17"/>
                    <a:gd name="T14" fmla="*/ 0 w 20"/>
                    <a:gd name="T15" fmla="*/ 0 h 17"/>
                    <a:gd name="T16" fmla="*/ 0 w 20"/>
                    <a:gd name="T17" fmla="*/ 0 h 17"/>
                    <a:gd name="T18" fmla="*/ 0 w 20"/>
                    <a:gd name="T19" fmla="*/ 0 h 17"/>
                    <a:gd name="T20" fmla="*/ 0 w 20"/>
                    <a:gd name="T21" fmla="*/ 0 h 17"/>
                    <a:gd name="T22" fmla="*/ 0 w 20"/>
                    <a:gd name="T23" fmla="*/ 0 h 17"/>
                    <a:gd name="T24" fmla="*/ 0 w 20"/>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7"/>
                    <a:gd name="T41" fmla="*/ 20 w 2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7">
                      <a:moveTo>
                        <a:pt x="18" y="0"/>
                      </a:moveTo>
                      <a:lnTo>
                        <a:pt x="18" y="1"/>
                      </a:lnTo>
                      <a:lnTo>
                        <a:pt x="15" y="7"/>
                      </a:lnTo>
                      <a:lnTo>
                        <a:pt x="10" y="12"/>
                      </a:lnTo>
                      <a:lnTo>
                        <a:pt x="5" y="15"/>
                      </a:lnTo>
                      <a:lnTo>
                        <a:pt x="0" y="16"/>
                      </a:lnTo>
                      <a:lnTo>
                        <a:pt x="0" y="17"/>
                      </a:lnTo>
                      <a:lnTo>
                        <a:pt x="6" y="16"/>
                      </a:lnTo>
                      <a:lnTo>
                        <a:pt x="11" y="13"/>
                      </a:lnTo>
                      <a:lnTo>
                        <a:pt x="16" y="8"/>
                      </a:lnTo>
                      <a:lnTo>
                        <a:pt x="20" y="1"/>
                      </a:lnTo>
                      <a:lnTo>
                        <a:pt x="18" y="0"/>
                      </a:lnTo>
                      <a:close/>
                    </a:path>
                  </a:pathLst>
                </a:custGeom>
                <a:solidFill>
                  <a:srgbClr val="54525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72" name="Freeform 446"/>
                <p:cNvSpPr>
                  <a:spLocks noChangeArrowheads="1"/>
                </p:cNvSpPr>
                <p:nvPr/>
              </p:nvSpPr>
              <p:spPr bwMode="auto">
                <a:xfrm>
                  <a:off x="4296" y="1558"/>
                  <a:ext cx="8" cy="7"/>
                </a:xfrm>
                <a:custGeom>
                  <a:avLst/>
                  <a:gdLst>
                    <a:gd name="T0" fmla="*/ 0 w 25"/>
                    <a:gd name="T1" fmla="*/ 0 h 16"/>
                    <a:gd name="T2" fmla="*/ 0 w 25"/>
                    <a:gd name="T3" fmla="*/ 0 h 16"/>
                    <a:gd name="T4" fmla="*/ 0 w 25"/>
                    <a:gd name="T5" fmla="*/ 0 h 16"/>
                    <a:gd name="T6" fmla="*/ 0 w 25"/>
                    <a:gd name="T7" fmla="*/ 0 h 16"/>
                    <a:gd name="T8" fmla="*/ 0 w 25"/>
                    <a:gd name="T9" fmla="*/ 0 h 16"/>
                    <a:gd name="T10" fmla="*/ 0 w 25"/>
                    <a:gd name="T11" fmla="*/ 0 h 16"/>
                    <a:gd name="T12" fmla="*/ 0 w 25"/>
                    <a:gd name="T13" fmla="*/ 0 h 16"/>
                    <a:gd name="T14" fmla="*/ 0 w 25"/>
                    <a:gd name="T15" fmla="*/ 0 h 16"/>
                    <a:gd name="T16" fmla="*/ 0 w 25"/>
                    <a:gd name="T17" fmla="*/ 0 h 16"/>
                    <a:gd name="T18" fmla="*/ 0 w 25"/>
                    <a:gd name="T19" fmla="*/ 0 h 16"/>
                    <a:gd name="T20" fmla="*/ 0 w 25"/>
                    <a:gd name="T21" fmla="*/ 0 h 16"/>
                    <a:gd name="T22" fmla="*/ 0 w 25"/>
                    <a:gd name="T23" fmla="*/ 0 h 16"/>
                    <a:gd name="T24" fmla="*/ 0 w 25"/>
                    <a:gd name="T25" fmla="*/ 0 h 16"/>
                    <a:gd name="T26" fmla="*/ 0 w 25"/>
                    <a:gd name="T27" fmla="*/ 0 h 16"/>
                    <a:gd name="T28" fmla="*/ 0 w 25"/>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16"/>
                    <a:gd name="T47" fmla="*/ 25 w 25"/>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16">
                      <a:moveTo>
                        <a:pt x="25" y="14"/>
                      </a:moveTo>
                      <a:lnTo>
                        <a:pt x="21" y="9"/>
                      </a:lnTo>
                      <a:lnTo>
                        <a:pt x="15" y="4"/>
                      </a:lnTo>
                      <a:lnTo>
                        <a:pt x="12" y="2"/>
                      </a:lnTo>
                      <a:lnTo>
                        <a:pt x="9" y="1"/>
                      </a:lnTo>
                      <a:lnTo>
                        <a:pt x="5" y="0"/>
                      </a:lnTo>
                      <a:lnTo>
                        <a:pt x="0" y="1"/>
                      </a:lnTo>
                      <a:lnTo>
                        <a:pt x="0" y="5"/>
                      </a:lnTo>
                      <a:lnTo>
                        <a:pt x="4" y="5"/>
                      </a:lnTo>
                      <a:lnTo>
                        <a:pt x="7" y="6"/>
                      </a:lnTo>
                      <a:lnTo>
                        <a:pt x="10" y="7"/>
                      </a:lnTo>
                      <a:lnTo>
                        <a:pt x="12" y="8"/>
                      </a:lnTo>
                      <a:lnTo>
                        <a:pt x="17" y="12"/>
                      </a:lnTo>
                      <a:lnTo>
                        <a:pt x="20" y="16"/>
                      </a:lnTo>
                      <a:lnTo>
                        <a:pt x="25" y="14"/>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73" name="Freeform 447"/>
                <p:cNvSpPr>
                  <a:spLocks noChangeArrowheads="1"/>
                </p:cNvSpPr>
                <p:nvPr/>
              </p:nvSpPr>
              <p:spPr bwMode="auto">
                <a:xfrm>
                  <a:off x="4295" y="1559"/>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2" y="0"/>
                      </a:moveTo>
                      <a:lnTo>
                        <a:pt x="0" y="1"/>
                      </a:lnTo>
                      <a:lnTo>
                        <a:pt x="0" y="2"/>
                      </a:lnTo>
                      <a:lnTo>
                        <a:pt x="1" y="4"/>
                      </a:lnTo>
                      <a:lnTo>
                        <a:pt x="3" y="4"/>
                      </a:lnTo>
                      <a:lnTo>
                        <a:pt x="2" y="0"/>
                      </a:lnTo>
                      <a:close/>
                    </a:path>
                  </a:pathLst>
                </a:custGeom>
                <a:solidFill>
                  <a:srgbClr val="58514B"/>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74" name="Freeform 448"/>
                <p:cNvSpPr>
                  <a:spLocks noChangeArrowheads="1"/>
                </p:cNvSpPr>
                <p:nvPr/>
              </p:nvSpPr>
              <p:spPr bwMode="auto">
                <a:xfrm>
                  <a:off x="4296" y="1559"/>
                  <a:ext cx="7" cy="5"/>
                </a:xfrm>
                <a:custGeom>
                  <a:avLst/>
                  <a:gdLst>
                    <a:gd name="T0" fmla="*/ 0 w 24"/>
                    <a:gd name="T1" fmla="*/ 0 h 16"/>
                    <a:gd name="T2" fmla="*/ 0 w 24"/>
                    <a:gd name="T3" fmla="*/ 0 h 16"/>
                    <a:gd name="T4" fmla="*/ 0 w 24"/>
                    <a:gd name="T5" fmla="*/ 0 h 16"/>
                    <a:gd name="T6" fmla="*/ 0 w 24"/>
                    <a:gd name="T7" fmla="*/ 0 h 16"/>
                    <a:gd name="T8" fmla="*/ 0 w 24"/>
                    <a:gd name="T9" fmla="*/ 0 h 16"/>
                    <a:gd name="T10" fmla="*/ 0 w 24"/>
                    <a:gd name="T11" fmla="*/ 0 h 16"/>
                    <a:gd name="T12" fmla="*/ 0 w 24"/>
                    <a:gd name="T13" fmla="*/ 0 h 16"/>
                    <a:gd name="T14" fmla="*/ 0 w 24"/>
                    <a:gd name="T15" fmla="*/ 0 h 16"/>
                    <a:gd name="T16" fmla="*/ 0 w 24"/>
                    <a:gd name="T17" fmla="*/ 0 h 16"/>
                    <a:gd name="T18" fmla="*/ 0 w 24"/>
                    <a:gd name="T19" fmla="*/ 0 h 16"/>
                    <a:gd name="T20" fmla="*/ 0 w 24"/>
                    <a:gd name="T21" fmla="*/ 0 h 16"/>
                    <a:gd name="T22" fmla="*/ 0 w 24"/>
                    <a:gd name="T23" fmla="*/ 0 h 16"/>
                    <a:gd name="T24" fmla="*/ 0 w 24"/>
                    <a:gd name="T25" fmla="*/ 0 h 16"/>
                    <a:gd name="T26" fmla="*/ 0 w 24"/>
                    <a:gd name="T27" fmla="*/ 0 h 16"/>
                    <a:gd name="T28" fmla="*/ 0 w 24"/>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16"/>
                    <a:gd name="T47" fmla="*/ 24 w 24"/>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16">
                      <a:moveTo>
                        <a:pt x="24" y="14"/>
                      </a:moveTo>
                      <a:lnTo>
                        <a:pt x="21" y="9"/>
                      </a:lnTo>
                      <a:lnTo>
                        <a:pt x="16" y="4"/>
                      </a:lnTo>
                      <a:lnTo>
                        <a:pt x="13" y="2"/>
                      </a:lnTo>
                      <a:lnTo>
                        <a:pt x="9" y="1"/>
                      </a:lnTo>
                      <a:lnTo>
                        <a:pt x="5" y="0"/>
                      </a:lnTo>
                      <a:lnTo>
                        <a:pt x="0" y="1"/>
                      </a:lnTo>
                      <a:lnTo>
                        <a:pt x="1" y="5"/>
                      </a:lnTo>
                      <a:lnTo>
                        <a:pt x="5" y="5"/>
                      </a:lnTo>
                      <a:lnTo>
                        <a:pt x="7" y="6"/>
                      </a:lnTo>
                      <a:lnTo>
                        <a:pt x="11" y="7"/>
                      </a:lnTo>
                      <a:lnTo>
                        <a:pt x="13" y="8"/>
                      </a:lnTo>
                      <a:lnTo>
                        <a:pt x="17" y="12"/>
                      </a:lnTo>
                      <a:lnTo>
                        <a:pt x="20" y="16"/>
                      </a:lnTo>
                      <a:lnTo>
                        <a:pt x="24" y="14"/>
                      </a:lnTo>
                      <a:close/>
                    </a:path>
                  </a:pathLst>
                </a:custGeom>
                <a:solidFill>
                  <a:srgbClr val="58514B"/>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75" name="Freeform 449"/>
                <p:cNvSpPr>
                  <a:spLocks noChangeArrowheads="1"/>
                </p:cNvSpPr>
                <p:nvPr/>
              </p:nvSpPr>
              <p:spPr bwMode="auto">
                <a:xfrm>
                  <a:off x="4302" y="1563"/>
                  <a:ext cx="1" cy="1"/>
                </a:xfrm>
                <a:custGeom>
                  <a:avLst/>
                  <a:gdLst>
                    <a:gd name="T0" fmla="*/ 0 w 4"/>
                    <a:gd name="T1" fmla="*/ 0 h 3"/>
                    <a:gd name="T2" fmla="*/ 0 w 4"/>
                    <a:gd name="T3" fmla="*/ 0 h 3"/>
                    <a:gd name="T4" fmla="*/ 0 w 4"/>
                    <a:gd name="T5" fmla="*/ 0 h 3"/>
                    <a:gd name="T6" fmla="*/ 0 w 4"/>
                    <a:gd name="T7" fmla="*/ 0 h 3"/>
                    <a:gd name="T8" fmla="*/ 0 w 4"/>
                    <a:gd name="T9" fmla="*/ 0 h 3"/>
                    <a:gd name="T10" fmla="*/ 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lnTo>
                        <a:pt x="1" y="3"/>
                      </a:lnTo>
                      <a:lnTo>
                        <a:pt x="3" y="3"/>
                      </a:lnTo>
                      <a:lnTo>
                        <a:pt x="4" y="2"/>
                      </a:lnTo>
                      <a:lnTo>
                        <a:pt x="4" y="0"/>
                      </a:lnTo>
                      <a:lnTo>
                        <a:pt x="0" y="2"/>
                      </a:lnTo>
                      <a:close/>
                    </a:path>
                  </a:pathLst>
                </a:custGeom>
                <a:solidFill>
                  <a:srgbClr val="58514B"/>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76" name="Freeform 450"/>
                <p:cNvSpPr>
                  <a:spLocks noChangeArrowheads="1"/>
                </p:cNvSpPr>
                <p:nvPr/>
              </p:nvSpPr>
              <p:spPr bwMode="auto">
                <a:xfrm>
                  <a:off x="4295" y="1559"/>
                  <a:ext cx="1" cy="2"/>
                </a:xfrm>
                <a:custGeom>
                  <a:avLst/>
                  <a:gdLst>
                    <a:gd name="T0" fmla="*/ 0 w 3"/>
                    <a:gd name="T1" fmla="*/ 0 h 5"/>
                    <a:gd name="T2" fmla="*/ 0 w 3"/>
                    <a:gd name="T3" fmla="*/ 0 h 5"/>
                    <a:gd name="T4" fmla="*/ 0 w 3"/>
                    <a:gd name="T5" fmla="*/ 0 h 5"/>
                    <a:gd name="T6" fmla="*/ 0 w 3"/>
                    <a:gd name="T7" fmla="*/ 0 h 5"/>
                    <a:gd name="T8" fmla="*/ 0 w 3"/>
                    <a:gd name="T9" fmla="*/ 0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2" y="0"/>
                      </a:moveTo>
                      <a:lnTo>
                        <a:pt x="0" y="1"/>
                      </a:lnTo>
                      <a:lnTo>
                        <a:pt x="0" y="3"/>
                      </a:lnTo>
                      <a:lnTo>
                        <a:pt x="1" y="5"/>
                      </a:lnTo>
                      <a:lnTo>
                        <a:pt x="3" y="5"/>
                      </a:lnTo>
                      <a:lnTo>
                        <a:pt x="2" y="0"/>
                      </a:lnTo>
                      <a:close/>
                    </a:path>
                  </a:pathLst>
                </a:custGeom>
                <a:solidFill>
                  <a:srgbClr val="8372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77" name="Freeform 451"/>
                <p:cNvSpPr>
                  <a:spLocks noChangeArrowheads="1"/>
                </p:cNvSpPr>
                <p:nvPr/>
              </p:nvSpPr>
              <p:spPr bwMode="auto">
                <a:xfrm>
                  <a:off x="4295" y="1559"/>
                  <a:ext cx="8" cy="5"/>
                </a:xfrm>
                <a:custGeom>
                  <a:avLst/>
                  <a:gdLst>
                    <a:gd name="T0" fmla="*/ 0 w 25"/>
                    <a:gd name="T1" fmla="*/ 0 h 15"/>
                    <a:gd name="T2" fmla="*/ 0 w 25"/>
                    <a:gd name="T3" fmla="*/ 0 h 15"/>
                    <a:gd name="T4" fmla="*/ 0 w 25"/>
                    <a:gd name="T5" fmla="*/ 0 h 15"/>
                    <a:gd name="T6" fmla="*/ 0 w 25"/>
                    <a:gd name="T7" fmla="*/ 0 h 15"/>
                    <a:gd name="T8" fmla="*/ 0 w 25"/>
                    <a:gd name="T9" fmla="*/ 0 h 15"/>
                    <a:gd name="T10" fmla="*/ 0 w 25"/>
                    <a:gd name="T11" fmla="*/ 0 h 15"/>
                    <a:gd name="T12" fmla="*/ 0 w 25"/>
                    <a:gd name="T13" fmla="*/ 0 h 15"/>
                    <a:gd name="T14" fmla="*/ 0 w 25"/>
                    <a:gd name="T15" fmla="*/ 0 h 15"/>
                    <a:gd name="T16" fmla="*/ 0 w 25"/>
                    <a:gd name="T17" fmla="*/ 0 h 15"/>
                    <a:gd name="T18" fmla="*/ 0 w 25"/>
                    <a:gd name="T19" fmla="*/ 0 h 15"/>
                    <a:gd name="T20" fmla="*/ 0 w 25"/>
                    <a:gd name="T21" fmla="*/ 0 h 15"/>
                    <a:gd name="T22" fmla="*/ 0 w 25"/>
                    <a:gd name="T23" fmla="*/ 0 h 15"/>
                    <a:gd name="T24" fmla="*/ 0 w 25"/>
                    <a:gd name="T25" fmla="*/ 0 h 15"/>
                    <a:gd name="T26" fmla="*/ 0 w 25"/>
                    <a:gd name="T27" fmla="*/ 0 h 15"/>
                    <a:gd name="T28" fmla="*/ 0 w 25"/>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15"/>
                    <a:gd name="T47" fmla="*/ 25 w 25"/>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15">
                      <a:moveTo>
                        <a:pt x="25" y="14"/>
                      </a:moveTo>
                      <a:lnTo>
                        <a:pt x="22" y="9"/>
                      </a:lnTo>
                      <a:lnTo>
                        <a:pt x="16" y="4"/>
                      </a:lnTo>
                      <a:lnTo>
                        <a:pt x="13" y="2"/>
                      </a:lnTo>
                      <a:lnTo>
                        <a:pt x="9" y="1"/>
                      </a:lnTo>
                      <a:lnTo>
                        <a:pt x="4" y="0"/>
                      </a:lnTo>
                      <a:lnTo>
                        <a:pt x="0" y="0"/>
                      </a:lnTo>
                      <a:lnTo>
                        <a:pt x="1" y="5"/>
                      </a:lnTo>
                      <a:lnTo>
                        <a:pt x="4" y="5"/>
                      </a:lnTo>
                      <a:lnTo>
                        <a:pt x="8" y="6"/>
                      </a:lnTo>
                      <a:lnTo>
                        <a:pt x="10" y="7"/>
                      </a:lnTo>
                      <a:lnTo>
                        <a:pt x="13" y="8"/>
                      </a:lnTo>
                      <a:lnTo>
                        <a:pt x="17" y="12"/>
                      </a:lnTo>
                      <a:lnTo>
                        <a:pt x="19" y="15"/>
                      </a:lnTo>
                      <a:lnTo>
                        <a:pt x="25" y="14"/>
                      </a:lnTo>
                      <a:close/>
                    </a:path>
                  </a:pathLst>
                </a:custGeom>
                <a:solidFill>
                  <a:srgbClr val="8372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78" name="Freeform 452"/>
                <p:cNvSpPr>
                  <a:spLocks noChangeArrowheads="1"/>
                </p:cNvSpPr>
                <p:nvPr/>
              </p:nvSpPr>
              <p:spPr bwMode="auto">
                <a:xfrm>
                  <a:off x="4301" y="1564"/>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0" y="1"/>
                      </a:moveTo>
                      <a:lnTo>
                        <a:pt x="3" y="3"/>
                      </a:lnTo>
                      <a:lnTo>
                        <a:pt x="5" y="3"/>
                      </a:lnTo>
                      <a:lnTo>
                        <a:pt x="6" y="2"/>
                      </a:lnTo>
                      <a:lnTo>
                        <a:pt x="6" y="0"/>
                      </a:lnTo>
                      <a:lnTo>
                        <a:pt x="0" y="1"/>
                      </a:lnTo>
                      <a:close/>
                    </a:path>
                  </a:pathLst>
                </a:custGeom>
                <a:solidFill>
                  <a:srgbClr val="8372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79" name="Freeform 453"/>
                <p:cNvSpPr>
                  <a:spLocks noChangeArrowheads="1"/>
                </p:cNvSpPr>
                <p:nvPr/>
              </p:nvSpPr>
              <p:spPr bwMode="auto">
                <a:xfrm>
                  <a:off x="4293" y="1559"/>
                  <a:ext cx="1" cy="2"/>
                </a:xfrm>
                <a:custGeom>
                  <a:avLst/>
                  <a:gdLst>
                    <a:gd name="T0" fmla="*/ 0 w 4"/>
                    <a:gd name="T1" fmla="*/ 0 h 5"/>
                    <a:gd name="T2" fmla="*/ 0 w 4"/>
                    <a:gd name="T3" fmla="*/ 0 h 5"/>
                    <a:gd name="T4" fmla="*/ 0 w 4"/>
                    <a:gd name="T5" fmla="*/ 0 h 5"/>
                    <a:gd name="T6" fmla="*/ 0 w 4"/>
                    <a:gd name="T7" fmla="*/ 0 h 5"/>
                    <a:gd name="T8" fmla="*/ 0 w 4"/>
                    <a:gd name="T9" fmla="*/ 0 h 5"/>
                    <a:gd name="T10" fmla="*/ 0 w 4"/>
                    <a:gd name="T11" fmla="*/ 0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3" y="0"/>
                      </a:moveTo>
                      <a:lnTo>
                        <a:pt x="1" y="1"/>
                      </a:lnTo>
                      <a:lnTo>
                        <a:pt x="0" y="3"/>
                      </a:lnTo>
                      <a:lnTo>
                        <a:pt x="1" y="5"/>
                      </a:lnTo>
                      <a:lnTo>
                        <a:pt x="4" y="5"/>
                      </a:lnTo>
                      <a:lnTo>
                        <a:pt x="3" y="0"/>
                      </a:lnTo>
                      <a:close/>
                    </a:path>
                  </a:pathLst>
                </a:custGeom>
                <a:solidFill>
                  <a:srgbClr val="B28965"/>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80" name="Freeform 454"/>
                <p:cNvSpPr>
                  <a:spLocks noChangeArrowheads="1"/>
                </p:cNvSpPr>
                <p:nvPr/>
              </p:nvSpPr>
              <p:spPr bwMode="auto">
                <a:xfrm>
                  <a:off x="4295" y="1559"/>
                  <a:ext cx="7" cy="5"/>
                </a:xfrm>
                <a:custGeom>
                  <a:avLst/>
                  <a:gdLst>
                    <a:gd name="T0" fmla="*/ 0 w 25"/>
                    <a:gd name="T1" fmla="*/ 0 h 15"/>
                    <a:gd name="T2" fmla="*/ 0 w 25"/>
                    <a:gd name="T3" fmla="*/ 0 h 15"/>
                    <a:gd name="T4" fmla="*/ 0 w 25"/>
                    <a:gd name="T5" fmla="*/ 0 h 15"/>
                    <a:gd name="T6" fmla="*/ 0 w 25"/>
                    <a:gd name="T7" fmla="*/ 0 h 15"/>
                    <a:gd name="T8" fmla="*/ 0 w 25"/>
                    <a:gd name="T9" fmla="*/ 0 h 15"/>
                    <a:gd name="T10" fmla="*/ 0 w 25"/>
                    <a:gd name="T11" fmla="*/ 0 h 15"/>
                    <a:gd name="T12" fmla="*/ 0 w 25"/>
                    <a:gd name="T13" fmla="*/ 0 h 15"/>
                    <a:gd name="T14" fmla="*/ 0 w 25"/>
                    <a:gd name="T15" fmla="*/ 0 h 15"/>
                    <a:gd name="T16" fmla="*/ 0 w 25"/>
                    <a:gd name="T17" fmla="*/ 0 h 15"/>
                    <a:gd name="T18" fmla="*/ 0 w 25"/>
                    <a:gd name="T19" fmla="*/ 0 h 15"/>
                    <a:gd name="T20" fmla="*/ 0 w 25"/>
                    <a:gd name="T21" fmla="*/ 0 h 15"/>
                    <a:gd name="T22" fmla="*/ 0 w 25"/>
                    <a:gd name="T23" fmla="*/ 0 h 15"/>
                    <a:gd name="T24" fmla="*/ 0 w 25"/>
                    <a:gd name="T25" fmla="*/ 0 h 15"/>
                    <a:gd name="T26" fmla="*/ 0 w 25"/>
                    <a:gd name="T27" fmla="*/ 0 h 15"/>
                    <a:gd name="T28" fmla="*/ 0 w 25"/>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15"/>
                    <a:gd name="T47" fmla="*/ 25 w 25"/>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15">
                      <a:moveTo>
                        <a:pt x="25" y="14"/>
                      </a:moveTo>
                      <a:lnTo>
                        <a:pt x="23" y="9"/>
                      </a:lnTo>
                      <a:lnTo>
                        <a:pt x="17" y="4"/>
                      </a:lnTo>
                      <a:lnTo>
                        <a:pt x="13" y="2"/>
                      </a:lnTo>
                      <a:lnTo>
                        <a:pt x="9" y="1"/>
                      </a:lnTo>
                      <a:lnTo>
                        <a:pt x="4" y="0"/>
                      </a:lnTo>
                      <a:lnTo>
                        <a:pt x="0" y="0"/>
                      </a:lnTo>
                      <a:lnTo>
                        <a:pt x="1" y="5"/>
                      </a:lnTo>
                      <a:lnTo>
                        <a:pt x="4" y="5"/>
                      </a:lnTo>
                      <a:lnTo>
                        <a:pt x="8" y="5"/>
                      </a:lnTo>
                      <a:lnTo>
                        <a:pt x="11" y="7"/>
                      </a:lnTo>
                      <a:lnTo>
                        <a:pt x="13" y="8"/>
                      </a:lnTo>
                      <a:lnTo>
                        <a:pt x="18" y="12"/>
                      </a:lnTo>
                      <a:lnTo>
                        <a:pt x="20" y="15"/>
                      </a:lnTo>
                      <a:lnTo>
                        <a:pt x="25" y="14"/>
                      </a:lnTo>
                      <a:close/>
                    </a:path>
                  </a:pathLst>
                </a:custGeom>
                <a:solidFill>
                  <a:srgbClr val="B28965"/>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81" name="Freeform 455"/>
                <p:cNvSpPr>
                  <a:spLocks noChangeArrowheads="1"/>
                </p:cNvSpPr>
                <p:nvPr/>
              </p:nvSpPr>
              <p:spPr bwMode="auto">
                <a:xfrm>
                  <a:off x="4300" y="1564"/>
                  <a:ext cx="2" cy="1"/>
                </a:xfrm>
                <a:custGeom>
                  <a:avLst/>
                  <a:gdLst>
                    <a:gd name="T0" fmla="*/ 0 w 5"/>
                    <a:gd name="T1" fmla="*/ 0 h 4"/>
                    <a:gd name="T2" fmla="*/ 0 w 5"/>
                    <a:gd name="T3" fmla="*/ 0 h 4"/>
                    <a:gd name="T4" fmla="*/ 0 w 5"/>
                    <a:gd name="T5" fmla="*/ 0 h 4"/>
                    <a:gd name="T6" fmla="*/ 0 w 5"/>
                    <a:gd name="T7" fmla="*/ 0 h 4"/>
                    <a:gd name="T8" fmla="*/ 0 w 5"/>
                    <a:gd name="T9" fmla="*/ 0 h 4"/>
                    <a:gd name="T10" fmla="*/ 0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1"/>
                      </a:moveTo>
                      <a:lnTo>
                        <a:pt x="1" y="4"/>
                      </a:lnTo>
                      <a:lnTo>
                        <a:pt x="3" y="4"/>
                      </a:lnTo>
                      <a:lnTo>
                        <a:pt x="5" y="2"/>
                      </a:lnTo>
                      <a:lnTo>
                        <a:pt x="5" y="0"/>
                      </a:lnTo>
                      <a:lnTo>
                        <a:pt x="0" y="1"/>
                      </a:lnTo>
                      <a:close/>
                    </a:path>
                  </a:pathLst>
                </a:custGeom>
                <a:solidFill>
                  <a:srgbClr val="B28965"/>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82" name="Freeform 456"/>
                <p:cNvSpPr>
                  <a:spLocks noChangeArrowheads="1"/>
                </p:cNvSpPr>
                <p:nvPr/>
              </p:nvSpPr>
              <p:spPr bwMode="auto">
                <a:xfrm>
                  <a:off x="4293" y="1560"/>
                  <a:ext cx="2" cy="1"/>
                </a:xfrm>
                <a:custGeom>
                  <a:avLst/>
                  <a:gdLst>
                    <a:gd name="T0" fmla="*/ 1 w 4"/>
                    <a:gd name="T1" fmla="*/ 0 h 5"/>
                    <a:gd name="T2" fmla="*/ 0 w 4"/>
                    <a:gd name="T3" fmla="*/ 0 h 5"/>
                    <a:gd name="T4" fmla="*/ 0 w 4"/>
                    <a:gd name="T5" fmla="*/ 0 h 5"/>
                    <a:gd name="T6" fmla="*/ 1 w 4"/>
                    <a:gd name="T7" fmla="*/ 0 h 5"/>
                    <a:gd name="T8" fmla="*/ 1 w 4"/>
                    <a:gd name="T9" fmla="*/ 0 h 5"/>
                    <a:gd name="T10" fmla="*/ 1 w 4"/>
                    <a:gd name="T11" fmla="*/ 0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2" y="0"/>
                      </a:moveTo>
                      <a:lnTo>
                        <a:pt x="0" y="1"/>
                      </a:lnTo>
                      <a:lnTo>
                        <a:pt x="0" y="3"/>
                      </a:lnTo>
                      <a:lnTo>
                        <a:pt x="1" y="5"/>
                      </a:lnTo>
                      <a:lnTo>
                        <a:pt x="4" y="5"/>
                      </a:lnTo>
                      <a:lnTo>
                        <a:pt x="2" y="0"/>
                      </a:lnTo>
                      <a:close/>
                    </a:path>
                  </a:pathLst>
                </a:custGeom>
                <a:solidFill>
                  <a:srgbClr val="EE9B5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83" name="Freeform 457"/>
                <p:cNvSpPr>
                  <a:spLocks noChangeArrowheads="1"/>
                </p:cNvSpPr>
                <p:nvPr/>
              </p:nvSpPr>
              <p:spPr bwMode="auto">
                <a:xfrm>
                  <a:off x="4293" y="1560"/>
                  <a:ext cx="9" cy="5"/>
                </a:xfrm>
                <a:custGeom>
                  <a:avLst/>
                  <a:gdLst>
                    <a:gd name="T0" fmla="*/ 0 w 26"/>
                    <a:gd name="T1" fmla="*/ 0 h 15"/>
                    <a:gd name="T2" fmla="*/ 0 w 26"/>
                    <a:gd name="T3" fmla="*/ 0 h 15"/>
                    <a:gd name="T4" fmla="*/ 0 w 26"/>
                    <a:gd name="T5" fmla="*/ 0 h 15"/>
                    <a:gd name="T6" fmla="*/ 0 w 26"/>
                    <a:gd name="T7" fmla="*/ 0 h 15"/>
                    <a:gd name="T8" fmla="*/ 0 w 26"/>
                    <a:gd name="T9" fmla="*/ 0 h 15"/>
                    <a:gd name="T10" fmla="*/ 0 w 26"/>
                    <a:gd name="T11" fmla="*/ 0 h 15"/>
                    <a:gd name="T12" fmla="*/ 0 w 26"/>
                    <a:gd name="T13" fmla="*/ 0 h 15"/>
                    <a:gd name="T14" fmla="*/ 0 w 26"/>
                    <a:gd name="T15" fmla="*/ 0 h 15"/>
                    <a:gd name="T16" fmla="*/ 0 w 26"/>
                    <a:gd name="T17" fmla="*/ 0 h 15"/>
                    <a:gd name="T18" fmla="*/ 0 w 26"/>
                    <a:gd name="T19" fmla="*/ 0 h 15"/>
                    <a:gd name="T20" fmla="*/ 0 w 26"/>
                    <a:gd name="T21" fmla="*/ 0 h 15"/>
                    <a:gd name="T22" fmla="*/ 0 w 26"/>
                    <a:gd name="T23" fmla="*/ 0 h 15"/>
                    <a:gd name="T24" fmla="*/ 0 w 26"/>
                    <a:gd name="T25" fmla="*/ 0 h 15"/>
                    <a:gd name="T26" fmla="*/ 0 w 26"/>
                    <a:gd name="T27" fmla="*/ 0 h 15"/>
                    <a:gd name="T28" fmla="*/ 0 w 26"/>
                    <a:gd name="T29" fmla="*/ 0 h 15"/>
                    <a:gd name="T30" fmla="*/ 0 w 26"/>
                    <a:gd name="T31" fmla="*/ 0 h 15"/>
                    <a:gd name="T32" fmla="*/ 0 w 26"/>
                    <a:gd name="T33" fmla="*/ 0 h 15"/>
                    <a:gd name="T34" fmla="*/ 0 w 26"/>
                    <a:gd name="T35" fmla="*/ 0 h 15"/>
                    <a:gd name="T36" fmla="*/ 0 w 26"/>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15"/>
                    <a:gd name="T59" fmla="*/ 26 w 26"/>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15">
                      <a:moveTo>
                        <a:pt x="26" y="14"/>
                      </a:moveTo>
                      <a:lnTo>
                        <a:pt x="25" y="11"/>
                      </a:lnTo>
                      <a:lnTo>
                        <a:pt x="23" y="9"/>
                      </a:lnTo>
                      <a:lnTo>
                        <a:pt x="20" y="6"/>
                      </a:lnTo>
                      <a:lnTo>
                        <a:pt x="18" y="4"/>
                      </a:lnTo>
                      <a:lnTo>
                        <a:pt x="13" y="2"/>
                      </a:lnTo>
                      <a:lnTo>
                        <a:pt x="10" y="1"/>
                      </a:lnTo>
                      <a:lnTo>
                        <a:pt x="5" y="0"/>
                      </a:lnTo>
                      <a:lnTo>
                        <a:pt x="0" y="0"/>
                      </a:lnTo>
                      <a:lnTo>
                        <a:pt x="2" y="5"/>
                      </a:lnTo>
                      <a:lnTo>
                        <a:pt x="5" y="5"/>
                      </a:lnTo>
                      <a:lnTo>
                        <a:pt x="8" y="5"/>
                      </a:lnTo>
                      <a:lnTo>
                        <a:pt x="11" y="7"/>
                      </a:lnTo>
                      <a:lnTo>
                        <a:pt x="14" y="8"/>
                      </a:lnTo>
                      <a:lnTo>
                        <a:pt x="17" y="10"/>
                      </a:lnTo>
                      <a:lnTo>
                        <a:pt x="19" y="12"/>
                      </a:lnTo>
                      <a:lnTo>
                        <a:pt x="20" y="13"/>
                      </a:lnTo>
                      <a:lnTo>
                        <a:pt x="20" y="15"/>
                      </a:lnTo>
                      <a:lnTo>
                        <a:pt x="26" y="14"/>
                      </a:lnTo>
                      <a:close/>
                    </a:path>
                  </a:pathLst>
                </a:custGeom>
                <a:solidFill>
                  <a:srgbClr val="EE9B5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84" name="Freeform 458"/>
                <p:cNvSpPr>
                  <a:spLocks noChangeArrowheads="1"/>
                </p:cNvSpPr>
                <p:nvPr/>
              </p:nvSpPr>
              <p:spPr bwMode="auto">
                <a:xfrm>
                  <a:off x="4300" y="1564"/>
                  <a:ext cx="2" cy="2"/>
                </a:xfrm>
                <a:custGeom>
                  <a:avLst/>
                  <a:gdLst>
                    <a:gd name="T0" fmla="*/ 0 w 6"/>
                    <a:gd name="T1" fmla="*/ 1 h 4"/>
                    <a:gd name="T2" fmla="*/ 0 w 6"/>
                    <a:gd name="T3" fmla="*/ 1 h 4"/>
                    <a:gd name="T4" fmla="*/ 0 w 6"/>
                    <a:gd name="T5" fmla="*/ 1 h 4"/>
                    <a:gd name="T6" fmla="*/ 0 w 6"/>
                    <a:gd name="T7" fmla="*/ 1 h 4"/>
                    <a:gd name="T8" fmla="*/ 0 w 6"/>
                    <a:gd name="T9" fmla="*/ 0 h 4"/>
                    <a:gd name="T10" fmla="*/ 0 w 6"/>
                    <a:gd name="T11" fmla="*/ 1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0" y="1"/>
                      </a:moveTo>
                      <a:lnTo>
                        <a:pt x="1" y="3"/>
                      </a:lnTo>
                      <a:lnTo>
                        <a:pt x="3" y="4"/>
                      </a:lnTo>
                      <a:lnTo>
                        <a:pt x="5" y="3"/>
                      </a:lnTo>
                      <a:lnTo>
                        <a:pt x="6" y="0"/>
                      </a:lnTo>
                      <a:lnTo>
                        <a:pt x="0" y="1"/>
                      </a:lnTo>
                      <a:close/>
                    </a:path>
                  </a:pathLst>
                </a:custGeom>
                <a:solidFill>
                  <a:srgbClr val="EE9B5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85" name="Freeform 459"/>
                <p:cNvSpPr>
                  <a:spLocks noChangeArrowheads="1"/>
                </p:cNvSpPr>
                <p:nvPr/>
              </p:nvSpPr>
              <p:spPr bwMode="auto">
                <a:xfrm>
                  <a:off x="4293" y="1560"/>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2" y="0"/>
                      </a:moveTo>
                      <a:lnTo>
                        <a:pt x="0" y="1"/>
                      </a:lnTo>
                      <a:lnTo>
                        <a:pt x="0" y="2"/>
                      </a:lnTo>
                      <a:lnTo>
                        <a:pt x="1" y="4"/>
                      </a:lnTo>
                      <a:lnTo>
                        <a:pt x="3" y="4"/>
                      </a:lnTo>
                      <a:lnTo>
                        <a:pt x="2" y="0"/>
                      </a:lnTo>
                      <a:close/>
                    </a:path>
                  </a:pathLst>
                </a:custGeom>
                <a:solidFill>
                  <a:srgbClr val="F2AA5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86" name="Freeform 460"/>
                <p:cNvSpPr>
                  <a:spLocks noChangeArrowheads="1"/>
                </p:cNvSpPr>
                <p:nvPr/>
              </p:nvSpPr>
              <p:spPr bwMode="auto">
                <a:xfrm>
                  <a:off x="4293" y="1560"/>
                  <a:ext cx="8" cy="5"/>
                </a:xfrm>
                <a:custGeom>
                  <a:avLst/>
                  <a:gdLst>
                    <a:gd name="T0" fmla="*/ 0 w 25"/>
                    <a:gd name="T1" fmla="*/ 0 h 14"/>
                    <a:gd name="T2" fmla="*/ 0 w 25"/>
                    <a:gd name="T3" fmla="*/ 0 h 14"/>
                    <a:gd name="T4" fmla="*/ 0 w 25"/>
                    <a:gd name="T5" fmla="*/ 0 h 14"/>
                    <a:gd name="T6" fmla="*/ 0 w 25"/>
                    <a:gd name="T7" fmla="*/ 0 h 14"/>
                    <a:gd name="T8" fmla="*/ 0 w 25"/>
                    <a:gd name="T9" fmla="*/ 0 h 14"/>
                    <a:gd name="T10" fmla="*/ 0 w 25"/>
                    <a:gd name="T11" fmla="*/ 0 h 14"/>
                    <a:gd name="T12" fmla="*/ 0 w 25"/>
                    <a:gd name="T13" fmla="*/ 0 h 14"/>
                    <a:gd name="T14" fmla="*/ 0 w 25"/>
                    <a:gd name="T15" fmla="*/ 0 h 14"/>
                    <a:gd name="T16" fmla="*/ 0 w 25"/>
                    <a:gd name="T17" fmla="*/ 0 h 14"/>
                    <a:gd name="T18" fmla="*/ 0 w 25"/>
                    <a:gd name="T19" fmla="*/ 0 h 14"/>
                    <a:gd name="T20" fmla="*/ 0 w 25"/>
                    <a:gd name="T21" fmla="*/ 0 h 14"/>
                    <a:gd name="T22" fmla="*/ 0 w 25"/>
                    <a:gd name="T23" fmla="*/ 0 h 14"/>
                    <a:gd name="T24" fmla="*/ 0 w 25"/>
                    <a:gd name="T25" fmla="*/ 0 h 14"/>
                    <a:gd name="T26" fmla="*/ 0 w 25"/>
                    <a:gd name="T27" fmla="*/ 0 h 14"/>
                    <a:gd name="T28" fmla="*/ 0 w 25"/>
                    <a:gd name="T29" fmla="*/ 0 h 14"/>
                    <a:gd name="T30" fmla="*/ 0 w 25"/>
                    <a:gd name="T31" fmla="*/ 0 h 14"/>
                    <a:gd name="T32" fmla="*/ 0 w 25"/>
                    <a:gd name="T33" fmla="*/ 0 h 14"/>
                    <a:gd name="T34" fmla="*/ 0 w 25"/>
                    <a:gd name="T35" fmla="*/ 0 h 14"/>
                    <a:gd name="T36" fmla="*/ 0 w 25"/>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14"/>
                    <a:gd name="T59" fmla="*/ 25 w 25"/>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14">
                      <a:moveTo>
                        <a:pt x="25" y="14"/>
                      </a:moveTo>
                      <a:lnTo>
                        <a:pt x="24" y="11"/>
                      </a:lnTo>
                      <a:lnTo>
                        <a:pt x="23" y="8"/>
                      </a:lnTo>
                      <a:lnTo>
                        <a:pt x="20" y="6"/>
                      </a:lnTo>
                      <a:lnTo>
                        <a:pt x="17" y="4"/>
                      </a:lnTo>
                      <a:lnTo>
                        <a:pt x="14" y="2"/>
                      </a:lnTo>
                      <a:lnTo>
                        <a:pt x="9" y="0"/>
                      </a:lnTo>
                      <a:lnTo>
                        <a:pt x="5" y="0"/>
                      </a:lnTo>
                      <a:lnTo>
                        <a:pt x="0" y="0"/>
                      </a:lnTo>
                      <a:lnTo>
                        <a:pt x="1" y="4"/>
                      </a:lnTo>
                      <a:lnTo>
                        <a:pt x="5" y="4"/>
                      </a:lnTo>
                      <a:lnTo>
                        <a:pt x="8" y="5"/>
                      </a:lnTo>
                      <a:lnTo>
                        <a:pt x="12" y="6"/>
                      </a:lnTo>
                      <a:lnTo>
                        <a:pt x="14" y="7"/>
                      </a:lnTo>
                      <a:lnTo>
                        <a:pt x="16" y="9"/>
                      </a:lnTo>
                      <a:lnTo>
                        <a:pt x="19" y="11"/>
                      </a:lnTo>
                      <a:lnTo>
                        <a:pt x="20" y="13"/>
                      </a:lnTo>
                      <a:lnTo>
                        <a:pt x="20" y="14"/>
                      </a:lnTo>
                      <a:lnTo>
                        <a:pt x="25" y="14"/>
                      </a:lnTo>
                      <a:close/>
                    </a:path>
                  </a:pathLst>
                </a:custGeom>
                <a:solidFill>
                  <a:srgbClr val="F2AA5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87" name="Freeform 461"/>
                <p:cNvSpPr>
                  <a:spLocks noChangeArrowheads="1"/>
                </p:cNvSpPr>
                <p:nvPr/>
              </p:nvSpPr>
              <p:spPr bwMode="auto">
                <a:xfrm>
                  <a:off x="4299" y="1565"/>
                  <a:ext cx="2" cy="1"/>
                </a:xfrm>
                <a:custGeom>
                  <a:avLst/>
                  <a:gdLst>
                    <a:gd name="T0" fmla="*/ 0 w 5"/>
                    <a:gd name="T1" fmla="*/ 0 h 3"/>
                    <a:gd name="T2" fmla="*/ 0 w 5"/>
                    <a:gd name="T3" fmla="*/ 0 h 3"/>
                    <a:gd name="T4" fmla="*/ 0 w 5"/>
                    <a:gd name="T5" fmla="*/ 0 h 3"/>
                    <a:gd name="T6" fmla="*/ 0 w 5"/>
                    <a:gd name="T7" fmla="*/ 0 h 3"/>
                    <a:gd name="T8" fmla="*/ 0 w 5"/>
                    <a:gd name="T9" fmla="*/ 0 h 3"/>
                    <a:gd name="T10" fmla="*/ 0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0" y="0"/>
                      </a:moveTo>
                      <a:lnTo>
                        <a:pt x="1" y="3"/>
                      </a:lnTo>
                      <a:lnTo>
                        <a:pt x="2" y="3"/>
                      </a:lnTo>
                      <a:lnTo>
                        <a:pt x="4" y="3"/>
                      </a:lnTo>
                      <a:lnTo>
                        <a:pt x="5" y="0"/>
                      </a:lnTo>
                      <a:lnTo>
                        <a:pt x="0" y="0"/>
                      </a:lnTo>
                      <a:close/>
                    </a:path>
                  </a:pathLst>
                </a:custGeom>
                <a:solidFill>
                  <a:srgbClr val="F2AA5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88" name="Freeform 462"/>
                <p:cNvSpPr>
                  <a:spLocks noChangeArrowheads="1"/>
                </p:cNvSpPr>
                <p:nvPr/>
              </p:nvSpPr>
              <p:spPr bwMode="auto">
                <a:xfrm>
                  <a:off x="4292" y="1560"/>
                  <a:ext cx="1" cy="2"/>
                </a:xfrm>
                <a:custGeom>
                  <a:avLst/>
                  <a:gdLst>
                    <a:gd name="T0" fmla="*/ 0 w 3"/>
                    <a:gd name="T1" fmla="*/ 0 h 5"/>
                    <a:gd name="T2" fmla="*/ 0 w 3"/>
                    <a:gd name="T3" fmla="*/ 0 h 5"/>
                    <a:gd name="T4" fmla="*/ 0 w 3"/>
                    <a:gd name="T5" fmla="*/ 0 h 5"/>
                    <a:gd name="T6" fmla="*/ 0 w 3"/>
                    <a:gd name="T7" fmla="*/ 0 h 5"/>
                    <a:gd name="T8" fmla="*/ 0 w 3"/>
                    <a:gd name="T9" fmla="*/ 0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2" y="0"/>
                      </a:moveTo>
                      <a:lnTo>
                        <a:pt x="0" y="1"/>
                      </a:lnTo>
                      <a:lnTo>
                        <a:pt x="0" y="3"/>
                      </a:lnTo>
                      <a:lnTo>
                        <a:pt x="1" y="4"/>
                      </a:lnTo>
                      <a:lnTo>
                        <a:pt x="3" y="5"/>
                      </a:lnTo>
                      <a:lnTo>
                        <a:pt x="2" y="0"/>
                      </a:lnTo>
                      <a:close/>
                    </a:path>
                  </a:pathLst>
                </a:custGeom>
                <a:solidFill>
                  <a:srgbClr val="F5B9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89" name="Freeform 463"/>
                <p:cNvSpPr>
                  <a:spLocks noChangeArrowheads="1"/>
                </p:cNvSpPr>
                <p:nvPr/>
              </p:nvSpPr>
              <p:spPr bwMode="auto">
                <a:xfrm>
                  <a:off x="4293" y="1560"/>
                  <a:ext cx="7" cy="5"/>
                </a:xfrm>
                <a:custGeom>
                  <a:avLst/>
                  <a:gdLst>
                    <a:gd name="T0" fmla="*/ 0 w 24"/>
                    <a:gd name="T1" fmla="*/ 0 h 14"/>
                    <a:gd name="T2" fmla="*/ 0 w 24"/>
                    <a:gd name="T3" fmla="*/ 0 h 14"/>
                    <a:gd name="T4" fmla="*/ 0 w 24"/>
                    <a:gd name="T5" fmla="*/ 0 h 14"/>
                    <a:gd name="T6" fmla="*/ 0 w 24"/>
                    <a:gd name="T7" fmla="*/ 0 h 14"/>
                    <a:gd name="T8" fmla="*/ 0 w 24"/>
                    <a:gd name="T9" fmla="*/ 0 h 14"/>
                    <a:gd name="T10" fmla="*/ 0 w 24"/>
                    <a:gd name="T11" fmla="*/ 0 h 14"/>
                    <a:gd name="T12" fmla="*/ 0 w 24"/>
                    <a:gd name="T13" fmla="*/ 0 h 14"/>
                    <a:gd name="T14" fmla="*/ 0 w 24"/>
                    <a:gd name="T15" fmla="*/ 0 h 14"/>
                    <a:gd name="T16" fmla="*/ 0 w 24"/>
                    <a:gd name="T17" fmla="*/ 0 h 14"/>
                    <a:gd name="T18" fmla="*/ 0 w 24"/>
                    <a:gd name="T19" fmla="*/ 0 h 14"/>
                    <a:gd name="T20" fmla="*/ 0 w 24"/>
                    <a:gd name="T21" fmla="*/ 0 h 14"/>
                    <a:gd name="T22" fmla="*/ 0 w 24"/>
                    <a:gd name="T23" fmla="*/ 0 h 14"/>
                    <a:gd name="T24" fmla="*/ 0 w 24"/>
                    <a:gd name="T25" fmla="*/ 0 h 14"/>
                    <a:gd name="T26" fmla="*/ 0 w 24"/>
                    <a:gd name="T27" fmla="*/ 0 h 14"/>
                    <a:gd name="T28" fmla="*/ 0 w 24"/>
                    <a:gd name="T29" fmla="*/ 0 h 14"/>
                    <a:gd name="T30" fmla="*/ 0 w 24"/>
                    <a:gd name="T31" fmla="*/ 0 h 14"/>
                    <a:gd name="T32" fmla="*/ 0 w 24"/>
                    <a:gd name="T33" fmla="*/ 0 h 14"/>
                    <a:gd name="T34" fmla="*/ 0 w 24"/>
                    <a:gd name="T35" fmla="*/ 0 h 14"/>
                    <a:gd name="T36" fmla="*/ 0 w 24"/>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14"/>
                    <a:gd name="T59" fmla="*/ 24 w 24"/>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14">
                      <a:moveTo>
                        <a:pt x="24" y="14"/>
                      </a:moveTo>
                      <a:lnTo>
                        <a:pt x="23" y="11"/>
                      </a:lnTo>
                      <a:lnTo>
                        <a:pt x="22" y="9"/>
                      </a:lnTo>
                      <a:lnTo>
                        <a:pt x="20" y="6"/>
                      </a:lnTo>
                      <a:lnTo>
                        <a:pt x="16" y="4"/>
                      </a:lnTo>
                      <a:lnTo>
                        <a:pt x="13" y="2"/>
                      </a:lnTo>
                      <a:lnTo>
                        <a:pt x="9" y="1"/>
                      </a:lnTo>
                      <a:lnTo>
                        <a:pt x="5" y="0"/>
                      </a:lnTo>
                      <a:lnTo>
                        <a:pt x="0" y="0"/>
                      </a:lnTo>
                      <a:lnTo>
                        <a:pt x="1" y="5"/>
                      </a:lnTo>
                      <a:lnTo>
                        <a:pt x="5" y="5"/>
                      </a:lnTo>
                      <a:lnTo>
                        <a:pt x="7" y="5"/>
                      </a:lnTo>
                      <a:lnTo>
                        <a:pt x="10" y="6"/>
                      </a:lnTo>
                      <a:lnTo>
                        <a:pt x="13" y="8"/>
                      </a:lnTo>
                      <a:lnTo>
                        <a:pt x="15" y="10"/>
                      </a:lnTo>
                      <a:lnTo>
                        <a:pt x="17" y="11"/>
                      </a:lnTo>
                      <a:lnTo>
                        <a:pt x="18" y="13"/>
                      </a:lnTo>
                      <a:lnTo>
                        <a:pt x="18" y="14"/>
                      </a:lnTo>
                      <a:lnTo>
                        <a:pt x="24" y="14"/>
                      </a:lnTo>
                      <a:close/>
                    </a:path>
                  </a:pathLst>
                </a:custGeom>
                <a:solidFill>
                  <a:srgbClr val="F5B9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90" name="Freeform 464"/>
                <p:cNvSpPr>
                  <a:spLocks noChangeArrowheads="1"/>
                </p:cNvSpPr>
                <p:nvPr/>
              </p:nvSpPr>
              <p:spPr bwMode="auto">
                <a:xfrm>
                  <a:off x="4298" y="1565"/>
                  <a:ext cx="2" cy="1"/>
                </a:xfrm>
                <a:custGeom>
                  <a:avLst/>
                  <a:gdLst>
                    <a:gd name="T0" fmla="*/ 0 w 6"/>
                    <a:gd name="T1" fmla="*/ 0 h 4"/>
                    <a:gd name="T2" fmla="*/ 0 w 6"/>
                    <a:gd name="T3" fmla="*/ 0 h 4"/>
                    <a:gd name="T4" fmla="*/ 0 w 6"/>
                    <a:gd name="T5" fmla="*/ 0 h 4"/>
                    <a:gd name="T6" fmla="*/ 0 w 6"/>
                    <a:gd name="T7" fmla="*/ 0 h 4"/>
                    <a:gd name="T8" fmla="*/ 0 w 6"/>
                    <a:gd name="T9" fmla="*/ 0 h 4"/>
                    <a:gd name="T10" fmla="*/ 0 w 6"/>
                    <a:gd name="T11" fmla="*/ 0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0" y="0"/>
                      </a:moveTo>
                      <a:lnTo>
                        <a:pt x="2" y="3"/>
                      </a:lnTo>
                      <a:lnTo>
                        <a:pt x="4" y="4"/>
                      </a:lnTo>
                      <a:lnTo>
                        <a:pt x="5" y="3"/>
                      </a:lnTo>
                      <a:lnTo>
                        <a:pt x="6" y="0"/>
                      </a:lnTo>
                      <a:lnTo>
                        <a:pt x="0" y="0"/>
                      </a:lnTo>
                      <a:close/>
                    </a:path>
                  </a:pathLst>
                </a:custGeom>
                <a:solidFill>
                  <a:srgbClr val="F5B9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91" name="Freeform 465"/>
                <p:cNvSpPr>
                  <a:spLocks noChangeArrowheads="1"/>
                </p:cNvSpPr>
                <p:nvPr/>
              </p:nvSpPr>
              <p:spPr bwMode="auto">
                <a:xfrm>
                  <a:off x="4291" y="1560"/>
                  <a:ext cx="2" cy="2"/>
                </a:xfrm>
                <a:custGeom>
                  <a:avLst/>
                  <a:gdLst>
                    <a:gd name="T0" fmla="*/ 1 w 4"/>
                    <a:gd name="T1" fmla="*/ 0 h 5"/>
                    <a:gd name="T2" fmla="*/ 1 w 4"/>
                    <a:gd name="T3" fmla="*/ 0 h 5"/>
                    <a:gd name="T4" fmla="*/ 0 w 4"/>
                    <a:gd name="T5" fmla="*/ 0 h 5"/>
                    <a:gd name="T6" fmla="*/ 1 w 4"/>
                    <a:gd name="T7" fmla="*/ 0 h 5"/>
                    <a:gd name="T8" fmla="*/ 1 w 4"/>
                    <a:gd name="T9" fmla="*/ 0 h 5"/>
                    <a:gd name="T10" fmla="*/ 1 w 4"/>
                    <a:gd name="T11" fmla="*/ 0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3" y="0"/>
                      </a:moveTo>
                      <a:lnTo>
                        <a:pt x="1" y="1"/>
                      </a:lnTo>
                      <a:lnTo>
                        <a:pt x="0" y="3"/>
                      </a:lnTo>
                      <a:lnTo>
                        <a:pt x="1" y="5"/>
                      </a:lnTo>
                      <a:lnTo>
                        <a:pt x="4" y="5"/>
                      </a:lnTo>
                      <a:lnTo>
                        <a:pt x="3" y="0"/>
                      </a:lnTo>
                      <a:close/>
                    </a:path>
                  </a:pathLst>
                </a:custGeom>
                <a:solidFill>
                  <a:srgbClr val="F8CC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92" name="Freeform 466"/>
                <p:cNvSpPr>
                  <a:spLocks noChangeArrowheads="1"/>
                </p:cNvSpPr>
                <p:nvPr/>
              </p:nvSpPr>
              <p:spPr bwMode="auto">
                <a:xfrm>
                  <a:off x="4292" y="1560"/>
                  <a:ext cx="8" cy="5"/>
                </a:xfrm>
                <a:custGeom>
                  <a:avLst/>
                  <a:gdLst>
                    <a:gd name="T0" fmla="*/ 0 w 24"/>
                    <a:gd name="T1" fmla="*/ 0 h 16"/>
                    <a:gd name="T2" fmla="*/ 0 w 24"/>
                    <a:gd name="T3" fmla="*/ 0 h 16"/>
                    <a:gd name="T4" fmla="*/ 0 w 24"/>
                    <a:gd name="T5" fmla="*/ 0 h 16"/>
                    <a:gd name="T6" fmla="*/ 0 w 24"/>
                    <a:gd name="T7" fmla="*/ 0 h 16"/>
                    <a:gd name="T8" fmla="*/ 0 w 24"/>
                    <a:gd name="T9" fmla="*/ 0 h 16"/>
                    <a:gd name="T10" fmla="*/ 0 w 24"/>
                    <a:gd name="T11" fmla="*/ 0 h 16"/>
                    <a:gd name="T12" fmla="*/ 0 w 24"/>
                    <a:gd name="T13" fmla="*/ 0 h 16"/>
                    <a:gd name="T14" fmla="*/ 0 w 24"/>
                    <a:gd name="T15" fmla="*/ 0 h 16"/>
                    <a:gd name="T16" fmla="*/ 0 w 24"/>
                    <a:gd name="T17" fmla="*/ 0 h 16"/>
                    <a:gd name="T18" fmla="*/ 0 w 24"/>
                    <a:gd name="T19" fmla="*/ 0 h 16"/>
                    <a:gd name="T20" fmla="*/ 0 w 24"/>
                    <a:gd name="T21" fmla="*/ 0 h 16"/>
                    <a:gd name="T22" fmla="*/ 0 w 24"/>
                    <a:gd name="T23" fmla="*/ 0 h 16"/>
                    <a:gd name="T24" fmla="*/ 0 w 24"/>
                    <a:gd name="T25" fmla="*/ 0 h 16"/>
                    <a:gd name="T26" fmla="*/ 0 w 24"/>
                    <a:gd name="T27" fmla="*/ 0 h 16"/>
                    <a:gd name="T28" fmla="*/ 0 w 24"/>
                    <a:gd name="T29" fmla="*/ 0 h 16"/>
                    <a:gd name="T30" fmla="*/ 0 w 24"/>
                    <a:gd name="T31" fmla="*/ 0 h 16"/>
                    <a:gd name="T32" fmla="*/ 0 w 24"/>
                    <a:gd name="T33" fmla="*/ 0 h 16"/>
                    <a:gd name="T34" fmla="*/ 0 w 24"/>
                    <a:gd name="T35" fmla="*/ 0 h 16"/>
                    <a:gd name="T36" fmla="*/ 0 w 24"/>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16"/>
                    <a:gd name="T59" fmla="*/ 24 w 24"/>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16">
                      <a:moveTo>
                        <a:pt x="24" y="16"/>
                      </a:moveTo>
                      <a:lnTo>
                        <a:pt x="23" y="12"/>
                      </a:lnTo>
                      <a:lnTo>
                        <a:pt x="22" y="9"/>
                      </a:lnTo>
                      <a:lnTo>
                        <a:pt x="19" y="7"/>
                      </a:lnTo>
                      <a:lnTo>
                        <a:pt x="17" y="4"/>
                      </a:lnTo>
                      <a:lnTo>
                        <a:pt x="13" y="3"/>
                      </a:lnTo>
                      <a:lnTo>
                        <a:pt x="9" y="1"/>
                      </a:lnTo>
                      <a:lnTo>
                        <a:pt x="4" y="0"/>
                      </a:lnTo>
                      <a:lnTo>
                        <a:pt x="0" y="0"/>
                      </a:lnTo>
                      <a:lnTo>
                        <a:pt x="1" y="5"/>
                      </a:lnTo>
                      <a:lnTo>
                        <a:pt x="4" y="5"/>
                      </a:lnTo>
                      <a:lnTo>
                        <a:pt x="8" y="6"/>
                      </a:lnTo>
                      <a:lnTo>
                        <a:pt x="11" y="7"/>
                      </a:lnTo>
                      <a:lnTo>
                        <a:pt x="13" y="8"/>
                      </a:lnTo>
                      <a:lnTo>
                        <a:pt x="16" y="10"/>
                      </a:lnTo>
                      <a:lnTo>
                        <a:pt x="17" y="12"/>
                      </a:lnTo>
                      <a:lnTo>
                        <a:pt x="18" y="14"/>
                      </a:lnTo>
                      <a:lnTo>
                        <a:pt x="18" y="16"/>
                      </a:lnTo>
                      <a:lnTo>
                        <a:pt x="24" y="16"/>
                      </a:lnTo>
                      <a:close/>
                    </a:path>
                  </a:pathLst>
                </a:custGeom>
                <a:solidFill>
                  <a:srgbClr val="F8CC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93" name="Freeform 467"/>
                <p:cNvSpPr>
                  <a:spLocks noChangeArrowheads="1"/>
                </p:cNvSpPr>
                <p:nvPr/>
              </p:nvSpPr>
              <p:spPr bwMode="auto">
                <a:xfrm>
                  <a:off x="4298" y="1565"/>
                  <a:ext cx="2" cy="1"/>
                </a:xfrm>
                <a:custGeom>
                  <a:avLst/>
                  <a:gdLst>
                    <a:gd name="T0" fmla="*/ 0 w 6"/>
                    <a:gd name="T1" fmla="*/ 0 h 2"/>
                    <a:gd name="T2" fmla="*/ 0 w 6"/>
                    <a:gd name="T3" fmla="*/ 1 h 2"/>
                    <a:gd name="T4" fmla="*/ 0 w 6"/>
                    <a:gd name="T5" fmla="*/ 1 h 2"/>
                    <a:gd name="T6" fmla="*/ 0 w 6"/>
                    <a:gd name="T7" fmla="*/ 1 h 2"/>
                    <a:gd name="T8" fmla="*/ 0 w 6"/>
                    <a:gd name="T9" fmla="*/ 0 h 2"/>
                    <a:gd name="T10" fmla="*/ 0 w 6"/>
                    <a:gd name="T11" fmla="*/ 0 h 2"/>
                    <a:gd name="T12" fmla="*/ 0 60000 65536"/>
                    <a:gd name="T13" fmla="*/ 0 60000 65536"/>
                    <a:gd name="T14" fmla="*/ 0 60000 65536"/>
                    <a:gd name="T15" fmla="*/ 0 60000 65536"/>
                    <a:gd name="T16" fmla="*/ 0 60000 65536"/>
                    <a:gd name="T17" fmla="*/ 0 60000 65536"/>
                    <a:gd name="T18" fmla="*/ 0 w 6"/>
                    <a:gd name="T19" fmla="*/ 0 h 2"/>
                    <a:gd name="T20" fmla="*/ 6 w 6"/>
                    <a:gd name="T21" fmla="*/ 2 h 2"/>
                  </a:gdLst>
                  <a:ahLst/>
                  <a:cxnLst>
                    <a:cxn ang="T12">
                      <a:pos x="T0" y="T1"/>
                    </a:cxn>
                    <a:cxn ang="T13">
                      <a:pos x="T2" y="T3"/>
                    </a:cxn>
                    <a:cxn ang="T14">
                      <a:pos x="T4" y="T5"/>
                    </a:cxn>
                    <a:cxn ang="T15">
                      <a:pos x="T6" y="T7"/>
                    </a:cxn>
                    <a:cxn ang="T16">
                      <a:pos x="T8" y="T9"/>
                    </a:cxn>
                    <a:cxn ang="T17">
                      <a:pos x="T10" y="T11"/>
                    </a:cxn>
                  </a:cxnLst>
                  <a:rect l="T18" t="T19" r="T20" b="T21"/>
                  <a:pathLst>
                    <a:path w="6" h="2">
                      <a:moveTo>
                        <a:pt x="0" y="0"/>
                      </a:moveTo>
                      <a:lnTo>
                        <a:pt x="1" y="2"/>
                      </a:lnTo>
                      <a:lnTo>
                        <a:pt x="4" y="2"/>
                      </a:lnTo>
                      <a:lnTo>
                        <a:pt x="5" y="2"/>
                      </a:lnTo>
                      <a:lnTo>
                        <a:pt x="6" y="0"/>
                      </a:lnTo>
                      <a:lnTo>
                        <a:pt x="0" y="0"/>
                      </a:lnTo>
                      <a:close/>
                    </a:path>
                  </a:pathLst>
                </a:custGeom>
                <a:solidFill>
                  <a:srgbClr val="F8CC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94" name="Freeform 468"/>
                <p:cNvSpPr>
                  <a:spLocks noChangeArrowheads="1"/>
                </p:cNvSpPr>
                <p:nvPr/>
              </p:nvSpPr>
              <p:spPr bwMode="auto">
                <a:xfrm>
                  <a:off x="4291" y="1560"/>
                  <a:ext cx="1" cy="2"/>
                </a:xfrm>
                <a:custGeom>
                  <a:avLst/>
                  <a:gdLst>
                    <a:gd name="T0" fmla="*/ 0 w 4"/>
                    <a:gd name="T1" fmla="*/ 0 h 5"/>
                    <a:gd name="T2" fmla="*/ 0 w 4"/>
                    <a:gd name="T3" fmla="*/ 0 h 5"/>
                    <a:gd name="T4" fmla="*/ 0 w 4"/>
                    <a:gd name="T5" fmla="*/ 0 h 5"/>
                    <a:gd name="T6" fmla="*/ 0 w 4"/>
                    <a:gd name="T7" fmla="*/ 0 h 5"/>
                    <a:gd name="T8" fmla="*/ 0 w 4"/>
                    <a:gd name="T9" fmla="*/ 0 h 5"/>
                    <a:gd name="T10" fmla="*/ 0 w 4"/>
                    <a:gd name="T11" fmla="*/ 0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2" y="0"/>
                      </a:moveTo>
                      <a:lnTo>
                        <a:pt x="0" y="1"/>
                      </a:lnTo>
                      <a:lnTo>
                        <a:pt x="0" y="3"/>
                      </a:lnTo>
                      <a:lnTo>
                        <a:pt x="1" y="4"/>
                      </a:lnTo>
                      <a:lnTo>
                        <a:pt x="4" y="5"/>
                      </a:lnTo>
                      <a:lnTo>
                        <a:pt x="2" y="0"/>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95" name="Freeform 469"/>
                <p:cNvSpPr>
                  <a:spLocks noChangeArrowheads="1"/>
                </p:cNvSpPr>
                <p:nvPr/>
              </p:nvSpPr>
              <p:spPr bwMode="auto">
                <a:xfrm>
                  <a:off x="4292" y="1560"/>
                  <a:ext cx="8" cy="5"/>
                </a:xfrm>
                <a:custGeom>
                  <a:avLst/>
                  <a:gdLst>
                    <a:gd name="T0" fmla="*/ 0 w 24"/>
                    <a:gd name="T1" fmla="*/ 0 h 15"/>
                    <a:gd name="T2" fmla="*/ 0 w 24"/>
                    <a:gd name="T3" fmla="*/ 0 h 15"/>
                    <a:gd name="T4" fmla="*/ 0 w 24"/>
                    <a:gd name="T5" fmla="*/ 0 h 15"/>
                    <a:gd name="T6" fmla="*/ 0 w 24"/>
                    <a:gd name="T7" fmla="*/ 0 h 15"/>
                    <a:gd name="T8" fmla="*/ 0 w 24"/>
                    <a:gd name="T9" fmla="*/ 0 h 15"/>
                    <a:gd name="T10" fmla="*/ 0 w 24"/>
                    <a:gd name="T11" fmla="*/ 0 h 15"/>
                    <a:gd name="T12" fmla="*/ 0 w 24"/>
                    <a:gd name="T13" fmla="*/ 0 h 15"/>
                    <a:gd name="T14" fmla="*/ 0 w 24"/>
                    <a:gd name="T15" fmla="*/ 0 h 15"/>
                    <a:gd name="T16" fmla="*/ 0 w 24"/>
                    <a:gd name="T17" fmla="*/ 0 h 15"/>
                    <a:gd name="T18" fmla="*/ 0 w 24"/>
                    <a:gd name="T19" fmla="*/ 0 h 15"/>
                    <a:gd name="T20" fmla="*/ 0 w 24"/>
                    <a:gd name="T21" fmla="*/ 0 h 15"/>
                    <a:gd name="T22" fmla="*/ 0 w 24"/>
                    <a:gd name="T23" fmla="*/ 0 h 15"/>
                    <a:gd name="T24" fmla="*/ 0 w 24"/>
                    <a:gd name="T25" fmla="*/ 0 h 15"/>
                    <a:gd name="T26" fmla="*/ 0 w 24"/>
                    <a:gd name="T27" fmla="*/ 0 h 15"/>
                    <a:gd name="T28" fmla="*/ 0 w 24"/>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15"/>
                    <a:gd name="T47" fmla="*/ 24 w 24"/>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15">
                      <a:moveTo>
                        <a:pt x="24" y="15"/>
                      </a:moveTo>
                      <a:lnTo>
                        <a:pt x="21" y="9"/>
                      </a:lnTo>
                      <a:lnTo>
                        <a:pt x="17" y="4"/>
                      </a:lnTo>
                      <a:lnTo>
                        <a:pt x="13" y="2"/>
                      </a:lnTo>
                      <a:lnTo>
                        <a:pt x="10" y="1"/>
                      </a:lnTo>
                      <a:lnTo>
                        <a:pt x="5" y="0"/>
                      </a:lnTo>
                      <a:lnTo>
                        <a:pt x="0" y="0"/>
                      </a:lnTo>
                      <a:lnTo>
                        <a:pt x="2" y="5"/>
                      </a:lnTo>
                      <a:lnTo>
                        <a:pt x="5" y="5"/>
                      </a:lnTo>
                      <a:lnTo>
                        <a:pt x="9" y="5"/>
                      </a:lnTo>
                      <a:lnTo>
                        <a:pt x="11" y="6"/>
                      </a:lnTo>
                      <a:lnTo>
                        <a:pt x="13" y="8"/>
                      </a:lnTo>
                      <a:lnTo>
                        <a:pt x="17" y="11"/>
                      </a:lnTo>
                      <a:lnTo>
                        <a:pt x="18" y="15"/>
                      </a:lnTo>
                      <a:lnTo>
                        <a:pt x="24" y="15"/>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96" name="Freeform 470"/>
                <p:cNvSpPr>
                  <a:spLocks noChangeArrowheads="1"/>
                </p:cNvSpPr>
                <p:nvPr/>
              </p:nvSpPr>
              <p:spPr bwMode="auto">
                <a:xfrm>
                  <a:off x="4298" y="1565"/>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0" y="0"/>
                      </a:moveTo>
                      <a:lnTo>
                        <a:pt x="1" y="2"/>
                      </a:lnTo>
                      <a:lnTo>
                        <a:pt x="3" y="3"/>
                      </a:lnTo>
                      <a:lnTo>
                        <a:pt x="6" y="2"/>
                      </a:lnTo>
                      <a:lnTo>
                        <a:pt x="6" y="0"/>
                      </a:lnTo>
                      <a:lnTo>
                        <a:pt x="0" y="0"/>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97" name="Freeform 471"/>
                <p:cNvSpPr>
                  <a:spLocks noChangeArrowheads="1"/>
                </p:cNvSpPr>
                <p:nvPr/>
              </p:nvSpPr>
              <p:spPr bwMode="auto">
                <a:xfrm>
                  <a:off x="4260" y="1551"/>
                  <a:ext cx="5" cy="3"/>
                </a:xfrm>
                <a:custGeom>
                  <a:avLst/>
                  <a:gdLst>
                    <a:gd name="T0" fmla="*/ 0 w 18"/>
                    <a:gd name="T1" fmla="*/ 0 h 10"/>
                    <a:gd name="T2" fmla="*/ 0 w 18"/>
                    <a:gd name="T3" fmla="*/ 0 h 10"/>
                    <a:gd name="T4" fmla="*/ 0 w 18"/>
                    <a:gd name="T5" fmla="*/ 0 h 10"/>
                    <a:gd name="T6" fmla="*/ 0 w 18"/>
                    <a:gd name="T7" fmla="*/ 0 h 10"/>
                    <a:gd name="T8" fmla="*/ 0 w 18"/>
                    <a:gd name="T9" fmla="*/ 0 h 10"/>
                    <a:gd name="T10" fmla="*/ 0 w 18"/>
                    <a:gd name="T11" fmla="*/ 0 h 10"/>
                    <a:gd name="T12" fmla="*/ 0 w 18"/>
                    <a:gd name="T13" fmla="*/ 0 h 10"/>
                    <a:gd name="T14" fmla="*/ 0 w 18"/>
                    <a:gd name="T15" fmla="*/ 0 h 10"/>
                    <a:gd name="T16" fmla="*/ 0 w 18"/>
                    <a:gd name="T17" fmla="*/ 0 h 10"/>
                    <a:gd name="T18" fmla="*/ 0 w 18"/>
                    <a:gd name="T19" fmla="*/ 0 h 10"/>
                    <a:gd name="T20" fmla="*/ 0 w 18"/>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0"/>
                    <a:gd name="T35" fmla="*/ 18 w 18"/>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0">
                      <a:moveTo>
                        <a:pt x="18" y="9"/>
                      </a:moveTo>
                      <a:lnTo>
                        <a:pt x="15" y="4"/>
                      </a:lnTo>
                      <a:lnTo>
                        <a:pt x="10" y="1"/>
                      </a:lnTo>
                      <a:lnTo>
                        <a:pt x="6" y="0"/>
                      </a:lnTo>
                      <a:lnTo>
                        <a:pt x="0" y="1"/>
                      </a:lnTo>
                      <a:lnTo>
                        <a:pt x="2" y="5"/>
                      </a:lnTo>
                      <a:lnTo>
                        <a:pt x="5" y="5"/>
                      </a:lnTo>
                      <a:lnTo>
                        <a:pt x="8" y="6"/>
                      </a:lnTo>
                      <a:lnTo>
                        <a:pt x="10" y="7"/>
                      </a:lnTo>
                      <a:lnTo>
                        <a:pt x="13" y="10"/>
                      </a:lnTo>
                      <a:lnTo>
                        <a:pt x="18" y="9"/>
                      </a:lnTo>
                      <a:close/>
                    </a:path>
                  </a:pathLst>
                </a:custGeom>
                <a:solidFill>
                  <a:srgbClr val="231E1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98" name="Freeform 472"/>
                <p:cNvSpPr>
                  <a:spLocks noChangeArrowheads="1"/>
                </p:cNvSpPr>
                <p:nvPr/>
              </p:nvSpPr>
              <p:spPr bwMode="auto">
                <a:xfrm>
                  <a:off x="4258" y="1552"/>
                  <a:ext cx="2" cy="1"/>
                </a:xfrm>
                <a:custGeom>
                  <a:avLst/>
                  <a:gdLst>
                    <a:gd name="T0" fmla="*/ 1 w 4"/>
                    <a:gd name="T1" fmla="*/ 0 h 5"/>
                    <a:gd name="T2" fmla="*/ 0 w 4"/>
                    <a:gd name="T3" fmla="*/ 0 h 5"/>
                    <a:gd name="T4" fmla="*/ 0 w 4"/>
                    <a:gd name="T5" fmla="*/ 0 h 5"/>
                    <a:gd name="T6" fmla="*/ 1 w 4"/>
                    <a:gd name="T7" fmla="*/ 0 h 5"/>
                    <a:gd name="T8" fmla="*/ 1 w 4"/>
                    <a:gd name="T9" fmla="*/ 0 h 5"/>
                    <a:gd name="T10" fmla="*/ 1 w 4"/>
                    <a:gd name="T11" fmla="*/ 0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3" y="0"/>
                      </a:moveTo>
                      <a:lnTo>
                        <a:pt x="0" y="1"/>
                      </a:lnTo>
                      <a:lnTo>
                        <a:pt x="0" y="3"/>
                      </a:lnTo>
                      <a:lnTo>
                        <a:pt x="2" y="5"/>
                      </a:lnTo>
                      <a:lnTo>
                        <a:pt x="4" y="5"/>
                      </a:lnTo>
                      <a:lnTo>
                        <a:pt x="3" y="0"/>
                      </a:lnTo>
                      <a:close/>
                    </a:path>
                  </a:pathLst>
                </a:custGeom>
                <a:solidFill>
                  <a:srgbClr val="58514B"/>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699" name="Freeform 473"/>
                <p:cNvSpPr>
                  <a:spLocks noChangeArrowheads="1"/>
                </p:cNvSpPr>
                <p:nvPr/>
              </p:nvSpPr>
              <p:spPr bwMode="auto">
                <a:xfrm>
                  <a:off x="4259" y="1552"/>
                  <a:ext cx="6" cy="3"/>
                </a:xfrm>
                <a:custGeom>
                  <a:avLst/>
                  <a:gdLst>
                    <a:gd name="T0" fmla="*/ 0 w 18"/>
                    <a:gd name="T1" fmla="*/ 0 h 10"/>
                    <a:gd name="T2" fmla="*/ 0 w 18"/>
                    <a:gd name="T3" fmla="*/ 0 h 10"/>
                    <a:gd name="T4" fmla="*/ 0 w 18"/>
                    <a:gd name="T5" fmla="*/ 0 h 10"/>
                    <a:gd name="T6" fmla="*/ 0 w 18"/>
                    <a:gd name="T7" fmla="*/ 0 h 10"/>
                    <a:gd name="T8" fmla="*/ 0 w 18"/>
                    <a:gd name="T9" fmla="*/ 0 h 10"/>
                    <a:gd name="T10" fmla="*/ 0 w 18"/>
                    <a:gd name="T11" fmla="*/ 0 h 10"/>
                    <a:gd name="T12" fmla="*/ 0 w 18"/>
                    <a:gd name="T13" fmla="*/ 0 h 10"/>
                    <a:gd name="T14" fmla="*/ 0 w 18"/>
                    <a:gd name="T15" fmla="*/ 0 h 10"/>
                    <a:gd name="T16" fmla="*/ 0 w 18"/>
                    <a:gd name="T17" fmla="*/ 0 h 10"/>
                    <a:gd name="T18" fmla="*/ 0 w 18"/>
                    <a:gd name="T19" fmla="*/ 0 h 10"/>
                    <a:gd name="T20" fmla="*/ 0 w 18"/>
                    <a:gd name="T21" fmla="*/ 0 h 10"/>
                    <a:gd name="T22" fmla="*/ 0 w 18"/>
                    <a:gd name="T23" fmla="*/ 0 h 10"/>
                    <a:gd name="T24" fmla="*/ 0 w 18"/>
                    <a:gd name="T25" fmla="*/ 0 h 10"/>
                    <a:gd name="T26" fmla="*/ 0 w 18"/>
                    <a:gd name="T27" fmla="*/ 0 h 10"/>
                    <a:gd name="T28" fmla="*/ 0 w 18"/>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10"/>
                    <a:gd name="T47" fmla="*/ 18 w 1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10">
                      <a:moveTo>
                        <a:pt x="18" y="9"/>
                      </a:moveTo>
                      <a:lnTo>
                        <a:pt x="17" y="6"/>
                      </a:lnTo>
                      <a:lnTo>
                        <a:pt x="15" y="4"/>
                      </a:lnTo>
                      <a:lnTo>
                        <a:pt x="13" y="2"/>
                      </a:lnTo>
                      <a:lnTo>
                        <a:pt x="10" y="1"/>
                      </a:lnTo>
                      <a:lnTo>
                        <a:pt x="6" y="0"/>
                      </a:lnTo>
                      <a:lnTo>
                        <a:pt x="0" y="0"/>
                      </a:lnTo>
                      <a:lnTo>
                        <a:pt x="1" y="5"/>
                      </a:lnTo>
                      <a:lnTo>
                        <a:pt x="4" y="4"/>
                      </a:lnTo>
                      <a:lnTo>
                        <a:pt x="9" y="5"/>
                      </a:lnTo>
                      <a:lnTo>
                        <a:pt x="10" y="6"/>
                      </a:lnTo>
                      <a:lnTo>
                        <a:pt x="11" y="7"/>
                      </a:lnTo>
                      <a:lnTo>
                        <a:pt x="13" y="8"/>
                      </a:lnTo>
                      <a:lnTo>
                        <a:pt x="13" y="10"/>
                      </a:lnTo>
                      <a:lnTo>
                        <a:pt x="18" y="9"/>
                      </a:lnTo>
                      <a:close/>
                    </a:path>
                  </a:pathLst>
                </a:custGeom>
                <a:solidFill>
                  <a:srgbClr val="58514B"/>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00" name="Freeform 474"/>
                <p:cNvSpPr>
                  <a:spLocks noChangeArrowheads="1"/>
                </p:cNvSpPr>
                <p:nvPr/>
              </p:nvSpPr>
              <p:spPr bwMode="auto">
                <a:xfrm>
                  <a:off x="4264" y="1555"/>
                  <a:ext cx="1" cy="1"/>
                </a:xfrm>
                <a:custGeom>
                  <a:avLst/>
                  <a:gdLst>
                    <a:gd name="T0" fmla="*/ 0 w 5"/>
                    <a:gd name="T1" fmla="*/ 1 h 2"/>
                    <a:gd name="T2" fmla="*/ 0 w 5"/>
                    <a:gd name="T3" fmla="*/ 1 h 2"/>
                    <a:gd name="T4" fmla="*/ 0 w 5"/>
                    <a:gd name="T5" fmla="*/ 1 h 2"/>
                    <a:gd name="T6" fmla="*/ 0 w 5"/>
                    <a:gd name="T7" fmla="*/ 1 h 2"/>
                    <a:gd name="T8" fmla="*/ 0 w 5"/>
                    <a:gd name="T9" fmla="*/ 0 h 2"/>
                    <a:gd name="T10" fmla="*/ 0 w 5"/>
                    <a:gd name="T11" fmla="*/ 1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0" y="1"/>
                      </a:moveTo>
                      <a:lnTo>
                        <a:pt x="1" y="2"/>
                      </a:lnTo>
                      <a:lnTo>
                        <a:pt x="3" y="2"/>
                      </a:lnTo>
                      <a:lnTo>
                        <a:pt x="4" y="2"/>
                      </a:lnTo>
                      <a:lnTo>
                        <a:pt x="5" y="0"/>
                      </a:lnTo>
                      <a:lnTo>
                        <a:pt x="0" y="1"/>
                      </a:lnTo>
                      <a:close/>
                    </a:path>
                  </a:pathLst>
                </a:custGeom>
                <a:solidFill>
                  <a:srgbClr val="58514B"/>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01" name="Freeform 475"/>
                <p:cNvSpPr>
                  <a:spLocks noChangeArrowheads="1"/>
                </p:cNvSpPr>
                <p:nvPr/>
              </p:nvSpPr>
              <p:spPr bwMode="auto">
                <a:xfrm>
                  <a:off x="4258" y="1552"/>
                  <a:ext cx="1" cy="2"/>
                </a:xfrm>
                <a:custGeom>
                  <a:avLst/>
                  <a:gdLst>
                    <a:gd name="T0" fmla="*/ 0 w 4"/>
                    <a:gd name="T1" fmla="*/ 0 h 4"/>
                    <a:gd name="T2" fmla="*/ 0 w 4"/>
                    <a:gd name="T3" fmla="*/ 1 h 4"/>
                    <a:gd name="T4" fmla="*/ 0 w 4"/>
                    <a:gd name="T5" fmla="*/ 1 h 4"/>
                    <a:gd name="T6" fmla="*/ 0 w 4"/>
                    <a:gd name="T7" fmla="*/ 1 h 4"/>
                    <a:gd name="T8" fmla="*/ 0 w 4"/>
                    <a:gd name="T9" fmla="*/ 1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1" y="0"/>
                      </a:moveTo>
                      <a:lnTo>
                        <a:pt x="0" y="1"/>
                      </a:lnTo>
                      <a:lnTo>
                        <a:pt x="0" y="3"/>
                      </a:lnTo>
                      <a:lnTo>
                        <a:pt x="1" y="4"/>
                      </a:lnTo>
                      <a:lnTo>
                        <a:pt x="4" y="4"/>
                      </a:lnTo>
                      <a:lnTo>
                        <a:pt x="1" y="0"/>
                      </a:lnTo>
                      <a:close/>
                    </a:path>
                  </a:pathLst>
                </a:custGeom>
                <a:solidFill>
                  <a:srgbClr val="8372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02" name="Freeform 476"/>
                <p:cNvSpPr>
                  <a:spLocks noChangeArrowheads="1"/>
                </p:cNvSpPr>
                <p:nvPr/>
              </p:nvSpPr>
              <p:spPr bwMode="auto">
                <a:xfrm>
                  <a:off x="4258" y="1552"/>
                  <a:ext cx="7" cy="3"/>
                </a:xfrm>
                <a:custGeom>
                  <a:avLst/>
                  <a:gdLst>
                    <a:gd name="T0" fmla="*/ 0 w 20"/>
                    <a:gd name="T1" fmla="*/ 0 h 10"/>
                    <a:gd name="T2" fmla="*/ 0 w 20"/>
                    <a:gd name="T3" fmla="*/ 0 h 10"/>
                    <a:gd name="T4" fmla="*/ 0 w 20"/>
                    <a:gd name="T5" fmla="*/ 0 h 10"/>
                    <a:gd name="T6" fmla="*/ 0 w 20"/>
                    <a:gd name="T7" fmla="*/ 0 h 10"/>
                    <a:gd name="T8" fmla="*/ 0 w 20"/>
                    <a:gd name="T9" fmla="*/ 0 h 10"/>
                    <a:gd name="T10" fmla="*/ 0 w 20"/>
                    <a:gd name="T11" fmla="*/ 0 h 10"/>
                    <a:gd name="T12" fmla="*/ 0 w 20"/>
                    <a:gd name="T13" fmla="*/ 0 h 10"/>
                    <a:gd name="T14" fmla="*/ 0 w 20"/>
                    <a:gd name="T15" fmla="*/ 0 h 10"/>
                    <a:gd name="T16" fmla="*/ 0 w 20"/>
                    <a:gd name="T17" fmla="*/ 0 h 10"/>
                    <a:gd name="T18" fmla="*/ 0 w 20"/>
                    <a:gd name="T19" fmla="*/ 0 h 10"/>
                    <a:gd name="T20" fmla="*/ 0 w 20"/>
                    <a:gd name="T21" fmla="*/ 0 h 10"/>
                    <a:gd name="T22" fmla="*/ 0 w 20"/>
                    <a:gd name="T23" fmla="*/ 0 h 10"/>
                    <a:gd name="T24" fmla="*/ 0 w 20"/>
                    <a:gd name="T25" fmla="*/ 0 h 10"/>
                    <a:gd name="T26" fmla="*/ 0 w 20"/>
                    <a:gd name="T27" fmla="*/ 0 h 10"/>
                    <a:gd name="T28" fmla="*/ 0 w 20"/>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0"/>
                    <a:gd name="T47" fmla="*/ 20 w 2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0">
                      <a:moveTo>
                        <a:pt x="20" y="10"/>
                      </a:moveTo>
                      <a:lnTo>
                        <a:pt x="19" y="7"/>
                      </a:lnTo>
                      <a:lnTo>
                        <a:pt x="18" y="5"/>
                      </a:lnTo>
                      <a:lnTo>
                        <a:pt x="16" y="3"/>
                      </a:lnTo>
                      <a:lnTo>
                        <a:pt x="13" y="1"/>
                      </a:lnTo>
                      <a:lnTo>
                        <a:pt x="7" y="0"/>
                      </a:lnTo>
                      <a:lnTo>
                        <a:pt x="0" y="1"/>
                      </a:lnTo>
                      <a:lnTo>
                        <a:pt x="3" y="5"/>
                      </a:lnTo>
                      <a:lnTo>
                        <a:pt x="7" y="5"/>
                      </a:lnTo>
                      <a:lnTo>
                        <a:pt x="11" y="6"/>
                      </a:lnTo>
                      <a:lnTo>
                        <a:pt x="12" y="6"/>
                      </a:lnTo>
                      <a:lnTo>
                        <a:pt x="13" y="7"/>
                      </a:lnTo>
                      <a:lnTo>
                        <a:pt x="14" y="9"/>
                      </a:lnTo>
                      <a:lnTo>
                        <a:pt x="14" y="10"/>
                      </a:lnTo>
                      <a:lnTo>
                        <a:pt x="20" y="10"/>
                      </a:lnTo>
                      <a:close/>
                    </a:path>
                  </a:pathLst>
                </a:custGeom>
                <a:solidFill>
                  <a:srgbClr val="8372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03" name="Freeform 477"/>
                <p:cNvSpPr>
                  <a:spLocks noChangeArrowheads="1"/>
                </p:cNvSpPr>
                <p:nvPr/>
              </p:nvSpPr>
              <p:spPr bwMode="auto">
                <a:xfrm>
                  <a:off x="4263" y="1555"/>
                  <a:ext cx="2" cy="1"/>
                </a:xfrm>
                <a:custGeom>
                  <a:avLst/>
                  <a:gdLst>
                    <a:gd name="T0" fmla="*/ 0 w 6"/>
                    <a:gd name="T1" fmla="*/ 0 h 2"/>
                    <a:gd name="T2" fmla="*/ 0 w 6"/>
                    <a:gd name="T3" fmla="*/ 1 h 2"/>
                    <a:gd name="T4" fmla="*/ 0 w 6"/>
                    <a:gd name="T5" fmla="*/ 1 h 2"/>
                    <a:gd name="T6" fmla="*/ 0 w 6"/>
                    <a:gd name="T7" fmla="*/ 1 h 2"/>
                    <a:gd name="T8" fmla="*/ 0 w 6"/>
                    <a:gd name="T9" fmla="*/ 0 h 2"/>
                    <a:gd name="T10" fmla="*/ 0 w 6"/>
                    <a:gd name="T11" fmla="*/ 0 h 2"/>
                    <a:gd name="T12" fmla="*/ 0 60000 65536"/>
                    <a:gd name="T13" fmla="*/ 0 60000 65536"/>
                    <a:gd name="T14" fmla="*/ 0 60000 65536"/>
                    <a:gd name="T15" fmla="*/ 0 60000 65536"/>
                    <a:gd name="T16" fmla="*/ 0 60000 65536"/>
                    <a:gd name="T17" fmla="*/ 0 60000 65536"/>
                    <a:gd name="T18" fmla="*/ 0 w 6"/>
                    <a:gd name="T19" fmla="*/ 0 h 2"/>
                    <a:gd name="T20" fmla="*/ 6 w 6"/>
                    <a:gd name="T21" fmla="*/ 2 h 2"/>
                  </a:gdLst>
                  <a:ahLst/>
                  <a:cxnLst>
                    <a:cxn ang="T12">
                      <a:pos x="T0" y="T1"/>
                    </a:cxn>
                    <a:cxn ang="T13">
                      <a:pos x="T2" y="T3"/>
                    </a:cxn>
                    <a:cxn ang="T14">
                      <a:pos x="T4" y="T5"/>
                    </a:cxn>
                    <a:cxn ang="T15">
                      <a:pos x="T6" y="T7"/>
                    </a:cxn>
                    <a:cxn ang="T16">
                      <a:pos x="T8" y="T9"/>
                    </a:cxn>
                    <a:cxn ang="T17">
                      <a:pos x="T10" y="T11"/>
                    </a:cxn>
                  </a:cxnLst>
                  <a:rect l="T18" t="T19" r="T20" b="T21"/>
                  <a:pathLst>
                    <a:path w="6" h="2">
                      <a:moveTo>
                        <a:pt x="0" y="0"/>
                      </a:moveTo>
                      <a:lnTo>
                        <a:pt x="2" y="2"/>
                      </a:lnTo>
                      <a:lnTo>
                        <a:pt x="4" y="2"/>
                      </a:lnTo>
                      <a:lnTo>
                        <a:pt x="5" y="2"/>
                      </a:lnTo>
                      <a:lnTo>
                        <a:pt x="6" y="0"/>
                      </a:lnTo>
                      <a:lnTo>
                        <a:pt x="0" y="0"/>
                      </a:lnTo>
                      <a:close/>
                    </a:path>
                  </a:pathLst>
                </a:custGeom>
                <a:solidFill>
                  <a:srgbClr val="8372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04" name="Freeform 478"/>
                <p:cNvSpPr>
                  <a:spLocks noChangeArrowheads="1"/>
                </p:cNvSpPr>
                <p:nvPr/>
              </p:nvSpPr>
              <p:spPr bwMode="auto">
                <a:xfrm>
                  <a:off x="4258" y="1554"/>
                  <a:ext cx="2" cy="1"/>
                </a:xfrm>
                <a:custGeom>
                  <a:avLst/>
                  <a:gdLst>
                    <a:gd name="T0" fmla="*/ 0 w 5"/>
                    <a:gd name="T1" fmla="*/ 0 h 4"/>
                    <a:gd name="T2" fmla="*/ 0 w 5"/>
                    <a:gd name="T3" fmla="*/ 0 h 4"/>
                    <a:gd name="T4" fmla="*/ 0 w 5"/>
                    <a:gd name="T5" fmla="*/ 0 h 4"/>
                    <a:gd name="T6" fmla="*/ 0 w 5"/>
                    <a:gd name="T7" fmla="*/ 0 h 4"/>
                    <a:gd name="T8" fmla="*/ 0 w 5"/>
                    <a:gd name="T9" fmla="*/ 0 h 4"/>
                    <a:gd name="T10" fmla="*/ 0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2" y="0"/>
                      </a:moveTo>
                      <a:lnTo>
                        <a:pt x="0" y="1"/>
                      </a:lnTo>
                      <a:lnTo>
                        <a:pt x="1" y="3"/>
                      </a:lnTo>
                      <a:lnTo>
                        <a:pt x="2" y="4"/>
                      </a:lnTo>
                      <a:lnTo>
                        <a:pt x="5" y="4"/>
                      </a:lnTo>
                      <a:lnTo>
                        <a:pt x="2" y="0"/>
                      </a:lnTo>
                      <a:close/>
                    </a:path>
                  </a:pathLst>
                </a:custGeom>
                <a:solidFill>
                  <a:srgbClr val="B28965"/>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05" name="Freeform 479"/>
                <p:cNvSpPr>
                  <a:spLocks noChangeArrowheads="1"/>
                </p:cNvSpPr>
                <p:nvPr/>
              </p:nvSpPr>
              <p:spPr bwMode="auto">
                <a:xfrm>
                  <a:off x="4258" y="1552"/>
                  <a:ext cx="7" cy="4"/>
                </a:xfrm>
                <a:custGeom>
                  <a:avLst/>
                  <a:gdLst>
                    <a:gd name="T0" fmla="*/ 0 w 20"/>
                    <a:gd name="T1" fmla="*/ 0 h 11"/>
                    <a:gd name="T2" fmla="*/ 0 w 20"/>
                    <a:gd name="T3" fmla="*/ 0 h 11"/>
                    <a:gd name="T4" fmla="*/ 0 w 20"/>
                    <a:gd name="T5" fmla="*/ 0 h 11"/>
                    <a:gd name="T6" fmla="*/ 0 w 20"/>
                    <a:gd name="T7" fmla="*/ 0 h 11"/>
                    <a:gd name="T8" fmla="*/ 0 w 20"/>
                    <a:gd name="T9" fmla="*/ 0 h 11"/>
                    <a:gd name="T10" fmla="*/ 0 w 20"/>
                    <a:gd name="T11" fmla="*/ 0 h 11"/>
                    <a:gd name="T12" fmla="*/ 0 w 20"/>
                    <a:gd name="T13" fmla="*/ 0 h 11"/>
                    <a:gd name="T14" fmla="*/ 0 w 20"/>
                    <a:gd name="T15" fmla="*/ 0 h 11"/>
                    <a:gd name="T16" fmla="*/ 0 w 20"/>
                    <a:gd name="T17" fmla="*/ 0 h 11"/>
                    <a:gd name="T18" fmla="*/ 0 w 20"/>
                    <a:gd name="T19" fmla="*/ 0 h 11"/>
                    <a:gd name="T20" fmla="*/ 0 w 20"/>
                    <a:gd name="T21" fmla="*/ 0 h 11"/>
                    <a:gd name="T22" fmla="*/ 0 w 20"/>
                    <a:gd name="T23" fmla="*/ 0 h 11"/>
                    <a:gd name="T24" fmla="*/ 0 w 20"/>
                    <a:gd name="T25" fmla="*/ 0 h 11"/>
                    <a:gd name="T26" fmla="*/ 0 w 20"/>
                    <a:gd name="T27" fmla="*/ 0 h 11"/>
                    <a:gd name="T28" fmla="*/ 0 w 20"/>
                    <a:gd name="T29" fmla="*/ 0 h 11"/>
                    <a:gd name="T30" fmla="*/ 0 w 20"/>
                    <a:gd name="T31" fmla="*/ 0 h 11"/>
                    <a:gd name="T32" fmla="*/ 0 w 20"/>
                    <a:gd name="T33" fmla="*/ 0 h 11"/>
                    <a:gd name="T34" fmla="*/ 0 w 20"/>
                    <a:gd name="T35" fmla="*/ 0 h 11"/>
                    <a:gd name="T36" fmla="*/ 0 w 20"/>
                    <a:gd name="T37" fmla="*/ 0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11"/>
                    <a:gd name="T59" fmla="*/ 20 w 20"/>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11">
                      <a:moveTo>
                        <a:pt x="20" y="11"/>
                      </a:moveTo>
                      <a:lnTo>
                        <a:pt x="19" y="8"/>
                      </a:lnTo>
                      <a:lnTo>
                        <a:pt x="18" y="6"/>
                      </a:lnTo>
                      <a:lnTo>
                        <a:pt x="17" y="3"/>
                      </a:lnTo>
                      <a:lnTo>
                        <a:pt x="13" y="2"/>
                      </a:lnTo>
                      <a:lnTo>
                        <a:pt x="11" y="0"/>
                      </a:lnTo>
                      <a:lnTo>
                        <a:pt x="7" y="0"/>
                      </a:lnTo>
                      <a:lnTo>
                        <a:pt x="4" y="0"/>
                      </a:lnTo>
                      <a:lnTo>
                        <a:pt x="0" y="1"/>
                      </a:lnTo>
                      <a:lnTo>
                        <a:pt x="3" y="5"/>
                      </a:lnTo>
                      <a:lnTo>
                        <a:pt x="5" y="5"/>
                      </a:lnTo>
                      <a:lnTo>
                        <a:pt x="7" y="5"/>
                      </a:lnTo>
                      <a:lnTo>
                        <a:pt x="8" y="5"/>
                      </a:lnTo>
                      <a:lnTo>
                        <a:pt x="11" y="6"/>
                      </a:lnTo>
                      <a:lnTo>
                        <a:pt x="12" y="7"/>
                      </a:lnTo>
                      <a:lnTo>
                        <a:pt x="13" y="8"/>
                      </a:lnTo>
                      <a:lnTo>
                        <a:pt x="14" y="9"/>
                      </a:lnTo>
                      <a:lnTo>
                        <a:pt x="14" y="11"/>
                      </a:lnTo>
                      <a:lnTo>
                        <a:pt x="20" y="11"/>
                      </a:lnTo>
                      <a:close/>
                    </a:path>
                  </a:pathLst>
                </a:custGeom>
                <a:solidFill>
                  <a:srgbClr val="B28965"/>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06" name="Freeform 480"/>
                <p:cNvSpPr>
                  <a:spLocks noChangeArrowheads="1"/>
                </p:cNvSpPr>
                <p:nvPr/>
              </p:nvSpPr>
              <p:spPr bwMode="auto">
                <a:xfrm>
                  <a:off x="4263" y="1557"/>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0" y="0"/>
                      </a:moveTo>
                      <a:lnTo>
                        <a:pt x="1" y="3"/>
                      </a:lnTo>
                      <a:lnTo>
                        <a:pt x="3" y="3"/>
                      </a:lnTo>
                      <a:lnTo>
                        <a:pt x="5" y="3"/>
                      </a:lnTo>
                      <a:lnTo>
                        <a:pt x="6" y="0"/>
                      </a:lnTo>
                      <a:lnTo>
                        <a:pt x="0" y="0"/>
                      </a:lnTo>
                      <a:close/>
                    </a:path>
                  </a:pathLst>
                </a:custGeom>
                <a:solidFill>
                  <a:srgbClr val="B28965"/>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07" name="Freeform 481"/>
                <p:cNvSpPr>
                  <a:spLocks noChangeArrowheads="1"/>
                </p:cNvSpPr>
                <p:nvPr/>
              </p:nvSpPr>
              <p:spPr bwMode="auto">
                <a:xfrm>
                  <a:off x="4262" y="1558"/>
                  <a:ext cx="2" cy="1"/>
                </a:xfrm>
                <a:custGeom>
                  <a:avLst/>
                  <a:gdLst>
                    <a:gd name="T0" fmla="*/ 0 w 6"/>
                    <a:gd name="T1" fmla="*/ 0 h 2"/>
                    <a:gd name="T2" fmla="*/ 0 w 6"/>
                    <a:gd name="T3" fmla="*/ 1 h 2"/>
                    <a:gd name="T4" fmla="*/ 0 w 6"/>
                    <a:gd name="T5" fmla="*/ 1 h 2"/>
                    <a:gd name="T6" fmla="*/ 0 w 6"/>
                    <a:gd name="T7" fmla="*/ 1 h 2"/>
                    <a:gd name="T8" fmla="*/ 0 w 6"/>
                    <a:gd name="T9" fmla="*/ 0 h 2"/>
                    <a:gd name="T10" fmla="*/ 0 w 6"/>
                    <a:gd name="T11" fmla="*/ 0 h 2"/>
                    <a:gd name="T12" fmla="*/ 0 60000 65536"/>
                    <a:gd name="T13" fmla="*/ 0 60000 65536"/>
                    <a:gd name="T14" fmla="*/ 0 60000 65536"/>
                    <a:gd name="T15" fmla="*/ 0 60000 65536"/>
                    <a:gd name="T16" fmla="*/ 0 60000 65536"/>
                    <a:gd name="T17" fmla="*/ 0 60000 65536"/>
                    <a:gd name="T18" fmla="*/ 0 w 6"/>
                    <a:gd name="T19" fmla="*/ 0 h 2"/>
                    <a:gd name="T20" fmla="*/ 6 w 6"/>
                    <a:gd name="T21" fmla="*/ 2 h 2"/>
                  </a:gdLst>
                  <a:ahLst/>
                  <a:cxnLst>
                    <a:cxn ang="T12">
                      <a:pos x="T0" y="T1"/>
                    </a:cxn>
                    <a:cxn ang="T13">
                      <a:pos x="T2" y="T3"/>
                    </a:cxn>
                    <a:cxn ang="T14">
                      <a:pos x="T4" y="T5"/>
                    </a:cxn>
                    <a:cxn ang="T15">
                      <a:pos x="T6" y="T7"/>
                    </a:cxn>
                    <a:cxn ang="T16">
                      <a:pos x="T8" y="T9"/>
                    </a:cxn>
                    <a:cxn ang="T17">
                      <a:pos x="T10" y="T11"/>
                    </a:cxn>
                  </a:cxnLst>
                  <a:rect l="T18" t="T19" r="T20" b="T21"/>
                  <a:pathLst>
                    <a:path w="6" h="2">
                      <a:moveTo>
                        <a:pt x="0" y="0"/>
                      </a:moveTo>
                      <a:lnTo>
                        <a:pt x="1" y="1"/>
                      </a:lnTo>
                      <a:lnTo>
                        <a:pt x="2" y="2"/>
                      </a:lnTo>
                      <a:lnTo>
                        <a:pt x="5" y="2"/>
                      </a:lnTo>
                      <a:lnTo>
                        <a:pt x="6" y="0"/>
                      </a:lnTo>
                      <a:lnTo>
                        <a:pt x="0" y="0"/>
                      </a:lnTo>
                      <a:close/>
                    </a:path>
                  </a:pathLst>
                </a:custGeom>
                <a:solidFill>
                  <a:srgbClr val="EE9B5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08" name="Freeform 482"/>
                <p:cNvSpPr>
                  <a:spLocks noChangeArrowheads="1"/>
                </p:cNvSpPr>
                <p:nvPr/>
              </p:nvSpPr>
              <p:spPr bwMode="auto">
                <a:xfrm>
                  <a:off x="4258" y="1554"/>
                  <a:ext cx="6" cy="4"/>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w 21"/>
                    <a:gd name="T13" fmla="*/ 0 h 13"/>
                    <a:gd name="T14" fmla="*/ 0 w 21"/>
                    <a:gd name="T15" fmla="*/ 0 h 13"/>
                    <a:gd name="T16" fmla="*/ 0 w 21"/>
                    <a:gd name="T17" fmla="*/ 0 h 13"/>
                    <a:gd name="T18" fmla="*/ 0 w 21"/>
                    <a:gd name="T19" fmla="*/ 0 h 13"/>
                    <a:gd name="T20" fmla="*/ 0 w 21"/>
                    <a:gd name="T21" fmla="*/ 0 h 13"/>
                    <a:gd name="T22" fmla="*/ 0 w 21"/>
                    <a:gd name="T23" fmla="*/ 0 h 13"/>
                    <a:gd name="T24" fmla="*/ 0 w 21"/>
                    <a:gd name="T25" fmla="*/ 0 h 13"/>
                    <a:gd name="T26" fmla="*/ 0 w 21"/>
                    <a:gd name="T27" fmla="*/ 0 h 13"/>
                    <a:gd name="T28" fmla="*/ 0 w 21"/>
                    <a:gd name="T29" fmla="*/ 0 h 13"/>
                    <a:gd name="T30" fmla="*/ 0 w 21"/>
                    <a:gd name="T31" fmla="*/ 0 h 13"/>
                    <a:gd name="T32" fmla="*/ 0 w 21"/>
                    <a:gd name="T33" fmla="*/ 0 h 13"/>
                    <a:gd name="T34" fmla="*/ 0 w 21"/>
                    <a:gd name="T35" fmla="*/ 0 h 13"/>
                    <a:gd name="T36" fmla="*/ 0 w 21"/>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13"/>
                    <a:gd name="T59" fmla="*/ 21 w 21"/>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13">
                      <a:moveTo>
                        <a:pt x="3" y="6"/>
                      </a:moveTo>
                      <a:lnTo>
                        <a:pt x="6" y="5"/>
                      </a:lnTo>
                      <a:lnTo>
                        <a:pt x="8" y="5"/>
                      </a:lnTo>
                      <a:lnTo>
                        <a:pt x="10" y="5"/>
                      </a:lnTo>
                      <a:lnTo>
                        <a:pt x="12" y="6"/>
                      </a:lnTo>
                      <a:lnTo>
                        <a:pt x="13" y="7"/>
                      </a:lnTo>
                      <a:lnTo>
                        <a:pt x="14" y="9"/>
                      </a:lnTo>
                      <a:lnTo>
                        <a:pt x="15" y="10"/>
                      </a:lnTo>
                      <a:lnTo>
                        <a:pt x="15" y="13"/>
                      </a:lnTo>
                      <a:lnTo>
                        <a:pt x="21" y="13"/>
                      </a:lnTo>
                      <a:lnTo>
                        <a:pt x="21" y="9"/>
                      </a:lnTo>
                      <a:lnTo>
                        <a:pt x="20" y="6"/>
                      </a:lnTo>
                      <a:lnTo>
                        <a:pt x="17" y="4"/>
                      </a:lnTo>
                      <a:lnTo>
                        <a:pt x="15" y="2"/>
                      </a:lnTo>
                      <a:lnTo>
                        <a:pt x="12" y="1"/>
                      </a:lnTo>
                      <a:lnTo>
                        <a:pt x="8" y="0"/>
                      </a:lnTo>
                      <a:lnTo>
                        <a:pt x="5" y="0"/>
                      </a:lnTo>
                      <a:lnTo>
                        <a:pt x="0" y="2"/>
                      </a:lnTo>
                      <a:lnTo>
                        <a:pt x="3" y="6"/>
                      </a:lnTo>
                      <a:close/>
                    </a:path>
                  </a:pathLst>
                </a:custGeom>
                <a:solidFill>
                  <a:srgbClr val="EE9B5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09" name="Freeform 483"/>
                <p:cNvSpPr>
                  <a:spLocks noChangeArrowheads="1"/>
                </p:cNvSpPr>
                <p:nvPr/>
              </p:nvSpPr>
              <p:spPr bwMode="auto">
                <a:xfrm>
                  <a:off x="4258" y="1554"/>
                  <a:ext cx="1" cy="2"/>
                </a:xfrm>
                <a:custGeom>
                  <a:avLst/>
                  <a:gdLst>
                    <a:gd name="T0" fmla="*/ 0 w 4"/>
                    <a:gd name="T1" fmla="*/ 0 h 4"/>
                    <a:gd name="T2" fmla="*/ 0 w 4"/>
                    <a:gd name="T3" fmla="*/ 1 h 4"/>
                    <a:gd name="T4" fmla="*/ 0 w 4"/>
                    <a:gd name="T5" fmla="*/ 1 h 4"/>
                    <a:gd name="T6" fmla="*/ 0 w 4"/>
                    <a:gd name="T7" fmla="*/ 1 h 4"/>
                    <a:gd name="T8" fmla="*/ 0 w 4"/>
                    <a:gd name="T9" fmla="*/ 1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1" y="0"/>
                      </a:moveTo>
                      <a:lnTo>
                        <a:pt x="0" y="1"/>
                      </a:lnTo>
                      <a:lnTo>
                        <a:pt x="1" y="3"/>
                      </a:lnTo>
                      <a:lnTo>
                        <a:pt x="2" y="4"/>
                      </a:lnTo>
                      <a:lnTo>
                        <a:pt x="4" y="4"/>
                      </a:lnTo>
                      <a:lnTo>
                        <a:pt x="1" y="0"/>
                      </a:lnTo>
                      <a:close/>
                    </a:path>
                  </a:pathLst>
                </a:custGeom>
                <a:solidFill>
                  <a:srgbClr val="EE9B5A"/>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10" name="Freeform 484"/>
                <p:cNvSpPr>
                  <a:spLocks noChangeArrowheads="1"/>
                </p:cNvSpPr>
                <p:nvPr/>
              </p:nvSpPr>
              <p:spPr bwMode="auto">
                <a:xfrm>
                  <a:off x="4262" y="1558"/>
                  <a:ext cx="2" cy="1"/>
                </a:xfrm>
                <a:custGeom>
                  <a:avLst/>
                  <a:gdLst>
                    <a:gd name="T0" fmla="*/ 0 w 5"/>
                    <a:gd name="T1" fmla="*/ 0 h 3"/>
                    <a:gd name="T2" fmla="*/ 0 w 5"/>
                    <a:gd name="T3" fmla="*/ 0 h 3"/>
                    <a:gd name="T4" fmla="*/ 0 w 5"/>
                    <a:gd name="T5" fmla="*/ 0 h 3"/>
                    <a:gd name="T6" fmla="*/ 0 w 5"/>
                    <a:gd name="T7" fmla="*/ 0 h 3"/>
                    <a:gd name="T8" fmla="*/ 0 w 5"/>
                    <a:gd name="T9" fmla="*/ 0 h 3"/>
                    <a:gd name="T10" fmla="*/ 0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0" y="0"/>
                      </a:moveTo>
                      <a:lnTo>
                        <a:pt x="0" y="2"/>
                      </a:lnTo>
                      <a:lnTo>
                        <a:pt x="1" y="3"/>
                      </a:lnTo>
                      <a:lnTo>
                        <a:pt x="3" y="3"/>
                      </a:lnTo>
                      <a:lnTo>
                        <a:pt x="5" y="1"/>
                      </a:lnTo>
                      <a:lnTo>
                        <a:pt x="0" y="0"/>
                      </a:lnTo>
                      <a:close/>
                    </a:path>
                  </a:pathLst>
                </a:custGeom>
                <a:solidFill>
                  <a:srgbClr val="F2AA5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11" name="Freeform 485"/>
                <p:cNvSpPr>
                  <a:spLocks noChangeArrowheads="1"/>
                </p:cNvSpPr>
                <p:nvPr/>
              </p:nvSpPr>
              <p:spPr bwMode="auto">
                <a:xfrm>
                  <a:off x="4258" y="1554"/>
                  <a:ext cx="6" cy="5"/>
                </a:xfrm>
                <a:custGeom>
                  <a:avLst/>
                  <a:gdLst>
                    <a:gd name="T0" fmla="*/ 0 w 20"/>
                    <a:gd name="T1" fmla="*/ 0 h 13"/>
                    <a:gd name="T2" fmla="*/ 0 w 20"/>
                    <a:gd name="T3" fmla="*/ 0 h 13"/>
                    <a:gd name="T4" fmla="*/ 0 w 20"/>
                    <a:gd name="T5" fmla="*/ 0 h 13"/>
                    <a:gd name="T6" fmla="*/ 0 w 20"/>
                    <a:gd name="T7" fmla="*/ 0 h 13"/>
                    <a:gd name="T8" fmla="*/ 0 w 20"/>
                    <a:gd name="T9" fmla="*/ 0 h 13"/>
                    <a:gd name="T10" fmla="*/ 0 w 20"/>
                    <a:gd name="T11" fmla="*/ 0 h 13"/>
                    <a:gd name="T12" fmla="*/ 0 w 20"/>
                    <a:gd name="T13" fmla="*/ 0 h 13"/>
                    <a:gd name="T14" fmla="*/ 0 w 20"/>
                    <a:gd name="T15" fmla="*/ 0 h 13"/>
                    <a:gd name="T16" fmla="*/ 0 w 20"/>
                    <a:gd name="T17" fmla="*/ 0 h 13"/>
                    <a:gd name="T18" fmla="*/ 0 w 20"/>
                    <a:gd name="T19" fmla="*/ 0 h 13"/>
                    <a:gd name="T20" fmla="*/ 0 w 20"/>
                    <a:gd name="T21" fmla="*/ 0 h 13"/>
                    <a:gd name="T22" fmla="*/ 0 w 20"/>
                    <a:gd name="T23" fmla="*/ 0 h 13"/>
                    <a:gd name="T24" fmla="*/ 0 w 20"/>
                    <a:gd name="T25" fmla="*/ 0 h 13"/>
                    <a:gd name="T26" fmla="*/ 0 w 20"/>
                    <a:gd name="T27" fmla="*/ 0 h 13"/>
                    <a:gd name="T28" fmla="*/ 0 w 20"/>
                    <a:gd name="T29" fmla="*/ 0 h 13"/>
                    <a:gd name="T30" fmla="*/ 0 w 20"/>
                    <a:gd name="T31" fmla="*/ 0 h 13"/>
                    <a:gd name="T32" fmla="*/ 0 w 20"/>
                    <a:gd name="T33" fmla="*/ 0 h 13"/>
                    <a:gd name="T34" fmla="*/ 0 w 20"/>
                    <a:gd name="T35" fmla="*/ 0 h 13"/>
                    <a:gd name="T36" fmla="*/ 0 w 20"/>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13"/>
                    <a:gd name="T59" fmla="*/ 20 w 20"/>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13">
                      <a:moveTo>
                        <a:pt x="2" y="6"/>
                      </a:moveTo>
                      <a:lnTo>
                        <a:pt x="4" y="5"/>
                      </a:lnTo>
                      <a:lnTo>
                        <a:pt x="7" y="4"/>
                      </a:lnTo>
                      <a:lnTo>
                        <a:pt x="9" y="5"/>
                      </a:lnTo>
                      <a:lnTo>
                        <a:pt x="11" y="6"/>
                      </a:lnTo>
                      <a:lnTo>
                        <a:pt x="13" y="7"/>
                      </a:lnTo>
                      <a:lnTo>
                        <a:pt x="14" y="8"/>
                      </a:lnTo>
                      <a:lnTo>
                        <a:pt x="15" y="11"/>
                      </a:lnTo>
                      <a:lnTo>
                        <a:pt x="15" y="12"/>
                      </a:lnTo>
                      <a:lnTo>
                        <a:pt x="20" y="13"/>
                      </a:lnTo>
                      <a:lnTo>
                        <a:pt x="20" y="10"/>
                      </a:lnTo>
                      <a:lnTo>
                        <a:pt x="20" y="6"/>
                      </a:lnTo>
                      <a:lnTo>
                        <a:pt x="17" y="4"/>
                      </a:lnTo>
                      <a:lnTo>
                        <a:pt x="15" y="2"/>
                      </a:lnTo>
                      <a:lnTo>
                        <a:pt x="11" y="0"/>
                      </a:lnTo>
                      <a:lnTo>
                        <a:pt x="8" y="0"/>
                      </a:lnTo>
                      <a:lnTo>
                        <a:pt x="3" y="0"/>
                      </a:lnTo>
                      <a:lnTo>
                        <a:pt x="0" y="1"/>
                      </a:lnTo>
                      <a:lnTo>
                        <a:pt x="2" y="6"/>
                      </a:lnTo>
                      <a:close/>
                    </a:path>
                  </a:pathLst>
                </a:custGeom>
                <a:solidFill>
                  <a:srgbClr val="F2AA5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12" name="Freeform 486"/>
                <p:cNvSpPr>
                  <a:spLocks noChangeArrowheads="1"/>
                </p:cNvSpPr>
                <p:nvPr/>
              </p:nvSpPr>
              <p:spPr bwMode="auto">
                <a:xfrm>
                  <a:off x="4258" y="1555"/>
                  <a:ext cx="1" cy="1"/>
                </a:xfrm>
                <a:custGeom>
                  <a:avLst/>
                  <a:gdLst>
                    <a:gd name="T0" fmla="*/ 0 w 3"/>
                    <a:gd name="T1" fmla="*/ 0 h 5"/>
                    <a:gd name="T2" fmla="*/ 0 w 3"/>
                    <a:gd name="T3" fmla="*/ 0 h 5"/>
                    <a:gd name="T4" fmla="*/ 0 w 3"/>
                    <a:gd name="T5" fmla="*/ 0 h 5"/>
                    <a:gd name="T6" fmla="*/ 0 w 3"/>
                    <a:gd name="T7" fmla="*/ 0 h 5"/>
                    <a:gd name="T8" fmla="*/ 0 w 3"/>
                    <a:gd name="T9" fmla="*/ 0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1" y="0"/>
                      </a:moveTo>
                      <a:lnTo>
                        <a:pt x="0" y="2"/>
                      </a:lnTo>
                      <a:lnTo>
                        <a:pt x="0" y="4"/>
                      </a:lnTo>
                      <a:lnTo>
                        <a:pt x="1" y="5"/>
                      </a:lnTo>
                      <a:lnTo>
                        <a:pt x="3" y="5"/>
                      </a:lnTo>
                      <a:lnTo>
                        <a:pt x="1" y="0"/>
                      </a:lnTo>
                      <a:close/>
                    </a:path>
                  </a:pathLst>
                </a:custGeom>
                <a:solidFill>
                  <a:srgbClr val="F2AA5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13" name="Freeform 487"/>
                <p:cNvSpPr>
                  <a:spLocks noChangeArrowheads="1"/>
                </p:cNvSpPr>
                <p:nvPr/>
              </p:nvSpPr>
              <p:spPr bwMode="auto">
                <a:xfrm>
                  <a:off x="4261" y="1559"/>
                  <a:ext cx="2" cy="1"/>
                </a:xfrm>
                <a:custGeom>
                  <a:avLst/>
                  <a:gdLst>
                    <a:gd name="T0" fmla="*/ 0 w 5"/>
                    <a:gd name="T1" fmla="*/ 0 h 3"/>
                    <a:gd name="T2" fmla="*/ 0 w 5"/>
                    <a:gd name="T3" fmla="*/ 0 h 3"/>
                    <a:gd name="T4" fmla="*/ 0 w 5"/>
                    <a:gd name="T5" fmla="*/ 0 h 3"/>
                    <a:gd name="T6" fmla="*/ 0 w 5"/>
                    <a:gd name="T7" fmla="*/ 0 h 3"/>
                    <a:gd name="T8" fmla="*/ 0 w 5"/>
                    <a:gd name="T9" fmla="*/ 0 h 3"/>
                    <a:gd name="T10" fmla="*/ 0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0" y="0"/>
                      </a:moveTo>
                      <a:lnTo>
                        <a:pt x="1" y="2"/>
                      </a:lnTo>
                      <a:lnTo>
                        <a:pt x="2" y="3"/>
                      </a:lnTo>
                      <a:lnTo>
                        <a:pt x="4" y="3"/>
                      </a:lnTo>
                      <a:lnTo>
                        <a:pt x="5" y="1"/>
                      </a:lnTo>
                      <a:lnTo>
                        <a:pt x="0" y="0"/>
                      </a:lnTo>
                      <a:close/>
                    </a:path>
                  </a:pathLst>
                </a:custGeom>
                <a:solidFill>
                  <a:srgbClr val="F5B9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14" name="Freeform 488"/>
                <p:cNvSpPr>
                  <a:spLocks noChangeArrowheads="1"/>
                </p:cNvSpPr>
                <p:nvPr/>
              </p:nvSpPr>
              <p:spPr bwMode="auto">
                <a:xfrm>
                  <a:off x="4258" y="1555"/>
                  <a:ext cx="5" cy="4"/>
                </a:xfrm>
                <a:custGeom>
                  <a:avLst/>
                  <a:gdLst>
                    <a:gd name="T0" fmla="*/ 0 w 19"/>
                    <a:gd name="T1" fmla="*/ 0 h 14"/>
                    <a:gd name="T2" fmla="*/ 0 w 19"/>
                    <a:gd name="T3" fmla="*/ 0 h 14"/>
                    <a:gd name="T4" fmla="*/ 0 w 19"/>
                    <a:gd name="T5" fmla="*/ 0 h 14"/>
                    <a:gd name="T6" fmla="*/ 0 w 19"/>
                    <a:gd name="T7" fmla="*/ 0 h 14"/>
                    <a:gd name="T8" fmla="*/ 0 w 19"/>
                    <a:gd name="T9" fmla="*/ 0 h 14"/>
                    <a:gd name="T10" fmla="*/ 0 w 19"/>
                    <a:gd name="T11" fmla="*/ 0 h 14"/>
                    <a:gd name="T12" fmla="*/ 0 w 19"/>
                    <a:gd name="T13" fmla="*/ 0 h 14"/>
                    <a:gd name="T14" fmla="*/ 0 w 19"/>
                    <a:gd name="T15" fmla="*/ 0 h 14"/>
                    <a:gd name="T16" fmla="*/ 0 w 19"/>
                    <a:gd name="T17" fmla="*/ 0 h 14"/>
                    <a:gd name="T18" fmla="*/ 0 w 19"/>
                    <a:gd name="T19" fmla="*/ 0 h 14"/>
                    <a:gd name="T20" fmla="*/ 0 w 19"/>
                    <a:gd name="T21" fmla="*/ 0 h 14"/>
                    <a:gd name="T22" fmla="*/ 0 w 19"/>
                    <a:gd name="T23" fmla="*/ 0 h 14"/>
                    <a:gd name="T24" fmla="*/ 0 w 19"/>
                    <a:gd name="T25" fmla="*/ 0 h 14"/>
                    <a:gd name="T26" fmla="*/ 0 w 19"/>
                    <a:gd name="T27" fmla="*/ 0 h 14"/>
                    <a:gd name="T28" fmla="*/ 0 w 19"/>
                    <a:gd name="T29" fmla="*/ 0 h 14"/>
                    <a:gd name="T30" fmla="*/ 0 w 19"/>
                    <a:gd name="T31" fmla="*/ 0 h 14"/>
                    <a:gd name="T32" fmla="*/ 0 w 19"/>
                    <a:gd name="T33" fmla="*/ 0 h 14"/>
                    <a:gd name="T34" fmla="*/ 0 w 19"/>
                    <a:gd name="T35" fmla="*/ 0 h 14"/>
                    <a:gd name="T36" fmla="*/ 0 w 19"/>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4"/>
                    <a:gd name="T59" fmla="*/ 19 w 19"/>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4">
                      <a:moveTo>
                        <a:pt x="3" y="6"/>
                      </a:moveTo>
                      <a:lnTo>
                        <a:pt x="4" y="5"/>
                      </a:lnTo>
                      <a:lnTo>
                        <a:pt x="7" y="5"/>
                      </a:lnTo>
                      <a:lnTo>
                        <a:pt x="9" y="5"/>
                      </a:lnTo>
                      <a:lnTo>
                        <a:pt x="11" y="6"/>
                      </a:lnTo>
                      <a:lnTo>
                        <a:pt x="12" y="9"/>
                      </a:lnTo>
                      <a:lnTo>
                        <a:pt x="14" y="10"/>
                      </a:lnTo>
                      <a:lnTo>
                        <a:pt x="15" y="11"/>
                      </a:lnTo>
                      <a:lnTo>
                        <a:pt x="14" y="13"/>
                      </a:lnTo>
                      <a:lnTo>
                        <a:pt x="19" y="14"/>
                      </a:lnTo>
                      <a:lnTo>
                        <a:pt x="19" y="11"/>
                      </a:lnTo>
                      <a:lnTo>
                        <a:pt x="19" y="7"/>
                      </a:lnTo>
                      <a:lnTo>
                        <a:pt x="17" y="4"/>
                      </a:lnTo>
                      <a:lnTo>
                        <a:pt x="15" y="2"/>
                      </a:lnTo>
                      <a:lnTo>
                        <a:pt x="11" y="1"/>
                      </a:lnTo>
                      <a:lnTo>
                        <a:pt x="8" y="0"/>
                      </a:lnTo>
                      <a:lnTo>
                        <a:pt x="3" y="0"/>
                      </a:lnTo>
                      <a:lnTo>
                        <a:pt x="0" y="2"/>
                      </a:lnTo>
                      <a:lnTo>
                        <a:pt x="3" y="6"/>
                      </a:lnTo>
                      <a:close/>
                    </a:path>
                  </a:pathLst>
                </a:custGeom>
                <a:solidFill>
                  <a:srgbClr val="F5B9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15" name="Freeform 489"/>
                <p:cNvSpPr>
                  <a:spLocks noChangeArrowheads="1"/>
                </p:cNvSpPr>
                <p:nvPr/>
              </p:nvSpPr>
              <p:spPr bwMode="auto">
                <a:xfrm>
                  <a:off x="4257" y="1555"/>
                  <a:ext cx="2" cy="2"/>
                </a:xfrm>
                <a:custGeom>
                  <a:avLst/>
                  <a:gdLst>
                    <a:gd name="T0" fmla="*/ 1 w 4"/>
                    <a:gd name="T1" fmla="*/ 0 h 4"/>
                    <a:gd name="T2" fmla="*/ 0 w 4"/>
                    <a:gd name="T3" fmla="*/ 1 h 4"/>
                    <a:gd name="T4" fmla="*/ 0 w 4"/>
                    <a:gd name="T5" fmla="*/ 1 h 4"/>
                    <a:gd name="T6" fmla="*/ 1 w 4"/>
                    <a:gd name="T7" fmla="*/ 1 h 4"/>
                    <a:gd name="T8" fmla="*/ 1 w 4"/>
                    <a:gd name="T9" fmla="*/ 1 h 4"/>
                    <a:gd name="T10" fmla="*/ 1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1" y="0"/>
                      </a:moveTo>
                      <a:lnTo>
                        <a:pt x="0" y="1"/>
                      </a:lnTo>
                      <a:lnTo>
                        <a:pt x="0" y="3"/>
                      </a:lnTo>
                      <a:lnTo>
                        <a:pt x="2" y="4"/>
                      </a:lnTo>
                      <a:lnTo>
                        <a:pt x="4" y="4"/>
                      </a:lnTo>
                      <a:lnTo>
                        <a:pt x="1" y="0"/>
                      </a:lnTo>
                      <a:close/>
                    </a:path>
                  </a:pathLst>
                </a:custGeom>
                <a:solidFill>
                  <a:srgbClr val="F5B95D"/>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16" name="Freeform 490"/>
                <p:cNvSpPr>
                  <a:spLocks noChangeArrowheads="1"/>
                </p:cNvSpPr>
                <p:nvPr/>
              </p:nvSpPr>
              <p:spPr bwMode="auto">
                <a:xfrm>
                  <a:off x="4261" y="1559"/>
                  <a:ext cx="1" cy="2"/>
                </a:xfrm>
                <a:custGeom>
                  <a:avLst/>
                  <a:gdLst>
                    <a:gd name="T0" fmla="*/ 0 w 5"/>
                    <a:gd name="T1" fmla="*/ 0 h 4"/>
                    <a:gd name="T2" fmla="*/ 0 w 5"/>
                    <a:gd name="T3" fmla="*/ 1 h 4"/>
                    <a:gd name="T4" fmla="*/ 0 w 5"/>
                    <a:gd name="T5" fmla="*/ 1 h 4"/>
                    <a:gd name="T6" fmla="*/ 0 w 5"/>
                    <a:gd name="T7" fmla="*/ 1 h 4"/>
                    <a:gd name="T8" fmla="*/ 0 w 5"/>
                    <a:gd name="T9" fmla="*/ 1 h 4"/>
                    <a:gd name="T10" fmla="*/ 0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0"/>
                      </a:moveTo>
                      <a:lnTo>
                        <a:pt x="0" y="2"/>
                      </a:lnTo>
                      <a:lnTo>
                        <a:pt x="2" y="3"/>
                      </a:lnTo>
                      <a:lnTo>
                        <a:pt x="4" y="4"/>
                      </a:lnTo>
                      <a:lnTo>
                        <a:pt x="5" y="2"/>
                      </a:lnTo>
                      <a:lnTo>
                        <a:pt x="0" y="0"/>
                      </a:lnTo>
                      <a:close/>
                    </a:path>
                  </a:pathLst>
                </a:custGeom>
                <a:solidFill>
                  <a:srgbClr val="F8CC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17" name="Freeform 491"/>
                <p:cNvSpPr>
                  <a:spLocks noChangeArrowheads="1"/>
                </p:cNvSpPr>
                <p:nvPr/>
              </p:nvSpPr>
              <p:spPr bwMode="auto">
                <a:xfrm>
                  <a:off x="4257" y="1555"/>
                  <a:ext cx="7" cy="5"/>
                </a:xfrm>
                <a:custGeom>
                  <a:avLst/>
                  <a:gdLst>
                    <a:gd name="T0" fmla="*/ 0 w 19"/>
                    <a:gd name="T1" fmla="*/ 0 h 15"/>
                    <a:gd name="T2" fmla="*/ 0 w 19"/>
                    <a:gd name="T3" fmla="*/ 0 h 15"/>
                    <a:gd name="T4" fmla="*/ 0 w 19"/>
                    <a:gd name="T5" fmla="*/ 0 h 15"/>
                    <a:gd name="T6" fmla="*/ 0 w 19"/>
                    <a:gd name="T7" fmla="*/ 0 h 15"/>
                    <a:gd name="T8" fmla="*/ 0 w 19"/>
                    <a:gd name="T9" fmla="*/ 0 h 15"/>
                    <a:gd name="T10" fmla="*/ 0 w 19"/>
                    <a:gd name="T11" fmla="*/ 0 h 15"/>
                    <a:gd name="T12" fmla="*/ 0 w 19"/>
                    <a:gd name="T13" fmla="*/ 0 h 15"/>
                    <a:gd name="T14" fmla="*/ 0 w 19"/>
                    <a:gd name="T15" fmla="*/ 0 h 15"/>
                    <a:gd name="T16" fmla="*/ 0 w 19"/>
                    <a:gd name="T17" fmla="*/ 0 h 15"/>
                    <a:gd name="T18" fmla="*/ 0 w 19"/>
                    <a:gd name="T19" fmla="*/ 0 h 15"/>
                    <a:gd name="T20" fmla="*/ 0 w 19"/>
                    <a:gd name="T21" fmla="*/ 0 h 15"/>
                    <a:gd name="T22" fmla="*/ 0 w 19"/>
                    <a:gd name="T23" fmla="*/ 0 h 15"/>
                    <a:gd name="T24" fmla="*/ 0 w 19"/>
                    <a:gd name="T25" fmla="*/ 0 h 15"/>
                    <a:gd name="T26" fmla="*/ 0 w 19"/>
                    <a:gd name="T27" fmla="*/ 0 h 15"/>
                    <a:gd name="T28" fmla="*/ 0 w 19"/>
                    <a:gd name="T29" fmla="*/ 0 h 15"/>
                    <a:gd name="T30" fmla="*/ 0 w 19"/>
                    <a:gd name="T31" fmla="*/ 0 h 15"/>
                    <a:gd name="T32" fmla="*/ 0 w 19"/>
                    <a:gd name="T33" fmla="*/ 0 h 15"/>
                    <a:gd name="T34" fmla="*/ 0 w 19"/>
                    <a:gd name="T35" fmla="*/ 0 h 15"/>
                    <a:gd name="T36" fmla="*/ 0 w 19"/>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5"/>
                    <a:gd name="T59" fmla="*/ 19 w 19"/>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5">
                      <a:moveTo>
                        <a:pt x="2" y="6"/>
                      </a:moveTo>
                      <a:lnTo>
                        <a:pt x="4" y="5"/>
                      </a:lnTo>
                      <a:lnTo>
                        <a:pt x="6" y="5"/>
                      </a:lnTo>
                      <a:lnTo>
                        <a:pt x="9" y="6"/>
                      </a:lnTo>
                      <a:lnTo>
                        <a:pt x="11" y="8"/>
                      </a:lnTo>
                      <a:lnTo>
                        <a:pt x="12" y="9"/>
                      </a:lnTo>
                      <a:lnTo>
                        <a:pt x="13" y="10"/>
                      </a:lnTo>
                      <a:lnTo>
                        <a:pt x="13" y="12"/>
                      </a:lnTo>
                      <a:lnTo>
                        <a:pt x="13" y="13"/>
                      </a:lnTo>
                      <a:lnTo>
                        <a:pt x="18" y="15"/>
                      </a:lnTo>
                      <a:lnTo>
                        <a:pt x="19" y="12"/>
                      </a:lnTo>
                      <a:lnTo>
                        <a:pt x="19" y="9"/>
                      </a:lnTo>
                      <a:lnTo>
                        <a:pt x="17" y="5"/>
                      </a:lnTo>
                      <a:lnTo>
                        <a:pt x="15" y="3"/>
                      </a:lnTo>
                      <a:lnTo>
                        <a:pt x="11" y="1"/>
                      </a:lnTo>
                      <a:lnTo>
                        <a:pt x="6" y="0"/>
                      </a:lnTo>
                      <a:lnTo>
                        <a:pt x="3" y="1"/>
                      </a:lnTo>
                      <a:lnTo>
                        <a:pt x="0" y="2"/>
                      </a:lnTo>
                      <a:lnTo>
                        <a:pt x="2" y="6"/>
                      </a:lnTo>
                      <a:close/>
                    </a:path>
                  </a:pathLst>
                </a:custGeom>
                <a:solidFill>
                  <a:srgbClr val="F8CC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18" name="Freeform 492"/>
                <p:cNvSpPr>
                  <a:spLocks noChangeArrowheads="1"/>
                </p:cNvSpPr>
                <p:nvPr/>
              </p:nvSpPr>
              <p:spPr bwMode="auto">
                <a:xfrm>
                  <a:off x="4257" y="1555"/>
                  <a:ext cx="1" cy="2"/>
                </a:xfrm>
                <a:custGeom>
                  <a:avLst/>
                  <a:gdLst>
                    <a:gd name="T0" fmla="*/ 0 w 4"/>
                    <a:gd name="T1" fmla="*/ 0 h 6"/>
                    <a:gd name="T2" fmla="*/ 0 w 4"/>
                    <a:gd name="T3" fmla="*/ 0 h 6"/>
                    <a:gd name="T4" fmla="*/ 0 w 4"/>
                    <a:gd name="T5" fmla="*/ 0 h 6"/>
                    <a:gd name="T6" fmla="*/ 0 w 4"/>
                    <a:gd name="T7" fmla="*/ 0 h 6"/>
                    <a:gd name="T8" fmla="*/ 0 w 4"/>
                    <a:gd name="T9" fmla="*/ 0 h 6"/>
                    <a:gd name="T10" fmla="*/ 0 w 4"/>
                    <a:gd name="T11" fmla="*/ 0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2" y="0"/>
                      </a:moveTo>
                      <a:lnTo>
                        <a:pt x="0" y="2"/>
                      </a:lnTo>
                      <a:lnTo>
                        <a:pt x="0" y="4"/>
                      </a:lnTo>
                      <a:lnTo>
                        <a:pt x="3" y="6"/>
                      </a:lnTo>
                      <a:lnTo>
                        <a:pt x="4" y="4"/>
                      </a:lnTo>
                      <a:lnTo>
                        <a:pt x="2" y="0"/>
                      </a:lnTo>
                      <a:close/>
                    </a:path>
                  </a:pathLst>
                </a:custGeom>
                <a:solidFill>
                  <a:srgbClr val="F8CC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19" name="Freeform 493"/>
                <p:cNvSpPr>
                  <a:spLocks noChangeArrowheads="1"/>
                </p:cNvSpPr>
                <p:nvPr/>
              </p:nvSpPr>
              <p:spPr bwMode="auto">
                <a:xfrm>
                  <a:off x="4260" y="1560"/>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1" y="0"/>
                      </a:moveTo>
                      <a:lnTo>
                        <a:pt x="0" y="2"/>
                      </a:lnTo>
                      <a:lnTo>
                        <a:pt x="1" y="3"/>
                      </a:lnTo>
                      <a:lnTo>
                        <a:pt x="4" y="3"/>
                      </a:lnTo>
                      <a:lnTo>
                        <a:pt x="6" y="2"/>
                      </a:lnTo>
                      <a:lnTo>
                        <a:pt x="1" y="0"/>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20" name="Freeform 494"/>
                <p:cNvSpPr>
                  <a:spLocks noChangeArrowheads="1"/>
                </p:cNvSpPr>
                <p:nvPr/>
              </p:nvSpPr>
              <p:spPr bwMode="auto">
                <a:xfrm>
                  <a:off x="4256" y="1555"/>
                  <a:ext cx="7" cy="5"/>
                </a:xfrm>
                <a:custGeom>
                  <a:avLst/>
                  <a:gdLst>
                    <a:gd name="T0" fmla="*/ 0 w 21"/>
                    <a:gd name="T1" fmla="*/ 0 h 15"/>
                    <a:gd name="T2" fmla="*/ 0 w 21"/>
                    <a:gd name="T3" fmla="*/ 0 h 15"/>
                    <a:gd name="T4" fmla="*/ 0 w 21"/>
                    <a:gd name="T5" fmla="*/ 0 h 15"/>
                    <a:gd name="T6" fmla="*/ 0 w 21"/>
                    <a:gd name="T7" fmla="*/ 0 h 15"/>
                    <a:gd name="T8" fmla="*/ 0 w 21"/>
                    <a:gd name="T9" fmla="*/ 0 h 15"/>
                    <a:gd name="T10" fmla="*/ 0 w 21"/>
                    <a:gd name="T11" fmla="*/ 0 h 15"/>
                    <a:gd name="T12" fmla="*/ 0 w 21"/>
                    <a:gd name="T13" fmla="*/ 0 h 15"/>
                    <a:gd name="T14" fmla="*/ 0 w 21"/>
                    <a:gd name="T15" fmla="*/ 0 h 15"/>
                    <a:gd name="T16" fmla="*/ 0 w 21"/>
                    <a:gd name="T17" fmla="*/ 0 h 15"/>
                    <a:gd name="T18" fmla="*/ 0 w 21"/>
                    <a:gd name="T19" fmla="*/ 0 h 15"/>
                    <a:gd name="T20" fmla="*/ 0 w 21"/>
                    <a:gd name="T21" fmla="*/ 0 h 15"/>
                    <a:gd name="T22" fmla="*/ 0 w 21"/>
                    <a:gd name="T23" fmla="*/ 0 h 15"/>
                    <a:gd name="T24" fmla="*/ 0 w 21"/>
                    <a:gd name="T25" fmla="*/ 0 h 15"/>
                    <a:gd name="T26" fmla="*/ 0 w 21"/>
                    <a:gd name="T27" fmla="*/ 0 h 15"/>
                    <a:gd name="T28" fmla="*/ 0 w 21"/>
                    <a:gd name="T29" fmla="*/ 0 h 15"/>
                    <a:gd name="T30" fmla="*/ 0 w 21"/>
                    <a:gd name="T31" fmla="*/ 0 h 15"/>
                    <a:gd name="T32" fmla="*/ 0 w 21"/>
                    <a:gd name="T33" fmla="*/ 0 h 15"/>
                    <a:gd name="T34" fmla="*/ 0 w 21"/>
                    <a:gd name="T35" fmla="*/ 0 h 15"/>
                    <a:gd name="T36" fmla="*/ 0 w 21"/>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15"/>
                    <a:gd name="T59" fmla="*/ 21 w 21"/>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15">
                      <a:moveTo>
                        <a:pt x="4" y="7"/>
                      </a:moveTo>
                      <a:lnTo>
                        <a:pt x="6" y="6"/>
                      </a:lnTo>
                      <a:lnTo>
                        <a:pt x="8" y="6"/>
                      </a:lnTo>
                      <a:lnTo>
                        <a:pt x="11" y="6"/>
                      </a:lnTo>
                      <a:lnTo>
                        <a:pt x="13" y="7"/>
                      </a:lnTo>
                      <a:lnTo>
                        <a:pt x="14" y="9"/>
                      </a:lnTo>
                      <a:lnTo>
                        <a:pt x="15" y="10"/>
                      </a:lnTo>
                      <a:lnTo>
                        <a:pt x="15" y="11"/>
                      </a:lnTo>
                      <a:lnTo>
                        <a:pt x="15" y="13"/>
                      </a:lnTo>
                      <a:lnTo>
                        <a:pt x="20" y="15"/>
                      </a:lnTo>
                      <a:lnTo>
                        <a:pt x="21" y="12"/>
                      </a:lnTo>
                      <a:lnTo>
                        <a:pt x="21" y="9"/>
                      </a:lnTo>
                      <a:lnTo>
                        <a:pt x="19" y="6"/>
                      </a:lnTo>
                      <a:lnTo>
                        <a:pt x="16" y="2"/>
                      </a:lnTo>
                      <a:lnTo>
                        <a:pt x="13" y="1"/>
                      </a:lnTo>
                      <a:lnTo>
                        <a:pt x="8" y="0"/>
                      </a:lnTo>
                      <a:lnTo>
                        <a:pt x="5" y="0"/>
                      </a:lnTo>
                      <a:lnTo>
                        <a:pt x="0" y="2"/>
                      </a:lnTo>
                      <a:lnTo>
                        <a:pt x="4" y="7"/>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21" name="Freeform 495"/>
                <p:cNvSpPr>
                  <a:spLocks noChangeArrowheads="1"/>
                </p:cNvSpPr>
                <p:nvPr/>
              </p:nvSpPr>
              <p:spPr bwMode="auto">
                <a:xfrm>
                  <a:off x="4256" y="1555"/>
                  <a:ext cx="2" cy="2"/>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1" y="0"/>
                      </a:moveTo>
                      <a:lnTo>
                        <a:pt x="0" y="2"/>
                      </a:lnTo>
                      <a:lnTo>
                        <a:pt x="1" y="4"/>
                      </a:lnTo>
                      <a:lnTo>
                        <a:pt x="2" y="5"/>
                      </a:lnTo>
                      <a:lnTo>
                        <a:pt x="5" y="5"/>
                      </a:lnTo>
                      <a:lnTo>
                        <a:pt x="1" y="0"/>
                      </a:lnTo>
                      <a:close/>
                    </a:path>
                  </a:pathLst>
                </a:custGeom>
                <a:solidFill>
                  <a:srgbClr val="FBDD60"/>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22" name="Freeform 496"/>
                <p:cNvSpPr>
                  <a:spLocks noChangeArrowheads="1"/>
                </p:cNvSpPr>
                <p:nvPr/>
              </p:nvSpPr>
              <p:spPr bwMode="auto">
                <a:xfrm>
                  <a:off x="4295" y="1561"/>
                  <a:ext cx="1" cy="2"/>
                </a:xfrm>
                <a:custGeom>
                  <a:avLst/>
                  <a:gdLst>
                    <a:gd name="T0" fmla="*/ 0 w 3"/>
                    <a:gd name="T1" fmla="*/ 0 h 5"/>
                    <a:gd name="T2" fmla="*/ 0 w 3"/>
                    <a:gd name="T3" fmla="*/ 0 h 5"/>
                    <a:gd name="T4" fmla="*/ 0 w 3"/>
                    <a:gd name="T5" fmla="*/ 0 h 5"/>
                    <a:gd name="T6" fmla="*/ 0 w 3"/>
                    <a:gd name="T7" fmla="*/ 0 h 5"/>
                    <a:gd name="T8" fmla="*/ 0 w 3"/>
                    <a:gd name="T9" fmla="*/ 0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1" y="5"/>
                      </a:moveTo>
                      <a:lnTo>
                        <a:pt x="3" y="4"/>
                      </a:lnTo>
                      <a:lnTo>
                        <a:pt x="3" y="2"/>
                      </a:lnTo>
                      <a:lnTo>
                        <a:pt x="2" y="0"/>
                      </a:lnTo>
                      <a:lnTo>
                        <a:pt x="0" y="0"/>
                      </a:lnTo>
                      <a:lnTo>
                        <a:pt x="1" y="5"/>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23" name="Freeform 497"/>
                <p:cNvSpPr>
                  <a:spLocks noChangeArrowheads="1"/>
                </p:cNvSpPr>
                <p:nvPr/>
              </p:nvSpPr>
              <p:spPr bwMode="auto">
                <a:xfrm>
                  <a:off x="4288" y="1561"/>
                  <a:ext cx="7" cy="4"/>
                </a:xfrm>
                <a:custGeom>
                  <a:avLst/>
                  <a:gdLst>
                    <a:gd name="T0" fmla="*/ 0 w 21"/>
                    <a:gd name="T1" fmla="*/ 0 h 9"/>
                    <a:gd name="T2" fmla="*/ 0 w 21"/>
                    <a:gd name="T3" fmla="*/ 0 h 9"/>
                    <a:gd name="T4" fmla="*/ 0 w 21"/>
                    <a:gd name="T5" fmla="*/ 0 h 9"/>
                    <a:gd name="T6" fmla="*/ 0 w 21"/>
                    <a:gd name="T7" fmla="*/ 0 h 9"/>
                    <a:gd name="T8" fmla="*/ 0 w 21"/>
                    <a:gd name="T9" fmla="*/ 0 h 9"/>
                    <a:gd name="T10" fmla="*/ 0 w 21"/>
                    <a:gd name="T11" fmla="*/ 0 h 9"/>
                    <a:gd name="T12" fmla="*/ 0 w 21"/>
                    <a:gd name="T13" fmla="*/ 0 h 9"/>
                    <a:gd name="T14" fmla="*/ 0 60000 65536"/>
                    <a:gd name="T15" fmla="*/ 0 60000 65536"/>
                    <a:gd name="T16" fmla="*/ 0 60000 65536"/>
                    <a:gd name="T17" fmla="*/ 0 60000 65536"/>
                    <a:gd name="T18" fmla="*/ 0 60000 65536"/>
                    <a:gd name="T19" fmla="*/ 0 60000 65536"/>
                    <a:gd name="T20" fmla="*/ 0 60000 65536"/>
                    <a:gd name="T21" fmla="*/ 0 w 21"/>
                    <a:gd name="T22" fmla="*/ 0 h 9"/>
                    <a:gd name="T23" fmla="*/ 21 w 2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9">
                      <a:moveTo>
                        <a:pt x="1" y="9"/>
                      </a:moveTo>
                      <a:lnTo>
                        <a:pt x="14" y="7"/>
                      </a:lnTo>
                      <a:lnTo>
                        <a:pt x="21" y="5"/>
                      </a:lnTo>
                      <a:lnTo>
                        <a:pt x="20" y="0"/>
                      </a:lnTo>
                      <a:lnTo>
                        <a:pt x="13" y="2"/>
                      </a:lnTo>
                      <a:lnTo>
                        <a:pt x="0" y="5"/>
                      </a:lnTo>
                      <a:lnTo>
                        <a:pt x="1" y="9"/>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24" name="Freeform 498"/>
                <p:cNvSpPr>
                  <a:spLocks noChangeArrowheads="1"/>
                </p:cNvSpPr>
                <p:nvPr/>
              </p:nvSpPr>
              <p:spPr bwMode="auto">
                <a:xfrm>
                  <a:off x="4287" y="1563"/>
                  <a:ext cx="1" cy="1"/>
                </a:xfrm>
                <a:custGeom>
                  <a:avLst/>
                  <a:gdLst>
                    <a:gd name="T0" fmla="*/ 0 w 3"/>
                    <a:gd name="T1" fmla="*/ 0 h 4"/>
                    <a:gd name="T2" fmla="*/ 0 w 3"/>
                    <a:gd name="T3" fmla="*/ 0 h 4"/>
                    <a:gd name="T4" fmla="*/ 0 w 3"/>
                    <a:gd name="T5" fmla="*/ 0 h 4"/>
                    <a:gd name="T6" fmla="*/ 0 w 3"/>
                    <a:gd name="T7" fmla="*/ 0 h 4"/>
                    <a:gd name="T8" fmla="*/ 0 w 3"/>
                    <a:gd name="T9" fmla="*/ 0 h 4"/>
                    <a:gd name="T10" fmla="*/ 0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2" y="0"/>
                      </a:moveTo>
                      <a:lnTo>
                        <a:pt x="1" y="1"/>
                      </a:lnTo>
                      <a:lnTo>
                        <a:pt x="0" y="2"/>
                      </a:lnTo>
                      <a:lnTo>
                        <a:pt x="1" y="4"/>
                      </a:lnTo>
                      <a:lnTo>
                        <a:pt x="3" y="4"/>
                      </a:lnTo>
                      <a:lnTo>
                        <a:pt x="2" y="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25" name="Freeform 499"/>
                <p:cNvSpPr>
                  <a:spLocks noChangeArrowheads="1"/>
                </p:cNvSpPr>
                <p:nvPr/>
              </p:nvSpPr>
              <p:spPr bwMode="auto">
                <a:xfrm>
                  <a:off x="4282" y="1565"/>
                  <a:ext cx="2" cy="1"/>
                </a:xfrm>
                <a:custGeom>
                  <a:avLst/>
                  <a:gdLst>
                    <a:gd name="T0" fmla="*/ 0 w 6"/>
                    <a:gd name="T1" fmla="*/ 0 h 4"/>
                    <a:gd name="T2" fmla="*/ 0 w 6"/>
                    <a:gd name="T3" fmla="*/ 0 h 4"/>
                    <a:gd name="T4" fmla="*/ 0 w 6"/>
                    <a:gd name="T5" fmla="*/ 0 h 4"/>
                    <a:gd name="T6" fmla="*/ 0 w 6"/>
                    <a:gd name="T7" fmla="*/ 0 h 4"/>
                    <a:gd name="T8" fmla="*/ 0 w 6"/>
                    <a:gd name="T9" fmla="*/ 0 h 4"/>
                    <a:gd name="T10" fmla="*/ 0 w 6"/>
                    <a:gd name="T11" fmla="*/ 0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6" y="4"/>
                      </a:moveTo>
                      <a:lnTo>
                        <a:pt x="5" y="2"/>
                      </a:lnTo>
                      <a:lnTo>
                        <a:pt x="4" y="0"/>
                      </a:lnTo>
                      <a:lnTo>
                        <a:pt x="2" y="0"/>
                      </a:lnTo>
                      <a:lnTo>
                        <a:pt x="0" y="3"/>
                      </a:lnTo>
                      <a:lnTo>
                        <a:pt x="6" y="4"/>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26" name="Freeform 500"/>
                <p:cNvSpPr>
                  <a:spLocks noChangeArrowheads="1"/>
                </p:cNvSpPr>
                <p:nvPr/>
              </p:nvSpPr>
              <p:spPr bwMode="auto">
                <a:xfrm>
                  <a:off x="4282" y="1566"/>
                  <a:ext cx="2" cy="15"/>
                </a:xfrm>
                <a:custGeom>
                  <a:avLst/>
                  <a:gdLst>
                    <a:gd name="T0" fmla="*/ 0 w 6"/>
                    <a:gd name="T1" fmla="*/ 0 h 41"/>
                    <a:gd name="T2" fmla="*/ 0 w 6"/>
                    <a:gd name="T3" fmla="*/ 0 h 41"/>
                    <a:gd name="T4" fmla="*/ 0 w 6"/>
                    <a:gd name="T5" fmla="*/ 0 h 41"/>
                    <a:gd name="T6" fmla="*/ 0 w 6"/>
                    <a:gd name="T7" fmla="*/ 0 h 41"/>
                    <a:gd name="T8" fmla="*/ 0 w 6"/>
                    <a:gd name="T9" fmla="*/ 0 h 41"/>
                    <a:gd name="T10" fmla="*/ 0 w 6"/>
                    <a:gd name="T11" fmla="*/ 0 h 41"/>
                    <a:gd name="T12" fmla="*/ 0 w 6"/>
                    <a:gd name="T13" fmla="*/ 0 h 41"/>
                    <a:gd name="T14" fmla="*/ 0 w 6"/>
                    <a:gd name="T15" fmla="*/ 0 h 41"/>
                    <a:gd name="T16" fmla="*/ 0 w 6"/>
                    <a:gd name="T17" fmla="*/ 0 h 41"/>
                    <a:gd name="T18" fmla="*/ 0 w 6"/>
                    <a:gd name="T19" fmla="*/ 0 h 41"/>
                    <a:gd name="T20" fmla="*/ 0 w 6"/>
                    <a:gd name="T21" fmla="*/ 0 h 41"/>
                    <a:gd name="T22" fmla="*/ 0 w 6"/>
                    <a:gd name="T23" fmla="*/ 0 h 41"/>
                    <a:gd name="T24" fmla="*/ 0 w 6"/>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41"/>
                    <a:gd name="T41" fmla="*/ 6 w 6"/>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41">
                      <a:moveTo>
                        <a:pt x="6" y="41"/>
                      </a:moveTo>
                      <a:lnTo>
                        <a:pt x="6" y="41"/>
                      </a:lnTo>
                      <a:lnTo>
                        <a:pt x="6" y="31"/>
                      </a:lnTo>
                      <a:lnTo>
                        <a:pt x="6" y="18"/>
                      </a:lnTo>
                      <a:lnTo>
                        <a:pt x="6" y="7"/>
                      </a:lnTo>
                      <a:lnTo>
                        <a:pt x="6" y="1"/>
                      </a:lnTo>
                      <a:lnTo>
                        <a:pt x="0" y="0"/>
                      </a:lnTo>
                      <a:lnTo>
                        <a:pt x="0" y="7"/>
                      </a:lnTo>
                      <a:lnTo>
                        <a:pt x="0" y="18"/>
                      </a:lnTo>
                      <a:lnTo>
                        <a:pt x="0" y="31"/>
                      </a:lnTo>
                      <a:lnTo>
                        <a:pt x="0" y="41"/>
                      </a:lnTo>
                      <a:lnTo>
                        <a:pt x="6" y="41"/>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27" name="Freeform 501"/>
                <p:cNvSpPr>
                  <a:spLocks noChangeArrowheads="1"/>
                </p:cNvSpPr>
                <p:nvPr/>
              </p:nvSpPr>
              <p:spPr bwMode="auto">
                <a:xfrm>
                  <a:off x="4280" y="1581"/>
                  <a:ext cx="4" cy="26"/>
                </a:xfrm>
                <a:custGeom>
                  <a:avLst/>
                  <a:gdLst>
                    <a:gd name="T0" fmla="*/ 0 w 10"/>
                    <a:gd name="T1" fmla="*/ 0 h 71"/>
                    <a:gd name="T2" fmla="*/ 0 w 10"/>
                    <a:gd name="T3" fmla="*/ 0 h 71"/>
                    <a:gd name="T4" fmla="*/ 0 w 10"/>
                    <a:gd name="T5" fmla="*/ 0 h 71"/>
                    <a:gd name="T6" fmla="*/ 0 w 10"/>
                    <a:gd name="T7" fmla="*/ 0 h 71"/>
                    <a:gd name="T8" fmla="*/ 0 w 10"/>
                    <a:gd name="T9" fmla="*/ 0 h 71"/>
                    <a:gd name="T10" fmla="*/ 0 w 10"/>
                    <a:gd name="T11" fmla="*/ 0 h 71"/>
                    <a:gd name="T12" fmla="*/ 0 w 10"/>
                    <a:gd name="T13" fmla="*/ 0 h 71"/>
                    <a:gd name="T14" fmla="*/ 0 w 10"/>
                    <a:gd name="T15" fmla="*/ 0 h 71"/>
                    <a:gd name="T16" fmla="*/ 0 w 10"/>
                    <a:gd name="T17" fmla="*/ 0 h 71"/>
                    <a:gd name="T18" fmla="*/ 0 w 10"/>
                    <a:gd name="T19" fmla="*/ 0 h 71"/>
                    <a:gd name="T20" fmla="*/ 0 w 10"/>
                    <a:gd name="T21" fmla="*/ 0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71"/>
                    <a:gd name="T35" fmla="*/ 10 w 10"/>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71">
                      <a:moveTo>
                        <a:pt x="6" y="71"/>
                      </a:moveTo>
                      <a:lnTo>
                        <a:pt x="7" y="60"/>
                      </a:lnTo>
                      <a:lnTo>
                        <a:pt x="8" y="38"/>
                      </a:lnTo>
                      <a:lnTo>
                        <a:pt x="9" y="16"/>
                      </a:lnTo>
                      <a:lnTo>
                        <a:pt x="10" y="0"/>
                      </a:lnTo>
                      <a:lnTo>
                        <a:pt x="4" y="0"/>
                      </a:lnTo>
                      <a:lnTo>
                        <a:pt x="3" y="16"/>
                      </a:lnTo>
                      <a:lnTo>
                        <a:pt x="2" y="38"/>
                      </a:lnTo>
                      <a:lnTo>
                        <a:pt x="1" y="59"/>
                      </a:lnTo>
                      <a:lnTo>
                        <a:pt x="0" y="70"/>
                      </a:lnTo>
                      <a:lnTo>
                        <a:pt x="6" y="71"/>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28" name="Freeform 502"/>
                <p:cNvSpPr>
                  <a:spLocks noChangeArrowheads="1"/>
                </p:cNvSpPr>
                <p:nvPr/>
              </p:nvSpPr>
              <p:spPr bwMode="auto">
                <a:xfrm>
                  <a:off x="4280" y="1607"/>
                  <a:ext cx="2" cy="1"/>
                </a:xfrm>
                <a:custGeom>
                  <a:avLst/>
                  <a:gdLst>
                    <a:gd name="T0" fmla="*/ 0 w 6"/>
                    <a:gd name="T1" fmla="*/ 0 h 4"/>
                    <a:gd name="T2" fmla="*/ 0 w 6"/>
                    <a:gd name="T3" fmla="*/ 0 h 4"/>
                    <a:gd name="T4" fmla="*/ 0 w 6"/>
                    <a:gd name="T5" fmla="*/ 0 h 4"/>
                    <a:gd name="T6" fmla="*/ 0 w 6"/>
                    <a:gd name="T7" fmla="*/ 0 h 4"/>
                    <a:gd name="T8" fmla="*/ 0 w 6"/>
                    <a:gd name="T9" fmla="*/ 0 h 4"/>
                    <a:gd name="T10" fmla="*/ 0 w 6"/>
                    <a:gd name="T11" fmla="*/ 0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0" y="0"/>
                      </a:moveTo>
                      <a:lnTo>
                        <a:pt x="1" y="3"/>
                      </a:lnTo>
                      <a:lnTo>
                        <a:pt x="2" y="4"/>
                      </a:lnTo>
                      <a:lnTo>
                        <a:pt x="4" y="3"/>
                      </a:lnTo>
                      <a:lnTo>
                        <a:pt x="6" y="1"/>
                      </a:lnTo>
                      <a:lnTo>
                        <a:pt x="0" y="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29" name="Freeform 503"/>
                <p:cNvSpPr>
                  <a:spLocks noChangeArrowheads="1"/>
                </p:cNvSpPr>
                <p:nvPr/>
              </p:nvSpPr>
              <p:spPr bwMode="auto">
                <a:xfrm>
                  <a:off x="4258" y="1555"/>
                  <a:ext cx="2" cy="2"/>
                </a:xfrm>
                <a:custGeom>
                  <a:avLst/>
                  <a:gdLst>
                    <a:gd name="T0" fmla="*/ 0 w 6"/>
                    <a:gd name="T1" fmla="*/ 1 h 4"/>
                    <a:gd name="T2" fmla="*/ 0 w 6"/>
                    <a:gd name="T3" fmla="*/ 1 h 4"/>
                    <a:gd name="T4" fmla="*/ 0 w 6"/>
                    <a:gd name="T5" fmla="*/ 0 h 4"/>
                    <a:gd name="T6" fmla="*/ 0 w 6"/>
                    <a:gd name="T7" fmla="*/ 0 h 4"/>
                    <a:gd name="T8" fmla="*/ 0 w 6"/>
                    <a:gd name="T9" fmla="*/ 1 h 4"/>
                    <a:gd name="T10" fmla="*/ 0 w 6"/>
                    <a:gd name="T11" fmla="*/ 1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5" y="4"/>
                      </a:moveTo>
                      <a:lnTo>
                        <a:pt x="6" y="1"/>
                      </a:lnTo>
                      <a:lnTo>
                        <a:pt x="3" y="0"/>
                      </a:lnTo>
                      <a:lnTo>
                        <a:pt x="2" y="0"/>
                      </a:lnTo>
                      <a:lnTo>
                        <a:pt x="0" y="1"/>
                      </a:lnTo>
                      <a:lnTo>
                        <a:pt x="5" y="4"/>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30" name="Freeform 504"/>
                <p:cNvSpPr>
                  <a:spLocks noChangeArrowheads="1"/>
                </p:cNvSpPr>
                <p:nvPr/>
              </p:nvSpPr>
              <p:spPr bwMode="auto">
                <a:xfrm>
                  <a:off x="4254" y="1557"/>
                  <a:ext cx="5" cy="5"/>
                </a:xfrm>
                <a:custGeom>
                  <a:avLst/>
                  <a:gdLst>
                    <a:gd name="T0" fmla="*/ 0 w 14"/>
                    <a:gd name="T1" fmla="*/ 0 h 17"/>
                    <a:gd name="T2" fmla="*/ 0 w 14"/>
                    <a:gd name="T3" fmla="*/ 0 h 17"/>
                    <a:gd name="T4" fmla="*/ 0 w 14"/>
                    <a:gd name="T5" fmla="*/ 0 h 17"/>
                    <a:gd name="T6" fmla="*/ 0 w 14"/>
                    <a:gd name="T7" fmla="*/ 0 h 17"/>
                    <a:gd name="T8" fmla="*/ 0 w 14"/>
                    <a:gd name="T9" fmla="*/ 0 h 17"/>
                    <a:gd name="T10" fmla="*/ 0 w 14"/>
                    <a:gd name="T11" fmla="*/ 0 h 17"/>
                    <a:gd name="T12" fmla="*/ 0 w 14"/>
                    <a:gd name="T13" fmla="*/ 0 h 17"/>
                    <a:gd name="T14" fmla="*/ 0 60000 65536"/>
                    <a:gd name="T15" fmla="*/ 0 60000 65536"/>
                    <a:gd name="T16" fmla="*/ 0 60000 65536"/>
                    <a:gd name="T17" fmla="*/ 0 60000 65536"/>
                    <a:gd name="T18" fmla="*/ 0 60000 65536"/>
                    <a:gd name="T19" fmla="*/ 0 60000 65536"/>
                    <a:gd name="T20" fmla="*/ 0 60000 65536"/>
                    <a:gd name="T21" fmla="*/ 0 w 14"/>
                    <a:gd name="T22" fmla="*/ 0 h 17"/>
                    <a:gd name="T23" fmla="*/ 14 w 14"/>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7">
                      <a:moveTo>
                        <a:pt x="3" y="17"/>
                      </a:moveTo>
                      <a:lnTo>
                        <a:pt x="10" y="9"/>
                      </a:lnTo>
                      <a:lnTo>
                        <a:pt x="14" y="3"/>
                      </a:lnTo>
                      <a:lnTo>
                        <a:pt x="9" y="0"/>
                      </a:lnTo>
                      <a:lnTo>
                        <a:pt x="6" y="6"/>
                      </a:lnTo>
                      <a:lnTo>
                        <a:pt x="0" y="13"/>
                      </a:lnTo>
                      <a:lnTo>
                        <a:pt x="3" y="17"/>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31" name="Freeform 505"/>
                <p:cNvSpPr>
                  <a:spLocks noChangeArrowheads="1"/>
                </p:cNvSpPr>
                <p:nvPr/>
              </p:nvSpPr>
              <p:spPr bwMode="auto">
                <a:xfrm>
                  <a:off x="4254" y="1561"/>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1" y="0"/>
                      </a:moveTo>
                      <a:lnTo>
                        <a:pt x="0" y="1"/>
                      </a:lnTo>
                      <a:lnTo>
                        <a:pt x="1" y="3"/>
                      </a:lnTo>
                      <a:lnTo>
                        <a:pt x="2" y="4"/>
                      </a:lnTo>
                      <a:lnTo>
                        <a:pt x="4" y="4"/>
                      </a:lnTo>
                      <a:lnTo>
                        <a:pt x="1" y="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32" name="Freeform 506"/>
                <p:cNvSpPr>
                  <a:spLocks noChangeArrowheads="1"/>
                </p:cNvSpPr>
                <p:nvPr/>
              </p:nvSpPr>
              <p:spPr bwMode="auto">
                <a:xfrm>
                  <a:off x="4252" y="1565"/>
                  <a:ext cx="2" cy="1"/>
                </a:xfrm>
                <a:custGeom>
                  <a:avLst/>
                  <a:gdLst>
                    <a:gd name="T0" fmla="*/ 0 w 5"/>
                    <a:gd name="T1" fmla="*/ 0 h 3"/>
                    <a:gd name="T2" fmla="*/ 0 w 5"/>
                    <a:gd name="T3" fmla="*/ 0 h 3"/>
                    <a:gd name="T4" fmla="*/ 0 w 5"/>
                    <a:gd name="T5" fmla="*/ 0 h 3"/>
                    <a:gd name="T6" fmla="*/ 0 w 5"/>
                    <a:gd name="T7" fmla="*/ 0 h 3"/>
                    <a:gd name="T8" fmla="*/ 0 w 5"/>
                    <a:gd name="T9" fmla="*/ 0 h 3"/>
                    <a:gd name="T10" fmla="*/ 0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4" y="2"/>
                      </a:lnTo>
                      <a:lnTo>
                        <a:pt x="3" y="0"/>
                      </a:lnTo>
                      <a:lnTo>
                        <a:pt x="1" y="0"/>
                      </a:lnTo>
                      <a:lnTo>
                        <a:pt x="0" y="3"/>
                      </a:lnTo>
                      <a:lnTo>
                        <a:pt x="5" y="3"/>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33" name="Freeform 507"/>
                <p:cNvSpPr>
                  <a:spLocks noChangeArrowheads="1"/>
                </p:cNvSpPr>
                <p:nvPr/>
              </p:nvSpPr>
              <p:spPr bwMode="auto">
                <a:xfrm>
                  <a:off x="4248" y="1566"/>
                  <a:ext cx="6" cy="22"/>
                </a:xfrm>
                <a:custGeom>
                  <a:avLst/>
                  <a:gdLst>
                    <a:gd name="T0" fmla="*/ 0 w 18"/>
                    <a:gd name="T1" fmla="*/ 0 h 60"/>
                    <a:gd name="T2" fmla="*/ 0 w 18"/>
                    <a:gd name="T3" fmla="*/ 0 h 60"/>
                    <a:gd name="T4" fmla="*/ 0 w 18"/>
                    <a:gd name="T5" fmla="*/ 0 h 60"/>
                    <a:gd name="T6" fmla="*/ 0 w 18"/>
                    <a:gd name="T7" fmla="*/ 0 h 60"/>
                    <a:gd name="T8" fmla="*/ 0 w 18"/>
                    <a:gd name="T9" fmla="*/ 0 h 60"/>
                    <a:gd name="T10" fmla="*/ 0 w 18"/>
                    <a:gd name="T11" fmla="*/ 0 h 60"/>
                    <a:gd name="T12" fmla="*/ 0 w 18"/>
                    <a:gd name="T13" fmla="*/ 0 h 60"/>
                    <a:gd name="T14" fmla="*/ 0 w 18"/>
                    <a:gd name="T15" fmla="*/ 0 h 60"/>
                    <a:gd name="T16" fmla="*/ 0 w 18"/>
                    <a:gd name="T17" fmla="*/ 0 h 60"/>
                    <a:gd name="T18" fmla="*/ 0 w 18"/>
                    <a:gd name="T19" fmla="*/ 0 h 60"/>
                    <a:gd name="T20" fmla="*/ 0 w 18"/>
                    <a:gd name="T21" fmla="*/ 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60"/>
                    <a:gd name="T35" fmla="*/ 18 w 18"/>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60">
                      <a:moveTo>
                        <a:pt x="4" y="60"/>
                      </a:moveTo>
                      <a:lnTo>
                        <a:pt x="10" y="42"/>
                      </a:lnTo>
                      <a:lnTo>
                        <a:pt x="15" y="23"/>
                      </a:lnTo>
                      <a:lnTo>
                        <a:pt x="17" y="7"/>
                      </a:lnTo>
                      <a:lnTo>
                        <a:pt x="18" y="0"/>
                      </a:lnTo>
                      <a:lnTo>
                        <a:pt x="13" y="0"/>
                      </a:lnTo>
                      <a:lnTo>
                        <a:pt x="11" y="6"/>
                      </a:lnTo>
                      <a:lnTo>
                        <a:pt x="9" y="22"/>
                      </a:lnTo>
                      <a:lnTo>
                        <a:pt x="4" y="41"/>
                      </a:lnTo>
                      <a:lnTo>
                        <a:pt x="0" y="58"/>
                      </a:lnTo>
                      <a:lnTo>
                        <a:pt x="4" y="6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34" name="Freeform 508"/>
                <p:cNvSpPr>
                  <a:spLocks noChangeArrowheads="1"/>
                </p:cNvSpPr>
                <p:nvPr/>
              </p:nvSpPr>
              <p:spPr bwMode="auto">
                <a:xfrm>
                  <a:off x="4248" y="1587"/>
                  <a:ext cx="1" cy="1"/>
                </a:xfrm>
                <a:custGeom>
                  <a:avLst/>
                  <a:gdLst>
                    <a:gd name="T0" fmla="*/ 0 w 4"/>
                    <a:gd name="T1" fmla="*/ 0 h 4"/>
                    <a:gd name="T2" fmla="*/ 0 w 4"/>
                    <a:gd name="T3" fmla="*/ 0 h 4"/>
                    <a:gd name="T4" fmla="*/ 0 w 4"/>
                    <a:gd name="T5" fmla="*/ 0 h 4"/>
                    <a:gd name="T6" fmla="*/ 0 w 4"/>
                    <a:gd name="T7" fmla="*/ 0 h 4"/>
                    <a:gd name="T8" fmla="*/ 0 w 4"/>
                    <a:gd name="T9" fmla="*/ 0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0" y="2"/>
                      </a:lnTo>
                      <a:lnTo>
                        <a:pt x="1" y="4"/>
                      </a:lnTo>
                      <a:lnTo>
                        <a:pt x="3" y="3"/>
                      </a:lnTo>
                      <a:lnTo>
                        <a:pt x="4" y="2"/>
                      </a:lnTo>
                      <a:lnTo>
                        <a:pt x="0" y="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35" name="Freeform 509"/>
                <p:cNvSpPr>
                  <a:spLocks noChangeArrowheads="1"/>
                </p:cNvSpPr>
                <p:nvPr/>
              </p:nvSpPr>
              <p:spPr bwMode="auto">
                <a:xfrm>
                  <a:off x="4246" y="1592"/>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6" y="3"/>
                      </a:moveTo>
                      <a:lnTo>
                        <a:pt x="5" y="1"/>
                      </a:lnTo>
                      <a:lnTo>
                        <a:pt x="4" y="0"/>
                      </a:lnTo>
                      <a:lnTo>
                        <a:pt x="1" y="1"/>
                      </a:lnTo>
                      <a:lnTo>
                        <a:pt x="0" y="2"/>
                      </a:lnTo>
                      <a:lnTo>
                        <a:pt x="6" y="3"/>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36" name="Freeform 510"/>
                <p:cNvSpPr>
                  <a:spLocks noChangeArrowheads="1"/>
                </p:cNvSpPr>
                <p:nvPr/>
              </p:nvSpPr>
              <p:spPr bwMode="auto">
                <a:xfrm>
                  <a:off x="4244" y="1593"/>
                  <a:ext cx="4" cy="9"/>
                </a:xfrm>
                <a:custGeom>
                  <a:avLst/>
                  <a:gdLst>
                    <a:gd name="T0" fmla="*/ 0 w 14"/>
                    <a:gd name="T1" fmla="*/ 0 h 24"/>
                    <a:gd name="T2" fmla="*/ 0 w 14"/>
                    <a:gd name="T3" fmla="*/ 0 h 24"/>
                    <a:gd name="T4" fmla="*/ 0 w 14"/>
                    <a:gd name="T5" fmla="*/ 0 h 24"/>
                    <a:gd name="T6" fmla="*/ 0 w 14"/>
                    <a:gd name="T7" fmla="*/ 0 h 24"/>
                    <a:gd name="T8" fmla="*/ 0 w 14"/>
                    <a:gd name="T9" fmla="*/ 0 h 24"/>
                    <a:gd name="T10" fmla="*/ 0 w 14"/>
                    <a:gd name="T11" fmla="*/ 0 h 24"/>
                    <a:gd name="T12" fmla="*/ 0 w 14"/>
                    <a:gd name="T13" fmla="*/ 0 h 24"/>
                    <a:gd name="T14" fmla="*/ 0 60000 65536"/>
                    <a:gd name="T15" fmla="*/ 0 60000 65536"/>
                    <a:gd name="T16" fmla="*/ 0 60000 65536"/>
                    <a:gd name="T17" fmla="*/ 0 60000 65536"/>
                    <a:gd name="T18" fmla="*/ 0 60000 65536"/>
                    <a:gd name="T19" fmla="*/ 0 60000 65536"/>
                    <a:gd name="T20" fmla="*/ 0 60000 65536"/>
                    <a:gd name="T21" fmla="*/ 0 w 14"/>
                    <a:gd name="T22" fmla="*/ 0 h 24"/>
                    <a:gd name="T23" fmla="*/ 14 w 1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4">
                      <a:moveTo>
                        <a:pt x="5" y="24"/>
                      </a:moveTo>
                      <a:lnTo>
                        <a:pt x="10" y="10"/>
                      </a:lnTo>
                      <a:lnTo>
                        <a:pt x="14" y="1"/>
                      </a:lnTo>
                      <a:lnTo>
                        <a:pt x="8" y="0"/>
                      </a:lnTo>
                      <a:lnTo>
                        <a:pt x="5" y="9"/>
                      </a:lnTo>
                      <a:lnTo>
                        <a:pt x="0" y="22"/>
                      </a:lnTo>
                      <a:lnTo>
                        <a:pt x="5" y="24"/>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37" name="Freeform 511"/>
                <p:cNvSpPr>
                  <a:spLocks noChangeArrowheads="1"/>
                </p:cNvSpPr>
                <p:nvPr/>
              </p:nvSpPr>
              <p:spPr bwMode="auto">
                <a:xfrm>
                  <a:off x="4244" y="1601"/>
                  <a:ext cx="1" cy="2"/>
                </a:xfrm>
                <a:custGeom>
                  <a:avLst/>
                  <a:gdLst>
                    <a:gd name="T0" fmla="*/ 0 w 5"/>
                    <a:gd name="T1" fmla="*/ 0 h 4"/>
                    <a:gd name="T2" fmla="*/ 0 w 5"/>
                    <a:gd name="T3" fmla="*/ 1 h 4"/>
                    <a:gd name="T4" fmla="*/ 0 w 5"/>
                    <a:gd name="T5" fmla="*/ 1 h 4"/>
                    <a:gd name="T6" fmla="*/ 0 w 5"/>
                    <a:gd name="T7" fmla="*/ 1 h 4"/>
                    <a:gd name="T8" fmla="*/ 0 w 5"/>
                    <a:gd name="T9" fmla="*/ 1 h 4"/>
                    <a:gd name="T10" fmla="*/ 0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0"/>
                      </a:moveTo>
                      <a:lnTo>
                        <a:pt x="0" y="2"/>
                      </a:lnTo>
                      <a:lnTo>
                        <a:pt x="1" y="3"/>
                      </a:lnTo>
                      <a:lnTo>
                        <a:pt x="4" y="4"/>
                      </a:lnTo>
                      <a:lnTo>
                        <a:pt x="5" y="2"/>
                      </a:lnTo>
                      <a:lnTo>
                        <a:pt x="0" y="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38" name="Freeform 512"/>
                <p:cNvSpPr>
                  <a:spLocks noChangeArrowheads="1"/>
                </p:cNvSpPr>
                <p:nvPr/>
              </p:nvSpPr>
              <p:spPr bwMode="auto">
                <a:xfrm>
                  <a:off x="4243" y="1603"/>
                  <a:ext cx="1" cy="1"/>
                </a:xfrm>
                <a:custGeom>
                  <a:avLst/>
                  <a:gdLst>
                    <a:gd name="T0" fmla="*/ 0 w 4"/>
                    <a:gd name="T1" fmla="*/ 0 h 3"/>
                    <a:gd name="T2" fmla="*/ 0 w 4"/>
                    <a:gd name="T3" fmla="*/ 0 h 3"/>
                    <a:gd name="T4" fmla="*/ 0 w 4"/>
                    <a:gd name="T5" fmla="*/ 0 h 3"/>
                    <a:gd name="T6" fmla="*/ 0 w 4"/>
                    <a:gd name="T7" fmla="*/ 0 h 3"/>
                    <a:gd name="T8" fmla="*/ 0 w 4"/>
                    <a:gd name="T9" fmla="*/ 0 h 3"/>
                    <a:gd name="T10" fmla="*/ 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3"/>
                      </a:moveTo>
                      <a:lnTo>
                        <a:pt x="4" y="1"/>
                      </a:lnTo>
                      <a:lnTo>
                        <a:pt x="3" y="0"/>
                      </a:lnTo>
                      <a:lnTo>
                        <a:pt x="1" y="0"/>
                      </a:lnTo>
                      <a:lnTo>
                        <a:pt x="0" y="2"/>
                      </a:lnTo>
                      <a:lnTo>
                        <a:pt x="4" y="3"/>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39" name="Freeform 513"/>
                <p:cNvSpPr>
                  <a:spLocks noChangeArrowheads="1"/>
                </p:cNvSpPr>
                <p:nvPr/>
              </p:nvSpPr>
              <p:spPr bwMode="auto">
                <a:xfrm>
                  <a:off x="4239" y="1604"/>
                  <a:ext cx="5" cy="9"/>
                </a:xfrm>
                <a:custGeom>
                  <a:avLst/>
                  <a:gdLst>
                    <a:gd name="T0" fmla="*/ 0 w 15"/>
                    <a:gd name="T1" fmla="*/ 0 h 25"/>
                    <a:gd name="T2" fmla="*/ 0 w 15"/>
                    <a:gd name="T3" fmla="*/ 0 h 25"/>
                    <a:gd name="T4" fmla="*/ 0 w 15"/>
                    <a:gd name="T5" fmla="*/ 0 h 25"/>
                    <a:gd name="T6" fmla="*/ 0 w 15"/>
                    <a:gd name="T7" fmla="*/ 0 h 25"/>
                    <a:gd name="T8" fmla="*/ 0 w 15"/>
                    <a:gd name="T9" fmla="*/ 0 h 25"/>
                    <a:gd name="T10" fmla="*/ 0 w 15"/>
                    <a:gd name="T11" fmla="*/ 0 h 25"/>
                    <a:gd name="T12" fmla="*/ 0 w 15"/>
                    <a:gd name="T13" fmla="*/ 0 h 25"/>
                    <a:gd name="T14" fmla="*/ 0 60000 65536"/>
                    <a:gd name="T15" fmla="*/ 0 60000 65536"/>
                    <a:gd name="T16" fmla="*/ 0 60000 65536"/>
                    <a:gd name="T17" fmla="*/ 0 60000 65536"/>
                    <a:gd name="T18" fmla="*/ 0 60000 65536"/>
                    <a:gd name="T19" fmla="*/ 0 60000 65536"/>
                    <a:gd name="T20" fmla="*/ 0 60000 65536"/>
                    <a:gd name="T21" fmla="*/ 0 w 15"/>
                    <a:gd name="T22" fmla="*/ 0 h 25"/>
                    <a:gd name="T23" fmla="*/ 15 w 15"/>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5">
                      <a:moveTo>
                        <a:pt x="5" y="25"/>
                      </a:moveTo>
                      <a:lnTo>
                        <a:pt x="12" y="12"/>
                      </a:lnTo>
                      <a:lnTo>
                        <a:pt x="15" y="1"/>
                      </a:lnTo>
                      <a:lnTo>
                        <a:pt x="11" y="0"/>
                      </a:lnTo>
                      <a:lnTo>
                        <a:pt x="6" y="9"/>
                      </a:lnTo>
                      <a:lnTo>
                        <a:pt x="0" y="21"/>
                      </a:lnTo>
                      <a:lnTo>
                        <a:pt x="5" y="25"/>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40" name="Freeform 514"/>
                <p:cNvSpPr>
                  <a:spLocks noChangeArrowheads="1"/>
                </p:cNvSpPr>
                <p:nvPr/>
              </p:nvSpPr>
              <p:spPr bwMode="auto">
                <a:xfrm>
                  <a:off x="4239" y="1612"/>
                  <a:ext cx="2" cy="1"/>
                </a:xfrm>
                <a:custGeom>
                  <a:avLst/>
                  <a:gdLst>
                    <a:gd name="T0" fmla="*/ 0 w 5"/>
                    <a:gd name="T1" fmla="*/ 0 h 4"/>
                    <a:gd name="T2" fmla="*/ 0 w 5"/>
                    <a:gd name="T3" fmla="*/ 0 h 4"/>
                    <a:gd name="T4" fmla="*/ 0 w 5"/>
                    <a:gd name="T5" fmla="*/ 0 h 4"/>
                    <a:gd name="T6" fmla="*/ 0 w 5"/>
                    <a:gd name="T7" fmla="*/ 0 h 4"/>
                    <a:gd name="T8" fmla="*/ 0 w 5"/>
                    <a:gd name="T9" fmla="*/ 0 h 4"/>
                    <a:gd name="T10" fmla="*/ 0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0"/>
                      </a:moveTo>
                      <a:lnTo>
                        <a:pt x="0" y="2"/>
                      </a:lnTo>
                      <a:lnTo>
                        <a:pt x="1" y="4"/>
                      </a:lnTo>
                      <a:lnTo>
                        <a:pt x="3" y="4"/>
                      </a:lnTo>
                      <a:lnTo>
                        <a:pt x="5" y="4"/>
                      </a:lnTo>
                      <a:lnTo>
                        <a:pt x="0" y="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41" name="Freeform 515"/>
                <p:cNvSpPr>
                  <a:spLocks noChangeArrowheads="1"/>
                </p:cNvSpPr>
                <p:nvPr/>
              </p:nvSpPr>
              <p:spPr bwMode="auto">
                <a:xfrm>
                  <a:off x="4237" y="1614"/>
                  <a:ext cx="2" cy="2"/>
                </a:xfrm>
                <a:custGeom>
                  <a:avLst/>
                  <a:gdLst>
                    <a:gd name="T0" fmla="*/ 0 w 5"/>
                    <a:gd name="T1" fmla="*/ 1 h 4"/>
                    <a:gd name="T2" fmla="*/ 0 w 5"/>
                    <a:gd name="T3" fmla="*/ 1 h 4"/>
                    <a:gd name="T4" fmla="*/ 0 w 5"/>
                    <a:gd name="T5" fmla="*/ 1 h 4"/>
                    <a:gd name="T6" fmla="*/ 0 w 5"/>
                    <a:gd name="T7" fmla="*/ 0 h 4"/>
                    <a:gd name="T8" fmla="*/ 0 w 5"/>
                    <a:gd name="T9" fmla="*/ 1 h 4"/>
                    <a:gd name="T10" fmla="*/ 0 w 5"/>
                    <a:gd name="T11" fmla="*/ 1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5" y="4"/>
                      </a:moveTo>
                      <a:lnTo>
                        <a:pt x="5" y="2"/>
                      </a:lnTo>
                      <a:lnTo>
                        <a:pt x="4" y="1"/>
                      </a:lnTo>
                      <a:lnTo>
                        <a:pt x="2" y="0"/>
                      </a:lnTo>
                      <a:lnTo>
                        <a:pt x="0" y="2"/>
                      </a:lnTo>
                      <a:lnTo>
                        <a:pt x="5" y="4"/>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42" name="Freeform 516"/>
                <p:cNvSpPr>
                  <a:spLocks noChangeArrowheads="1"/>
                </p:cNvSpPr>
                <p:nvPr/>
              </p:nvSpPr>
              <p:spPr bwMode="auto">
                <a:xfrm>
                  <a:off x="4233" y="1615"/>
                  <a:ext cx="7" cy="9"/>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w 21"/>
                    <a:gd name="T11" fmla="*/ 0 h 23"/>
                    <a:gd name="T12" fmla="*/ 0 w 21"/>
                    <a:gd name="T13" fmla="*/ 0 h 23"/>
                    <a:gd name="T14" fmla="*/ 0 60000 65536"/>
                    <a:gd name="T15" fmla="*/ 0 60000 65536"/>
                    <a:gd name="T16" fmla="*/ 0 60000 65536"/>
                    <a:gd name="T17" fmla="*/ 0 60000 65536"/>
                    <a:gd name="T18" fmla="*/ 0 60000 65536"/>
                    <a:gd name="T19" fmla="*/ 0 60000 65536"/>
                    <a:gd name="T20" fmla="*/ 0 60000 65536"/>
                    <a:gd name="T21" fmla="*/ 0 w 21"/>
                    <a:gd name="T22" fmla="*/ 0 h 23"/>
                    <a:gd name="T23" fmla="*/ 21 w 2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3">
                      <a:moveTo>
                        <a:pt x="5" y="23"/>
                      </a:moveTo>
                      <a:lnTo>
                        <a:pt x="14" y="12"/>
                      </a:lnTo>
                      <a:lnTo>
                        <a:pt x="21" y="2"/>
                      </a:lnTo>
                      <a:lnTo>
                        <a:pt x="16" y="0"/>
                      </a:lnTo>
                      <a:lnTo>
                        <a:pt x="9" y="9"/>
                      </a:lnTo>
                      <a:lnTo>
                        <a:pt x="0" y="20"/>
                      </a:lnTo>
                      <a:lnTo>
                        <a:pt x="5" y="23"/>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43" name="Freeform 517"/>
                <p:cNvSpPr>
                  <a:spLocks noChangeArrowheads="1"/>
                </p:cNvSpPr>
                <p:nvPr/>
              </p:nvSpPr>
              <p:spPr bwMode="auto">
                <a:xfrm>
                  <a:off x="4233" y="1623"/>
                  <a:ext cx="1" cy="1"/>
                </a:xfrm>
                <a:custGeom>
                  <a:avLst/>
                  <a:gdLst>
                    <a:gd name="T0" fmla="*/ 0 w 5"/>
                    <a:gd name="T1" fmla="*/ 0 h 4"/>
                    <a:gd name="T2" fmla="*/ 0 w 5"/>
                    <a:gd name="T3" fmla="*/ 0 h 4"/>
                    <a:gd name="T4" fmla="*/ 0 w 5"/>
                    <a:gd name="T5" fmla="*/ 0 h 4"/>
                    <a:gd name="T6" fmla="*/ 0 w 5"/>
                    <a:gd name="T7" fmla="*/ 0 h 4"/>
                    <a:gd name="T8" fmla="*/ 0 w 5"/>
                    <a:gd name="T9" fmla="*/ 0 h 4"/>
                    <a:gd name="T10" fmla="*/ 0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0"/>
                      </a:moveTo>
                      <a:lnTo>
                        <a:pt x="0" y="2"/>
                      </a:lnTo>
                      <a:lnTo>
                        <a:pt x="0" y="3"/>
                      </a:lnTo>
                      <a:lnTo>
                        <a:pt x="3" y="4"/>
                      </a:lnTo>
                      <a:lnTo>
                        <a:pt x="5" y="3"/>
                      </a:lnTo>
                      <a:lnTo>
                        <a:pt x="0" y="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44" name="Freeform 518"/>
                <p:cNvSpPr>
                  <a:spLocks noChangeArrowheads="1"/>
                </p:cNvSpPr>
                <p:nvPr/>
              </p:nvSpPr>
              <p:spPr bwMode="auto">
                <a:xfrm>
                  <a:off x="4280" y="1613"/>
                  <a:ext cx="2" cy="1"/>
                </a:xfrm>
                <a:custGeom>
                  <a:avLst/>
                  <a:gdLst>
                    <a:gd name="T0" fmla="*/ 0 w 5"/>
                    <a:gd name="T1" fmla="*/ 0 h 3"/>
                    <a:gd name="T2" fmla="*/ 0 w 5"/>
                    <a:gd name="T3" fmla="*/ 0 h 3"/>
                    <a:gd name="T4" fmla="*/ 0 w 5"/>
                    <a:gd name="T5" fmla="*/ 0 h 3"/>
                    <a:gd name="T6" fmla="*/ 0 w 5"/>
                    <a:gd name="T7" fmla="*/ 0 h 3"/>
                    <a:gd name="T8" fmla="*/ 0 w 5"/>
                    <a:gd name="T9" fmla="*/ 0 h 3"/>
                    <a:gd name="T10" fmla="*/ 0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4" y="1"/>
                      </a:lnTo>
                      <a:lnTo>
                        <a:pt x="3" y="0"/>
                      </a:lnTo>
                      <a:lnTo>
                        <a:pt x="1" y="1"/>
                      </a:lnTo>
                      <a:lnTo>
                        <a:pt x="0" y="2"/>
                      </a:lnTo>
                      <a:lnTo>
                        <a:pt x="5" y="3"/>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45" name="Freeform 519"/>
                <p:cNvSpPr>
                  <a:spLocks noChangeArrowheads="1"/>
                </p:cNvSpPr>
                <p:nvPr/>
              </p:nvSpPr>
              <p:spPr bwMode="auto">
                <a:xfrm>
                  <a:off x="4275" y="1614"/>
                  <a:ext cx="7" cy="20"/>
                </a:xfrm>
                <a:custGeom>
                  <a:avLst/>
                  <a:gdLst>
                    <a:gd name="T0" fmla="*/ 0 w 22"/>
                    <a:gd name="T1" fmla="*/ 0 h 53"/>
                    <a:gd name="T2" fmla="*/ 0 w 22"/>
                    <a:gd name="T3" fmla="*/ 0 h 53"/>
                    <a:gd name="T4" fmla="*/ 0 w 22"/>
                    <a:gd name="T5" fmla="*/ 0 h 53"/>
                    <a:gd name="T6" fmla="*/ 0 w 22"/>
                    <a:gd name="T7" fmla="*/ 0 h 53"/>
                    <a:gd name="T8" fmla="*/ 0 w 22"/>
                    <a:gd name="T9" fmla="*/ 0 h 53"/>
                    <a:gd name="T10" fmla="*/ 0 w 22"/>
                    <a:gd name="T11" fmla="*/ 0 h 53"/>
                    <a:gd name="T12" fmla="*/ 0 w 22"/>
                    <a:gd name="T13" fmla="*/ 0 h 53"/>
                    <a:gd name="T14" fmla="*/ 0 w 22"/>
                    <a:gd name="T15" fmla="*/ 0 h 53"/>
                    <a:gd name="T16" fmla="*/ 0 w 22"/>
                    <a:gd name="T17" fmla="*/ 0 h 53"/>
                    <a:gd name="T18" fmla="*/ 0 w 22"/>
                    <a:gd name="T19" fmla="*/ 0 h 53"/>
                    <a:gd name="T20" fmla="*/ 0 w 22"/>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3"/>
                    <a:gd name="T35" fmla="*/ 22 w 22"/>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3">
                      <a:moveTo>
                        <a:pt x="5" y="53"/>
                      </a:moveTo>
                      <a:lnTo>
                        <a:pt x="11" y="42"/>
                      </a:lnTo>
                      <a:lnTo>
                        <a:pt x="15" y="27"/>
                      </a:lnTo>
                      <a:lnTo>
                        <a:pt x="20" y="13"/>
                      </a:lnTo>
                      <a:lnTo>
                        <a:pt x="22" y="1"/>
                      </a:lnTo>
                      <a:lnTo>
                        <a:pt x="17" y="0"/>
                      </a:lnTo>
                      <a:lnTo>
                        <a:pt x="14" y="12"/>
                      </a:lnTo>
                      <a:lnTo>
                        <a:pt x="11" y="26"/>
                      </a:lnTo>
                      <a:lnTo>
                        <a:pt x="6" y="40"/>
                      </a:lnTo>
                      <a:lnTo>
                        <a:pt x="0" y="50"/>
                      </a:lnTo>
                      <a:lnTo>
                        <a:pt x="5" y="53"/>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46" name="Freeform 520"/>
                <p:cNvSpPr>
                  <a:spLocks noChangeArrowheads="1"/>
                </p:cNvSpPr>
                <p:nvPr/>
              </p:nvSpPr>
              <p:spPr bwMode="auto">
                <a:xfrm>
                  <a:off x="4275" y="1633"/>
                  <a:ext cx="2" cy="1"/>
                </a:xfrm>
                <a:custGeom>
                  <a:avLst/>
                  <a:gdLst>
                    <a:gd name="T0" fmla="*/ 0 w 5"/>
                    <a:gd name="T1" fmla="*/ 0 h 4"/>
                    <a:gd name="T2" fmla="*/ 0 w 5"/>
                    <a:gd name="T3" fmla="*/ 0 h 4"/>
                    <a:gd name="T4" fmla="*/ 0 w 5"/>
                    <a:gd name="T5" fmla="*/ 0 h 4"/>
                    <a:gd name="T6" fmla="*/ 0 w 5"/>
                    <a:gd name="T7" fmla="*/ 0 h 4"/>
                    <a:gd name="T8" fmla="*/ 0 w 5"/>
                    <a:gd name="T9" fmla="*/ 0 h 4"/>
                    <a:gd name="T10" fmla="*/ 0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0"/>
                      </a:moveTo>
                      <a:lnTo>
                        <a:pt x="0" y="3"/>
                      </a:lnTo>
                      <a:lnTo>
                        <a:pt x="2" y="4"/>
                      </a:lnTo>
                      <a:lnTo>
                        <a:pt x="4" y="4"/>
                      </a:lnTo>
                      <a:lnTo>
                        <a:pt x="5" y="3"/>
                      </a:lnTo>
                      <a:lnTo>
                        <a:pt x="0" y="0"/>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47" name="Freeform 521"/>
                <p:cNvSpPr>
                  <a:spLocks noChangeArrowheads="1"/>
                </p:cNvSpPr>
                <p:nvPr/>
              </p:nvSpPr>
              <p:spPr bwMode="auto">
                <a:xfrm>
                  <a:off x="4274" y="1637"/>
                  <a:ext cx="1" cy="1"/>
                </a:xfrm>
                <a:custGeom>
                  <a:avLst/>
                  <a:gdLst>
                    <a:gd name="T0" fmla="*/ 0 w 4"/>
                    <a:gd name="T1" fmla="*/ 0 h 3"/>
                    <a:gd name="T2" fmla="*/ 0 w 4"/>
                    <a:gd name="T3" fmla="*/ 0 h 3"/>
                    <a:gd name="T4" fmla="*/ 0 w 4"/>
                    <a:gd name="T5" fmla="*/ 0 h 3"/>
                    <a:gd name="T6" fmla="*/ 0 w 4"/>
                    <a:gd name="T7" fmla="*/ 0 h 3"/>
                    <a:gd name="T8" fmla="*/ 0 w 4"/>
                    <a:gd name="T9" fmla="*/ 0 h 3"/>
                    <a:gd name="T10" fmla="*/ 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3"/>
                      </a:moveTo>
                      <a:lnTo>
                        <a:pt x="4" y="1"/>
                      </a:lnTo>
                      <a:lnTo>
                        <a:pt x="3" y="0"/>
                      </a:lnTo>
                      <a:lnTo>
                        <a:pt x="1" y="0"/>
                      </a:lnTo>
                      <a:lnTo>
                        <a:pt x="0" y="1"/>
                      </a:lnTo>
                      <a:lnTo>
                        <a:pt x="4" y="3"/>
                      </a:lnTo>
                      <a:close/>
                    </a:path>
                  </a:pathLst>
                </a:custGeom>
                <a:solidFill>
                  <a:srgbClr val="FCED9B"/>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48" name="Freeform 522"/>
                <p:cNvSpPr>
                  <a:spLocks noChangeArrowheads="1"/>
                </p:cNvSpPr>
                <p:nvPr/>
              </p:nvSpPr>
              <p:spPr bwMode="auto">
                <a:xfrm>
                  <a:off x="4269" y="1638"/>
                  <a:ext cx="6" cy="10"/>
                </a:xfrm>
                <a:custGeom>
                  <a:avLst/>
                  <a:gdLst>
                    <a:gd name="T0" fmla="*/ 0 w 19"/>
                    <a:gd name="T1" fmla="*/ 0 h 29"/>
                    <a:gd name="T2" fmla="*/ 0 w 19"/>
                    <a:gd name="T3" fmla="*/ 0 h 29"/>
                    <a:gd name="T4" fmla="*/ 0 w 19"/>
                    <a:gd name="T5" fmla="*/ 0 h 29"/>
                    <a:gd name="T6" fmla="*/ 0 w 19"/>
                    <a:gd name="T7" fmla="*/ 0 h 29"/>
                    <a:gd name="T8" fmla="*/ 0 w 19"/>
                    <a:gd name="T9" fmla="*/ 0 h 29"/>
                    <a:gd name="T10" fmla="*/ 0 w 19"/>
                    <a:gd name="T11" fmla="*/ 0 h 29"/>
                    <a:gd name="T12" fmla="*/ 0 w 19"/>
                    <a:gd name="T13" fmla="*/ 0 h 29"/>
                    <a:gd name="T14" fmla="*/ 0 60000 65536"/>
                    <a:gd name="T15" fmla="*/ 0 60000 65536"/>
                    <a:gd name="T16" fmla="*/ 0 60000 65536"/>
                    <a:gd name="T17" fmla="*/ 0 60000 65536"/>
                    <a:gd name="T18" fmla="*/ 0 60000 65536"/>
                    <a:gd name="T19" fmla="*/ 0 60000 65536"/>
                    <a:gd name="T20" fmla="*/ 0 60000 65536"/>
                    <a:gd name="T21" fmla="*/ 0 w 19"/>
                    <a:gd name="T22" fmla="*/ 0 h 29"/>
                    <a:gd name="T23" fmla="*/ 19 w 1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9">
                      <a:moveTo>
                        <a:pt x="3" y="29"/>
                      </a:moveTo>
                      <a:lnTo>
                        <a:pt x="12" y="15"/>
                      </a:lnTo>
                      <a:lnTo>
                        <a:pt x="19" y="2"/>
                      </a:lnTo>
                      <a:lnTo>
                        <a:pt x="15" y="0"/>
                      </a:lnTo>
                      <a:lnTo>
                        <a:pt x="8" y="12"/>
                      </a:lnTo>
                      <a:lnTo>
                        <a:pt x="0" y="26"/>
                      </a:lnTo>
                      <a:lnTo>
                        <a:pt x="3" y="29"/>
                      </a:lnTo>
                      <a:close/>
                    </a:path>
                  </a:pathLst>
                </a:custGeom>
                <a:solidFill>
                  <a:srgbClr val="FCED9B"/>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49" name="Freeform 523"/>
                <p:cNvSpPr>
                  <a:spLocks noChangeArrowheads="1"/>
                </p:cNvSpPr>
                <p:nvPr/>
              </p:nvSpPr>
              <p:spPr bwMode="auto">
                <a:xfrm>
                  <a:off x="4268" y="1647"/>
                  <a:ext cx="2" cy="2"/>
                </a:xfrm>
                <a:custGeom>
                  <a:avLst/>
                  <a:gdLst>
                    <a:gd name="T0" fmla="*/ 0 w 5"/>
                    <a:gd name="T1" fmla="*/ 0 h 4"/>
                    <a:gd name="T2" fmla="*/ 0 w 5"/>
                    <a:gd name="T3" fmla="*/ 1 h 4"/>
                    <a:gd name="T4" fmla="*/ 0 w 5"/>
                    <a:gd name="T5" fmla="*/ 1 h 4"/>
                    <a:gd name="T6" fmla="*/ 0 w 5"/>
                    <a:gd name="T7" fmla="*/ 1 h 4"/>
                    <a:gd name="T8" fmla="*/ 0 w 5"/>
                    <a:gd name="T9" fmla="*/ 1 h 4"/>
                    <a:gd name="T10" fmla="*/ 0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2" y="0"/>
                      </a:moveTo>
                      <a:lnTo>
                        <a:pt x="0" y="2"/>
                      </a:lnTo>
                      <a:lnTo>
                        <a:pt x="2" y="3"/>
                      </a:lnTo>
                      <a:lnTo>
                        <a:pt x="3" y="4"/>
                      </a:lnTo>
                      <a:lnTo>
                        <a:pt x="5" y="3"/>
                      </a:lnTo>
                      <a:lnTo>
                        <a:pt x="2" y="0"/>
                      </a:lnTo>
                      <a:close/>
                    </a:path>
                  </a:pathLst>
                </a:custGeom>
                <a:solidFill>
                  <a:srgbClr val="FCED9B"/>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50" name="Freeform 524"/>
                <p:cNvSpPr>
                  <a:spLocks noChangeArrowheads="1"/>
                </p:cNvSpPr>
                <p:nvPr/>
              </p:nvSpPr>
              <p:spPr bwMode="auto">
                <a:xfrm>
                  <a:off x="4267" y="1650"/>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6" y="3"/>
                      </a:moveTo>
                      <a:lnTo>
                        <a:pt x="6" y="1"/>
                      </a:lnTo>
                      <a:lnTo>
                        <a:pt x="4" y="0"/>
                      </a:lnTo>
                      <a:lnTo>
                        <a:pt x="2" y="0"/>
                      </a:lnTo>
                      <a:lnTo>
                        <a:pt x="0" y="1"/>
                      </a:lnTo>
                      <a:lnTo>
                        <a:pt x="6" y="3"/>
                      </a:lnTo>
                      <a:close/>
                    </a:path>
                  </a:pathLst>
                </a:custGeom>
                <a:solidFill>
                  <a:srgbClr val="FCED9B"/>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51" name="Freeform 525"/>
                <p:cNvSpPr>
                  <a:spLocks noChangeArrowheads="1"/>
                </p:cNvSpPr>
                <p:nvPr/>
              </p:nvSpPr>
              <p:spPr bwMode="auto">
                <a:xfrm>
                  <a:off x="4263" y="1651"/>
                  <a:ext cx="5"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60000 65536"/>
                    <a:gd name="T15" fmla="*/ 0 60000 65536"/>
                    <a:gd name="T16" fmla="*/ 0 60000 65536"/>
                    <a:gd name="T17" fmla="*/ 0 60000 65536"/>
                    <a:gd name="T18" fmla="*/ 0 60000 65536"/>
                    <a:gd name="T19" fmla="*/ 0 60000 65536"/>
                    <a:gd name="T20" fmla="*/ 0 60000 65536"/>
                    <a:gd name="T21" fmla="*/ 0 w 18"/>
                    <a:gd name="T22" fmla="*/ 0 h 22"/>
                    <a:gd name="T23" fmla="*/ 18 w 18"/>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2">
                      <a:moveTo>
                        <a:pt x="4" y="22"/>
                      </a:moveTo>
                      <a:lnTo>
                        <a:pt x="12" y="11"/>
                      </a:lnTo>
                      <a:lnTo>
                        <a:pt x="18" y="2"/>
                      </a:lnTo>
                      <a:lnTo>
                        <a:pt x="12" y="0"/>
                      </a:lnTo>
                      <a:lnTo>
                        <a:pt x="7" y="8"/>
                      </a:lnTo>
                      <a:lnTo>
                        <a:pt x="0" y="17"/>
                      </a:lnTo>
                      <a:lnTo>
                        <a:pt x="4" y="22"/>
                      </a:lnTo>
                      <a:close/>
                    </a:path>
                  </a:pathLst>
                </a:custGeom>
                <a:solidFill>
                  <a:srgbClr val="FCED9B"/>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52" name="Freeform 526"/>
                <p:cNvSpPr>
                  <a:spLocks noChangeArrowheads="1"/>
                </p:cNvSpPr>
                <p:nvPr/>
              </p:nvSpPr>
              <p:spPr bwMode="auto">
                <a:xfrm>
                  <a:off x="4262" y="1657"/>
                  <a:ext cx="2" cy="2"/>
                </a:xfrm>
                <a:custGeom>
                  <a:avLst/>
                  <a:gdLst>
                    <a:gd name="T0" fmla="*/ 0 w 5"/>
                    <a:gd name="T1" fmla="*/ 0 h 6"/>
                    <a:gd name="T2" fmla="*/ 0 w 5"/>
                    <a:gd name="T3" fmla="*/ 0 h 6"/>
                    <a:gd name="T4" fmla="*/ 0 w 5"/>
                    <a:gd name="T5" fmla="*/ 0 h 6"/>
                    <a:gd name="T6" fmla="*/ 0 w 5"/>
                    <a:gd name="T7" fmla="*/ 0 h 6"/>
                    <a:gd name="T8" fmla="*/ 0 w 5"/>
                    <a:gd name="T9" fmla="*/ 0 h 6"/>
                    <a:gd name="T10" fmla="*/ 0 w 5"/>
                    <a:gd name="T11" fmla="*/ 0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1" y="0"/>
                      </a:moveTo>
                      <a:lnTo>
                        <a:pt x="0" y="2"/>
                      </a:lnTo>
                      <a:lnTo>
                        <a:pt x="0" y="5"/>
                      </a:lnTo>
                      <a:lnTo>
                        <a:pt x="2" y="6"/>
                      </a:lnTo>
                      <a:lnTo>
                        <a:pt x="5" y="5"/>
                      </a:lnTo>
                      <a:lnTo>
                        <a:pt x="1" y="0"/>
                      </a:lnTo>
                      <a:close/>
                    </a:path>
                  </a:pathLst>
                </a:custGeom>
                <a:solidFill>
                  <a:srgbClr val="FCED9B"/>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53" name="Freeform 527"/>
                <p:cNvSpPr>
                  <a:spLocks noChangeArrowheads="1"/>
                </p:cNvSpPr>
                <p:nvPr/>
              </p:nvSpPr>
              <p:spPr bwMode="auto">
                <a:xfrm>
                  <a:off x="4382" y="1540"/>
                  <a:ext cx="1" cy="1"/>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3"/>
                      </a:moveTo>
                      <a:lnTo>
                        <a:pt x="3" y="0"/>
                      </a:lnTo>
                      <a:lnTo>
                        <a:pt x="1" y="2"/>
                      </a:lnTo>
                      <a:lnTo>
                        <a:pt x="0" y="3"/>
                      </a:lnTo>
                      <a:lnTo>
                        <a:pt x="0" y="5"/>
                      </a:lnTo>
                      <a:lnTo>
                        <a:pt x="5" y="3"/>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54" name="Freeform 528"/>
                <p:cNvSpPr>
                  <a:spLocks noChangeArrowheads="1"/>
                </p:cNvSpPr>
                <p:nvPr/>
              </p:nvSpPr>
              <p:spPr bwMode="auto">
                <a:xfrm>
                  <a:off x="4382" y="1541"/>
                  <a:ext cx="13" cy="38"/>
                </a:xfrm>
                <a:custGeom>
                  <a:avLst/>
                  <a:gdLst>
                    <a:gd name="T0" fmla="*/ 0 w 43"/>
                    <a:gd name="T1" fmla="*/ 0 h 105"/>
                    <a:gd name="T2" fmla="*/ 0 w 43"/>
                    <a:gd name="T3" fmla="*/ 0 h 105"/>
                    <a:gd name="T4" fmla="*/ 0 w 43"/>
                    <a:gd name="T5" fmla="*/ 0 h 105"/>
                    <a:gd name="T6" fmla="*/ 0 w 43"/>
                    <a:gd name="T7" fmla="*/ 0 h 105"/>
                    <a:gd name="T8" fmla="*/ 0 w 43"/>
                    <a:gd name="T9" fmla="*/ 0 h 105"/>
                    <a:gd name="T10" fmla="*/ 0 w 43"/>
                    <a:gd name="T11" fmla="*/ 0 h 105"/>
                    <a:gd name="T12" fmla="*/ 0 w 43"/>
                    <a:gd name="T13" fmla="*/ 0 h 105"/>
                    <a:gd name="T14" fmla="*/ 0 w 43"/>
                    <a:gd name="T15" fmla="*/ 0 h 105"/>
                    <a:gd name="T16" fmla="*/ 0 w 43"/>
                    <a:gd name="T17" fmla="*/ 0 h 105"/>
                    <a:gd name="T18" fmla="*/ 0 w 43"/>
                    <a:gd name="T19" fmla="*/ 0 h 105"/>
                    <a:gd name="T20" fmla="*/ 0 w 43"/>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105"/>
                    <a:gd name="T35" fmla="*/ 43 w 43"/>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105">
                      <a:moveTo>
                        <a:pt x="43" y="104"/>
                      </a:moveTo>
                      <a:lnTo>
                        <a:pt x="33" y="75"/>
                      </a:lnTo>
                      <a:lnTo>
                        <a:pt x="23" y="43"/>
                      </a:lnTo>
                      <a:lnTo>
                        <a:pt x="13" y="16"/>
                      </a:lnTo>
                      <a:lnTo>
                        <a:pt x="5" y="0"/>
                      </a:lnTo>
                      <a:lnTo>
                        <a:pt x="0" y="2"/>
                      </a:lnTo>
                      <a:lnTo>
                        <a:pt x="7" y="17"/>
                      </a:lnTo>
                      <a:lnTo>
                        <a:pt x="17" y="46"/>
                      </a:lnTo>
                      <a:lnTo>
                        <a:pt x="29" y="77"/>
                      </a:lnTo>
                      <a:lnTo>
                        <a:pt x="37" y="105"/>
                      </a:lnTo>
                      <a:lnTo>
                        <a:pt x="43" y="104"/>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55" name="Freeform 529"/>
                <p:cNvSpPr>
                  <a:spLocks noChangeArrowheads="1"/>
                </p:cNvSpPr>
                <p:nvPr/>
              </p:nvSpPr>
              <p:spPr bwMode="auto">
                <a:xfrm>
                  <a:off x="4393" y="1579"/>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0" y="1"/>
                      </a:moveTo>
                      <a:lnTo>
                        <a:pt x="1" y="3"/>
                      </a:lnTo>
                      <a:lnTo>
                        <a:pt x="3" y="3"/>
                      </a:lnTo>
                      <a:lnTo>
                        <a:pt x="5" y="2"/>
                      </a:lnTo>
                      <a:lnTo>
                        <a:pt x="6" y="0"/>
                      </a:lnTo>
                      <a:lnTo>
                        <a:pt x="0" y="1"/>
                      </a:lnTo>
                      <a:close/>
                    </a:path>
                  </a:pathLst>
                </a:custGeom>
                <a:solidFill>
                  <a:srgbClr val="FCEEB9"/>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56" name="Freeform 530"/>
                <p:cNvSpPr>
                  <a:spLocks noChangeArrowheads="1"/>
                </p:cNvSpPr>
                <p:nvPr/>
              </p:nvSpPr>
              <p:spPr bwMode="auto">
                <a:xfrm>
                  <a:off x="4279" y="1509"/>
                  <a:ext cx="3" cy="2"/>
                </a:xfrm>
                <a:custGeom>
                  <a:avLst/>
                  <a:gdLst>
                    <a:gd name="T0" fmla="*/ 0 w 8"/>
                    <a:gd name="T1" fmla="*/ 0 h 5"/>
                    <a:gd name="T2" fmla="*/ 0 w 8"/>
                    <a:gd name="T3" fmla="*/ 0 h 5"/>
                    <a:gd name="T4" fmla="*/ 0 w 8"/>
                    <a:gd name="T5" fmla="*/ 0 h 5"/>
                    <a:gd name="T6" fmla="*/ 0 w 8"/>
                    <a:gd name="T7" fmla="*/ 0 h 5"/>
                    <a:gd name="T8" fmla="*/ 0 w 8"/>
                    <a:gd name="T9" fmla="*/ 0 h 5"/>
                    <a:gd name="T10" fmla="*/ 0 w 8"/>
                    <a:gd name="T11" fmla="*/ 0 h 5"/>
                    <a:gd name="T12" fmla="*/ 0 w 8"/>
                    <a:gd name="T13" fmla="*/ 0 h 5"/>
                    <a:gd name="T14" fmla="*/ 0 w 8"/>
                    <a:gd name="T15" fmla="*/ 0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5" y="0"/>
                      </a:moveTo>
                      <a:lnTo>
                        <a:pt x="7" y="0"/>
                      </a:lnTo>
                      <a:lnTo>
                        <a:pt x="8" y="2"/>
                      </a:lnTo>
                      <a:lnTo>
                        <a:pt x="8" y="4"/>
                      </a:lnTo>
                      <a:lnTo>
                        <a:pt x="5" y="5"/>
                      </a:lnTo>
                      <a:lnTo>
                        <a:pt x="1" y="4"/>
                      </a:lnTo>
                      <a:lnTo>
                        <a:pt x="0" y="3"/>
                      </a:lnTo>
                      <a:lnTo>
                        <a:pt x="1" y="1"/>
                      </a:lnTo>
                      <a:lnTo>
                        <a:pt x="5" y="0"/>
                      </a:lnTo>
                      <a:close/>
                    </a:path>
                  </a:pathLst>
                </a:custGeom>
                <a:solidFill>
                  <a:srgbClr val="C3C3C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57" name="Freeform 531"/>
                <p:cNvSpPr>
                  <a:spLocks noChangeArrowheads="1"/>
                </p:cNvSpPr>
                <p:nvPr/>
              </p:nvSpPr>
              <p:spPr bwMode="auto">
                <a:xfrm>
                  <a:off x="4282" y="1512"/>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w 3"/>
                    <a:gd name="T11" fmla="*/ 0 h 3"/>
                    <a:gd name="T12" fmla="*/ 0 w 3"/>
                    <a:gd name="T13" fmla="*/ 0 h 3"/>
                    <a:gd name="T14" fmla="*/ 0 w 3"/>
                    <a:gd name="T15" fmla="*/ 0 h 3"/>
                    <a:gd name="T16" fmla="*/ 0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1" y="0"/>
                      </a:moveTo>
                      <a:lnTo>
                        <a:pt x="2" y="0"/>
                      </a:lnTo>
                      <a:lnTo>
                        <a:pt x="3" y="1"/>
                      </a:lnTo>
                      <a:lnTo>
                        <a:pt x="3" y="2"/>
                      </a:lnTo>
                      <a:lnTo>
                        <a:pt x="2" y="3"/>
                      </a:lnTo>
                      <a:lnTo>
                        <a:pt x="0" y="3"/>
                      </a:lnTo>
                      <a:lnTo>
                        <a:pt x="0" y="2"/>
                      </a:lnTo>
                      <a:lnTo>
                        <a:pt x="0" y="1"/>
                      </a:lnTo>
                      <a:lnTo>
                        <a:pt x="1" y="0"/>
                      </a:lnTo>
                      <a:close/>
                    </a:path>
                  </a:pathLst>
                </a:custGeom>
                <a:solidFill>
                  <a:srgbClr val="C3C3C2"/>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58" name="Freeform 532"/>
                <p:cNvSpPr>
                  <a:spLocks noChangeArrowheads="1"/>
                </p:cNvSpPr>
                <p:nvPr/>
              </p:nvSpPr>
              <p:spPr bwMode="auto">
                <a:xfrm>
                  <a:off x="4279" y="1454"/>
                  <a:ext cx="217" cy="47"/>
                </a:xfrm>
                <a:custGeom>
                  <a:avLst/>
                  <a:gdLst>
                    <a:gd name="T0" fmla="*/ 0 w 682"/>
                    <a:gd name="T1" fmla="*/ 0 h 129"/>
                    <a:gd name="T2" fmla="*/ 0 w 682"/>
                    <a:gd name="T3" fmla="*/ 0 h 129"/>
                    <a:gd name="T4" fmla="*/ 0 w 682"/>
                    <a:gd name="T5" fmla="*/ 0 h 129"/>
                    <a:gd name="T6" fmla="*/ 0 w 682"/>
                    <a:gd name="T7" fmla="*/ 0 h 129"/>
                    <a:gd name="T8" fmla="*/ 0 w 682"/>
                    <a:gd name="T9" fmla="*/ 0 h 129"/>
                    <a:gd name="T10" fmla="*/ 0 w 682"/>
                    <a:gd name="T11" fmla="*/ 0 h 129"/>
                    <a:gd name="T12" fmla="*/ 0 w 682"/>
                    <a:gd name="T13" fmla="*/ 0 h 129"/>
                    <a:gd name="T14" fmla="*/ 0 w 682"/>
                    <a:gd name="T15" fmla="*/ 0 h 129"/>
                    <a:gd name="T16" fmla="*/ 0 w 682"/>
                    <a:gd name="T17" fmla="*/ 0 h 129"/>
                    <a:gd name="T18" fmla="*/ 0 w 682"/>
                    <a:gd name="T19" fmla="*/ 0 h 129"/>
                    <a:gd name="T20" fmla="*/ 0 w 682"/>
                    <a:gd name="T21" fmla="*/ 0 h 129"/>
                    <a:gd name="T22" fmla="*/ 0 w 682"/>
                    <a:gd name="T23" fmla="*/ 0 h 129"/>
                    <a:gd name="T24" fmla="*/ 0 w 682"/>
                    <a:gd name="T25" fmla="*/ 0 h 129"/>
                    <a:gd name="T26" fmla="*/ 0 w 682"/>
                    <a:gd name="T27" fmla="*/ 0 h 129"/>
                    <a:gd name="T28" fmla="*/ 0 w 682"/>
                    <a:gd name="T29" fmla="*/ 0 h 129"/>
                    <a:gd name="T30" fmla="*/ 0 w 682"/>
                    <a:gd name="T31" fmla="*/ 0 h 129"/>
                    <a:gd name="T32" fmla="*/ 0 w 682"/>
                    <a:gd name="T33" fmla="*/ 0 h 129"/>
                    <a:gd name="T34" fmla="*/ 0 w 682"/>
                    <a:gd name="T35" fmla="*/ 0 h 129"/>
                    <a:gd name="T36" fmla="*/ 0 w 682"/>
                    <a:gd name="T37" fmla="*/ 0 h 129"/>
                    <a:gd name="T38" fmla="*/ 0 w 682"/>
                    <a:gd name="T39" fmla="*/ 0 h 129"/>
                    <a:gd name="T40" fmla="*/ 0 w 682"/>
                    <a:gd name="T41" fmla="*/ 0 h 129"/>
                    <a:gd name="T42" fmla="*/ 0 w 682"/>
                    <a:gd name="T43" fmla="*/ 0 h 129"/>
                    <a:gd name="T44" fmla="*/ 0 w 682"/>
                    <a:gd name="T45" fmla="*/ 0 h 129"/>
                    <a:gd name="T46" fmla="*/ 0 w 682"/>
                    <a:gd name="T47" fmla="*/ 0 h 129"/>
                    <a:gd name="T48" fmla="*/ 0 w 682"/>
                    <a:gd name="T49" fmla="*/ 0 h 129"/>
                    <a:gd name="T50" fmla="*/ 0 w 682"/>
                    <a:gd name="T51" fmla="*/ 0 h 129"/>
                    <a:gd name="T52" fmla="*/ 0 w 682"/>
                    <a:gd name="T53" fmla="*/ 0 h 129"/>
                    <a:gd name="T54" fmla="*/ 0 w 682"/>
                    <a:gd name="T55" fmla="*/ 0 h 129"/>
                    <a:gd name="T56" fmla="*/ 0 w 682"/>
                    <a:gd name="T57" fmla="*/ 0 h 129"/>
                    <a:gd name="T58" fmla="*/ 0 w 682"/>
                    <a:gd name="T59" fmla="*/ 0 h 129"/>
                    <a:gd name="T60" fmla="*/ 0 w 682"/>
                    <a:gd name="T61" fmla="*/ 0 h 129"/>
                    <a:gd name="T62" fmla="*/ 0 w 682"/>
                    <a:gd name="T63" fmla="*/ 0 h 129"/>
                    <a:gd name="T64" fmla="*/ 0 w 682"/>
                    <a:gd name="T65" fmla="*/ 0 h 129"/>
                    <a:gd name="T66" fmla="*/ 0 w 682"/>
                    <a:gd name="T67" fmla="*/ 0 h 1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2"/>
                    <a:gd name="T103" fmla="*/ 0 h 129"/>
                    <a:gd name="T104" fmla="*/ 682 w 682"/>
                    <a:gd name="T105" fmla="*/ 129 h 1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2" h="129">
                      <a:moveTo>
                        <a:pt x="3" y="129"/>
                      </a:moveTo>
                      <a:lnTo>
                        <a:pt x="35" y="124"/>
                      </a:lnTo>
                      <a:lnTo>
                        <a:pt x="88" y="116"/>
                      </a:lnTo>
                      <a:lnTo>
                        <a:pt x="155" y="108"/>
                      </a:lnTo>
                      <a:lnTo>
                        <a:pt x="228" y="99"/>
                      </a:lnTo>
                      <a:lnTo>
                        <a:pt x="301" y="90"/>
                      </a:lnTo>
                      <a:lnTo>
                        <a:pt x="365" y="82"/>
                      </a:lnTo>
                      <a:lnTo>
                        <a:pt x="413" y="77"/>
                      </a:lnTo>
                      <a:lnTo>
                        <a:pt x="438" y="73"/>
                      </a:lnTo>
                      <a:lnTo>
                        <a:pt x="464" y="72"/>
                      </a:lnTo>
                      <a:lnTo>
                        <a:pt x="496" y="73"/>
                      </a:lnTo>
                      <a:lnTo>
                        <a:pt x="525" y="74"/>
                      </a:lnTo>
                      <a:lnTo>
                        <a:pt x="544" y="74"/>
                      </a:lnTo>
                      <a:lnTo>
                        <a:pt x="554" y="73"/>
                      </a:lnTo>
                      <a:lnTo>
                        <a:pt x="565" y="70"/>
                      </a:lnTo>
                      <a:lnTo>
                        <a:pt x="575" y="67"/>
                      </a:lnTo>
                      <a:lnTo>
                        <a:pt x="584" y="63"/>
                      </a:lnTo>
                      <a:lnTo>
                        <a:pt x="598" y="56"/>
                      </a:lnTo>
                      <a:lnTo>
                        <a:pt x="604" y="53"/>
                      </a:lnTo>
                      <a:lnTo>
                        <a:pt x="611" y="50"/>
                      </a:lnTo>
                      <a:lnTo>
                        <a:pt x="627" y="44"/>
                      </a:lnTo>
                      <a:lnTo>
                        <a:pt x="643" y="36"/>
                      </a:lnTo>
                      <a:lnTo>
                        <a:pt x="654" y="29"/>
                      </a:lnTo>
                      <a:lnTo>
                        <a:pt x="664" y="22"/>
                      </a:lnTo>
                      <a:lnTo>
                        <a:pt x="677" y="15"/>
                      </a:lnTo>
                      <a:lnTo>
                        <a:pt x="679" y="13"/>
                      </a:lnTo>
                      <a:lnTo>
                        <a:pt x="682" y="11"/>
                      </a:lnTo>
                      <a:lnTo>
                        <a:pt x="682" y="9"/>
                      </a:lnTo>
                      <a:lnTo>
                        <a:pt x="682" y="6"/>
                      </a:lnTo>
                      <a:lnTo>
                        <a:pt x="680" y="5"/>
                      </a:lnTo>
                      <a:lnTo>
                        <a:pt x="678" y="3"/>
                      </a:lnTo>
                      <a:lnTo>
                        <a:pt x="675" y="2"/>
                      </a:lnTo>
                      <a:lnTo>
                        <a:pt x="669" y="1"/>
                      </a:lnTo>
                      <a:lnTo>
                        <a:pt x="660" y="0"/>
                      </a:lnTo>
                      <a:lnTo>
                        <a:pt x="647" y="0"/>
                      </a:lnTo>
                      <a:lnTo>
                        <a:pt x="633" y="0"/>
                      </a:lnTo>
                      <a:lnTo>
                        <a:pt x="617" y="1"/>
                      </a:lnTo>
                      <a:lnTo>
                        <a:pt x="581" y="4"/>
                      </a:lnTo>
                      <a:lnTo>
                        <a:pt x="543" y="10"/>
                      </a:lnTo>
                      <a:lnTo>
                        <a:pt x="506" y="15"/>
                      </a:lnTo>
                      <a:lnTo>
                        <a:pt x="471" y="21"/>
                      </a:lnTo>
                      <a:lnTo>
                        <a:pt x="442" y="25"/>
                      </a:lnTo>
                      <a:lnTo>
                        <a:pt x="421" y="29"/>
                      </a:lnTo>
                      <a:lnTo>
                        <a:pt x="397" y="34"/>
                      </a:lnTo>
                      <a:lnTo>
                        <a:pt x="358" y="40"/>
                      </a:lnTo>
                      <a:lnTo>
                        <a:pt x="308" y="48"/>
                      </a:lnTo>
                      <a:lnTo>
                        <a:pt x="255" y="57"/>
                      </a:lnTo>
                      <a:lnTo>
                        <a:pt x="202" y="65"/>
                      </a:lnTo>
                      <a:lnTo>
                        <a:pt x="157" y="72"/>
                      </a:lnTo>
                      <a:lnTo>
                        <a:pt x="122" y="79"/>
                      </a:lnTo>
                      <a:lnTo>
                        <a:pt x="104" y="82"/>
                      </a:lnTo>
                      <a:lnTo>
                        <a:pt x="81" y="86"/>
                      </a:lnTo>
                      <a:lnTo>
                        <a:pt x="47" y="91"/>
                      </a:lnTo>
                      <a:lnTo>
                        <a:pt x="14" y="96"/>
                      </a:lnTo>
                      <a:lnTo>
                        <a:pt x="0" y="99"/>
                      </a:lnTo>
                      <a:lnTo>
                        <a:pt x="3" y="99"/>
                      </a:lnTo>
                      <a:lnTo>
                        <a:pt x="9" y="100"/>
                      </a:lnTo>
                      <a:lnTo>
                        <a:pt x="13" y="102"/>
                      </a:lnTo>
                      <a:lnTo>
                        <a:pt x="18" y="105"/>
                      </a:lnTo>
                      <a:lnTo>
                        <a:pt x="177" y="83"/>
                      </a:lnTo>
                      <a:lnTo>
                        <a:pt x="15" y="113"/>
                      </a:lnTo>
                      <a:lnTo>
                        <a:pt x="10" y="116"/>
                      </a:lnTo>
                      <a:lnTo>
                        <a:pt x="5" y="123"/>
                      </a:lnTo>
                      <a:lnTo>
                        <a:pt x="4" y="125"/>
                      </a:lnTo>
                      <a:lnTo>
                        <a:pt x="3" y="127"/>
                      </a:lnTo>
                      <a:lnTo>
                        <a:pt x="2" y="128"/>
                      </a:lnTo>
                      <a:lnTo>
                        <a:pt x="2" y="129"/>
                      </a:lnTo>
                      <a:lnTo>
                        <a:pt x="3" y="129"/>
                      </a:lnTo>
                      <a:close/>
                    </a:path>
                  </a:pathLst>
                </a:custGeom>
                <a:solidFill>
                  <a:srgbClr val="705A3F"/>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59" name="Freeform 533"/>
                <p:cNvSpPr>
                  <a:spLocks noChangeArrowheads="1"/>
                </p:cNvSpPr>
                <p:nvPr/>
              </p:nvSpPr>
              <p:spPr bwMode="auto">
                <a:xfrm>
                  <a:off x="4280" y="1480"/>
                  <a:ext cx="138" cy="22"/>
                </a:xfrm>
                <a:custGeom>
                  <a:avLst/>
                  <a:gdLst>
                    <a:gd name="T0" fmla="*/ 0 w 435"/>
                    <a:gd name="T1" fmla="*/ 0 h 58"/>
                    <a:gd name="T2" fmla="*/ 0 w 435"/>
                    <a:gd name="T3" fmla="*/ 0 h 58"/>
                    <a:gd name="T4" fmla="*/ 0 w 435"/>
                    <a:gd name="T5" fmla="*/ 0 h 58"/>
                    <a:gd name="T6" fmla="*/ 0 w 435"/>
                    <a:gd name="T7" fmla="*/ 0 h 58"/>
                    <a:gd name="T8" fmla="*/ 0 w 435"/>
                    <a:gd name="T9" fmla="*/ 0 h 58"/>
                    <a:gd name="T10" fmla="*/ 0 w 435"/>
                    <a:gd name="T11" fmla="*/ 0 h 58"/>
                    <a:gd name="T12" fmla="*/ 0 w 435"/>
                    <a:gd name="T13" fmla="*/ 0 h 58"/>
                    <a:gd name="T14" fmla="*/ 0 w 435"/>
                    <a:gd name="T15" fmla="*/ 0 h 58"/>
                    <a:gd name="T16" fmla="*/ 0 w 435"/>
                    <a:gd name="T17" fmla="*/ 0 h 58"/>
                    <a:gd name="T18" fmla="*/ 0 w 435"/>
                    <a:gd name="T19" fmla="*/ 0 h 58"/>
                    <a:gd name="T20" fmla="*/ 0 w 435"/>
                    <a:gd name="T21" fmla="*/ 0 h 58"/>
                    <a:gd name="T22" fmla="*/ 0 w 435"/>
                    <a:gd name="T23" fmla="*/ 0 h 58"/>
                    <a:gd name="T24" fmla="*/ 0 w 435"/>
                    <a:gd name="T25" fmla="*/ 0 h 58"/>
                    <a:gd name="T26" fmla="*/ 0 w 435"/>
                    <a:gd name="T27" fmla="*/ 0 h 58"/>
                    <a:gd name="T28" fmla="*/ 0 w 435"/>
                    <a:gd name="T29" fmla="*/ 0 h 58"/>
                    <a:gd name="T30" fmla="*/ 0 w 435"/>
                    <a:gd name="T31" fmla="*/ 0 h 58"/>
                    <a:gd name="T32" fmla="*/ 0 w 435"/>
                    <a:gd name="T33" fmla="*/ 0 h 58"/>
                    <a:gd name="T34" fmla="*/ 0 w 435"/>
                    <a:gd name="T35" fmla="*/ 0 h 58"/>
                    <a:gd name="T36" fmla="*/ 0 w 435"/>
                    <a:gd name="T37" fmla="*/ 0 h 58"/>
                    <a:gd name="T38" fmla="*/ 0 w 435"/>
                    <a:gd name="T39" fmla="*/ 0 h 58"/>
                    <a:gd name="T40" fmla="*/ 0 w 435"/>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5"/>
                    <a:gd name="T64" fmla="*/ 0 h 58"/>
                    <a:gd name="T65" fmla="*/ 435 w 435"/>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5" h="58">
                      <a:moveTo>
                        <a:pt x="435" y="0"/>
                      </a:moveTo>
                      <a:lnTo>
                        <a:pt x="435" y="0"/>
                      </a:lnTo>
                      <a:lnTo>
                        <a:pt x="410" y="4"/>
                      </a:lnTo>
                      <a:lnTo>
                        <a:pt x="362" y="9"/>
                      </a:lnTo>
                      <a:lnTo>
                        <a:pt x="298" y="17"/>
                      </a:lnTo>
                      <a:lnTo>
                        <a:pt x="225" y="25"/>
                      </a:lnTo>
                      <a:lnTo>
                        <a:pt x="152" y="35"/>
                      </a:lnTo>
                      <a:lnTo>
                        <a:pt x="85" y="44"/>
                      </a:lnTo>
                      <a:lnTo>
                        <a:pt x="32" y="52"/>
                      </a:lnTo>
                      <a:lnTo>
                        <a:pt x="0" y="56"/>
                      </a:lnTo>
                      <a:lnTo>
                        <a:pt x="1" y="58"/>
                      </a:lnTo>
                      <a:lnTo>
                        <a:pt x="32" y="53"/>
                      </a:lnTo>
                      <a:lnTo>
                        <a:pt x="85" y="45"/>
                      </a:lnTo>
                      <a:lnTo>
                        <a:pt x="152" y="37"/>
                      </a:lnTo>
                      <a:lnTo>
                        <a:pt x="225" y="28"/>
                      </a:lnTo>
                      <a:lnTo>
                        <a:pt x="298" y="18"/>
                      </a:lnTo>
                      <a:lnTo>
                        <a:pt x="362" y="11"/>
                      </a:lnTo>
                      <a:lnTo>
                        <a:pt x="410" y="5"/>
                      </a:lnTo>
                      <a:lnTo>
                        <a:pt x="435" y="2"/>
                      </a:lnTo>
                      <a:lnTo>
                        <a:pt x="435"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60" name="Freeform 534"/>
                <p:cNvSpPr>
                  <a:spLocks noChangeArrowheads="1"/>
                </p:cNvSpPr>
                <p:nvPr/>
              </p:nvSpPr>
              <p:spPr bwMode="auto">
                <a:xfrm>
                  <a:off x="4418" y="1480"/>
                  <a:ext cx="34" cy="2"/>
                </a:xfrm>
                <a:custGeom>
                  <a:avLst/>
                  <a:gdLst>
                    <a:gd name="T0" fmla="*/ 0 w 106"/>
                    <a:gd name="T1" fmla="*/ 0 h 5"/>
                    <a:gd name="T2" fmla="*/ 0 w 106"/>
                    <a:gd name="T3" fmla="*/ 0 h 5"/>
                    <a:gd name="T4" fmla="*/ 0 w 106"/>
                    <a:gd name="T5" fmla="*/ 0 h 5"/>
                    <a:gd name="T6" fmla="*/ 0 w 106"/>
                    <a:gd name="T7" fmla="*/ 0 h 5"/>
                    <a:gd name="T8" fmla="*/ 0 w 106"/>
                    <a:gd name="T9" fmla="*/ 0 h 5"/>
                    <a:gd name="T10" fmla="*/ 0 w 106"/>
                    <a:gd name="T11" fmla="*/ 0 h 5"/>
                    <a:gd name="T12" fmla="*/ 0 w 106"/>
                    <a:gd name="T13" fmla="*/ 0 h 5"/>
                    <a:gd name="T14" fmla="*/ 0 w 106"/>
                    <a:gd name="T15" fmla="*/ 0 h 5"/>
                    <a:gd name="T16" fmla="*/ 0 w 106"/>
                    <a:gd name="T17" fmla="*/ 0 h 5"/>
                    <a:gd name="T18" fmla="*/ 0 w 106"/>
                    <a:gd name="T19" fmla="*/ 0 h 5"/>
                    <a:gd name="T20" fmla="*/ 0 w 106"/>
                    <a:gd name="T21" fmla="*/ 0 h 5"/>
                    <a:gd name="T22" fmla="*/ 0 w 106"/>
                    <a:gd name="T23" fmla="*/ 0 h 5"/>
                    <a:gd name="T24" fmla="*/ 0 w 106"/>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5"/>
                    <a:gd name="T41" fmla="*/ 106 w 106"/>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5">
                      <a:moveTo>
                        <a:pt x="106" y="3"/>
                      </a:moveTo>
                      <a:lnTo>
                        <a:pt x="106" y="3"/>
                      </a:lnTo>
                      <a:lnTo>
                        <a:pt x="87" y="2"/>
                      </a:lnTo>
                      <a:lnTo>
                        <a:pt x="58" y="1"/>
                      </a:lnTo>
                      <a:lnTo>
                        <a:pt x="26" y="0"/>
                      </a:lnTo>
                      <a:lnTo>
                        <a:pt x="0" y="1"/>
                      </a:lnTo>
                      <a:lnTo>
                        <a:pt x="0" y="3"/>
                      </a:lnTo>
                      <a:lnTo>
                        <a:pt x="26" y="2"/>
                      </a:lnTo>
                      <a:lnTo>
                        <a:pt x="58" y="3"/>
                      </a:lnTo>
                      <a:lnTo>
                        <a:pt x="87" y="5"/>
                      </a:lnTo>
                      <a:lnTo>
                        <a:pt x="106" y="5"/>
                      </a:lnTo>
                      <a:lnTo>
                        <a:pt x="106" y="3"/>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61" name="Freeform 535"/>
                <p:cNvSpPr>
                  <a:spLocks noChangeArrowheads="1"/>
                </p:cNvSpPr>
                <p:nvPr/>
              </p:nvSpPr>
              <p:spPr bwMode="auto">
                <a:xfrm>
                  <a:off x="4453" y="1473"/>
                  <a:ext cx="19" cy="9"/>
                </a:xfrm>
                <a:custGeom>
                  <a:avLst/>
                  <a:gdLst>
                    <a:gd name="T0" fmla="*/ 0 w 60"/>
                    <a:gd name="T1" fmla="*/ 0 h 23"/>
                    <a:gd name="T2" fmla="*/ 0 w 60"/>
                    <a:gd name="T3" fmla="*/ 0 h 23"/>
                    <a:gd name="T4" fmla="*/ 0 w 60"/>
                    <a:gd name="T5" fmla="*/ 0 h 23"/>
                    <a:gd name="T6" fmla="*/ 0 w 60"/>
                    <a:gd name="T7" fmla="*/ 0 h 23"/>
                    <a:gd name="T8" fmla="*/ 0 w 60"/>
                    <a:gd name="T9" fmla="*/ 0 h 23"/>
                    <a:gd name="T10" fmla="*/ 0 w 60"/>
                    <a:gd name="T11" fmla="*/ 0 h 23"/>
                    <a:gd name="T12" fmla="*/ 0 w 60"/>
                    <a:gd name="T13" fmla="*/ 0 h 23"/>
                    <a:gd name="T14" fmla="*/ 0 w 60"/>
                    <a:gd name="T15" fmla="*/ 0 h 23"/>
                    <a:gd name="T16" fmla="*/ 0 w 60"/>
                    <a:gd name="T17" fmla="*/ 0 h 23"/>
                    <a:gd name="T18" fmla="*/ 0 w 60"/>
                    <a:gd name="T19" fmla="*/ 0 h 23"/>
                    <a:gd name="T20" fmla="*/ 0 w 60"/>
                    <a:gd name="T21" fmla="*/ 0 h 23"/>
                    <a:gd name="T22" fmla="*/ 0 w 60"/>
                    <a:gd name="T23" fmla="*/ 0 h 23"/>
                    <a:gd name="T24" fmla="*/ 0 w 60"/>
                    <a:gd name="T25" fmla="*/ 0 h 23"/>
                    <a:gd name="T26" fmla="*/ 0 w 60"/>
                    <a:gd name="T27" fmla="*/ 0 h 23"/>
                    <a:gd name="T28" fmla="*/ 0 w 60"/>
                    <a:gd name="T29" fmla="*/ 0 h 23"/>
                    <a:gd name="T30" fmla="*/ 0 w 60"/>
                    <a:gd name="T31" fmla="*/ 0 h 23"/>
                    <a:gd name="T32" fmla="*/ 0 w 60"/>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23"/>
                    <a:gd name="T53" fmla="*/ 60 w 60"/>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23">
                      <a:moveTo>
                        <a:pt x="60" y="0"/>
                      </a:moveTo>
                      <a:lnTo>
                        <a:pt x="59" y="0"/>
                      </a:lnTo>
                      <a:lnTo>
                        <a:pt x="54" y="3"/>
                      </a:lnTo>
                      <a:lnTo>
                        <a:pt x="39" y="10"/>
                      </a:lnTo>
                      <a:lnTo>
                        <a:pt x="30" y="13"/>
                      </a:lnTo>
                      <a:lnTo>
                        <a:pt x="21" y="17"/>
                      </a:lnTo>
                      <a:lnTo>
                        <a:pt x="10" y="19"/>
                      </a:lnTo>
                      <a:lnTo>
                        <a:pt x="0" y="21"/>
                      </a:lnTo>
                      <a:lnTo>
                        <a:pt x="0" y="23"/>
                      </a:lnTo>
                      <a:lnTo>
                        <a:pt x="10" y="21"/>
                      </a:lnTo>
                      <a:lnTo>
                        <a:pt x="21" y="18"/>
                      </a:lnTo>
                      <a:lnTo>
                        <a:pt x="31" y="15"/>
                      </a:lnTo>
                      <a:lnTo>
                        <a:pt x="40" y="11"/>
                      </a:lnTo>
                      <a:lnTo>
                        <a:pt x="54" y="4"/>
                      </a:lnTo>
                      <a:lnTo>
                        <a:pt x="60" y="1"/>
                      </a:lnTo>
                      <a:lnTo>
                        <a:pt x="60"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62" name="Freeform 536"/>
                <p:cNvSpPr>
                  <a:spLocks noChangeArrowheads="1"/>
                </p:cNvSpPr>
                <p:nvPr/>
              </p:nvSpPr>
              <p:spPr bwMode="auto">
                <a:xfrm>
                  <a:off x="4472" y="1464"/>
                  <a:ext cx="16" cy="9"/>
                </a:xfrm>
                <a:custGeom>
                  <a:avLst/>
                  <a:gdLst>
                    <a:gd name="T0" fmla="*/ 0 w 51"/>
                    <a:gd name="T1" fmla="*/ 0 h 26"/>
                    <a:gd name="T2" fmla="*/ 0 w 51"/>
                    <a:gd name="T3" fmla="*/ 0 h 26"/>
                    <a:gd name="T4" fmla="*/ 0 w 51"/>
                    <a:gd name="T5" fmla="*/ 0 h 26"/>
                    <a:gd name="T6" fmla="*/ 0 w 51"/>
                    <a:gd name="T7" fmla="*/ 0 h 26"/>
                    <a:gd name="T8" fmla="*/ 0 w 51"/>
                    <a:gd name="T9" fmla="*/ 0 h 26"/>
                    <a:gd name="T10" fmla="*/ 0 w 51"/>
                    <a:gd name="T11" fmla="*/ 0 h 26"/>
                    <a:gd name="T12" fmla="*/ 0 w 51"/>
                    <a:gd name="T13" fmla="*/ 0 h 26"/>
                    <a:gd name="T14" fmla="*/ 0 w 51"/>
                    <a:gd name="T15" fmla="*/ 0 h 26"/>
                    <a:gd name="T16" fmla="*/ 0 w 51"/>
                    <a:gd name="T17" fmla="*/ 0 h 26"/>
                    <a:gd name="T18" fmla="*/ 0 w 51"/>
                    <a:gd name="T19" fmla="*/ 0 h 26"/>
                    <a:gd name="T20" fmla="*/ 0 w 51"/>
                    <a:gd name="T21" fmla="*/ 0 h 26"/>
                    <a:gd name="T22" fmla="*/ 0 w 51"/>
                    <a:gd name="T23" fmla="*/ 0 h 26"/>
                    <a:gd name="T24" fmla="*/ 0 w 51"/>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26"/>
                    <a:gd name="T41" fmla="*/ 51 w 51"/>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26">
                      <a:moveTo>
                        <a:pt x="50" y="0"/>
                      </a:moveTo>
                      <a:lnTo>
                        <a:pt x="50" y="0"/>
                      </a:lnTo>
                      <a:lnTo>
                        <a:pt x="39" y="8"/>
                      </a:lnTo>
                      <a:lnTo>
                        <a:pt x="22" y="15"/>
                      </a:lnTo>
                      <a:lnTo>
                        <a:pt x="7" y="21"/>
                      </a:lnTo>
                      <a:lnTo>
                        <a:pt x="0" y="25"/>
                      </a:lnTo>
                      <a:lnTo>
                        <a:pt x="0" y="26"/>
                      </a:lnTo>
                      <a:lnTo>
                        <a:pt x="7" y="22"/>
                      </a:lnTo>
                      <a:lnTo>
                        <a:pt x="23" y="16"/>
                      </a:lnTo>
                      <a:lnTo>
                        <a:pt x="41" y="9"/>
                      </a:lnTo>
                      <a:lnTo>
                        <a:pt x="51" y="1"/>
                      </a:lnTo>
                      <a:lnTo>
                        <a:pt x="50" y="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63" name="Freeform 537"/>
                <p:cNvSpPr>
                  <a:spLocks noChangeArrowheads="1"/>
                </p:cNvSpPr>
                <p:nvPr/>
              </p:nvSpPr>
              <p:spPr bwMode="auto">
                <a:xfrm>
                  <a:off x="4487" y="1454"/>
                  <a:ext cx="10" cy="11"/>
                </a:xfrm>
                <a:custGeom>
                  <a:avLst/>
                  <a:gdLst>
                    <a:gd name="T0" fmla="*/ 0 w 29"/>
                    <a:gd name="T1" fmla="*/ 0 h 29"/>
                    <a:gd name="T2" fmla="*/ 0 w 29"/>
                    <a:gd name="T3" fmla="*/ 0 h 29"/>
                    <a:gd name="T4" fmla="*/ 0 w 29"/>
                    <a:gd name="T5" fmla="*/ 0 h 29"/>
                    <a:gd name="T6" fmla="*/ 0 w 29"/>
                    <a:gd name="T7" fmla="*/ 0 h 29"/>
                    <a:gd name="T8" fmla="*/ 0 w 29"/>
                    <a:gd name="T9" fmla="*/ 0 h 29"/>
                    <a:gd name="T10" fmla="*/ 0 w 29"/>
                    <a:gd name="T11" fmla="*/ 0 h 29"/>
                    <a:gd name="T12" fmla="*/ 0 w 29"/>
                    <a:gd name="T13" fmla="*/ 0 h 29"/>
                    <a:gd name="T14" fmla="*/ 0 w 29"/>
                    <a:gd name="T15" fmla="*/ 0 h 29"/>
                    <a:gd name="T16" fmla="*/ 0 w 29"/>
                    <a:gd name="T17" fmla="*/ 0 h 29"/>
                    <a:gd name="T18" fmla="*/ 0 w 29"/>
                    <a:gd name="T19" fmla="*/ 0 h 29"/>
                    <a:gd name="T20" fmla="*/ 0 w 29"/>
                    <a:gd name="T21" fmla="*/ 0 h 29"/>
                    <a:gd name="T22" fmla="*/ 0 w 29"/>
                    <a:gd name="T23" fmla="*/ 0 h 29"/>
                    <a:gd name="T24" fmla="*/ 0 w 29"/>
                    <a:gd name="T25" fmla="*/ 0 h 29"/>
                    <a:gd name="T26" fmla="*/ 0 w 29"/>
                    <a:gd name="T27" fmla="*/ 0 h 29"/>
                    <a:gd name="T28" fmla="*/ 0 w 29"/>
                    <a:gd name="T29" fmla="*/ 0 h 29"/>
                    <a:gd name="T30" fmla="*/ 0 w 29"/>
                    <a:gd name="T31" fmla="*/ 0 h 29"/>
                    <a:gd name="T32" fmla="*/ 0 w 29"/>
                    <a:gd name="T33" fmla="*/ 0 h 29"/>
                    <a:gd name="T34" fmla="*/ 0 w 29"/>
                    <a:gd name="T35" fmla="*/ 0 h 29"/>
                    <a:gd name="T36" fmla="*/ 0 w 29"/>
                    <a:gd name="T37" fmla="*/ 0 h 29"/>
                    <a:gd name="T38" fmla="*/ 0 w 29"/>
                    <a:gd name="T39" fmla="*/ 0 h 29"/>
                    <a:gd name="T40" fmla="*/ 0 w 29"/>
                    <a:gd name="T41" fmla="*/ 0 h 29"/>
                    <a:gd name="T42" fmla="*/ 0 w 29"/>
                    <a:gd name="T43" fmla="*/ 0 h 29"/>
                    <a:gd name="T44" fmla="*/ 0 w 29"/>
                    <a:gd name="T45" fmla="*/ 0 h 29"/>
                    <a:gd name="T46" fmla="*/ 0 w 29"/>
                    <a:gd name="T47" fmla="*/ 0 h 29"/>
                    <a:gd name="T48" fmla="*/ 0 w 29"/>
                    <a:gd name="T49" fmla="*/ 0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
                    <a:gd name="T76" fmla="*/ 0 h 29"/>
                    <a:gd name="T77" fmla="*/ 29 w 29"/>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 h="29">
                      <a:moveTo>
                        <a:pt x="15" y="2"/>
                      </a:moveTo>
                      <a:lnTo>
                        <a:pt x="15" y="2"/>
                      </a:lnTo>
                      <a:lnTo>
                        <a:pt x="21" y="3"/>
                      </a:lnTo>
                      <a:lnTo>
                        <a:pt x="24" y="4"/>
                      </a:lnTo>
                      <a:lnTo>
                        <a:pt x="26" y="5"/>
                      </a:lnTo>
                      <a:lnTo>
                        <a:pt x="28" y="8"/>
                      </a:lnTo>
                      <a:lnTo>
                        <a:pt x="28" y="9"/>
                      </a:lnTo>
                      <a:lnTo>
                        <a:pt x="26" y="10"/>
                      </a:lnTo>
                      <a:lnTo>
                        <a:pt x="24" y="12"/>
                      </a:lnTo>
                      <a:lnTo>
                        <a:pt x="22" y="14"/>
                      </a:lnTo>
                      <a:lnTo>
                        <a:pt x="10" y="22"/>
                      </a:lnTo>
                      <a:lnTo>
                        <a:pt x="0" y="28"/>
                      </a:lnTo>
                      <a:lnTo>
                        <a:pt x="1" y="29"/>
                      </a:lnTo>
                      <a:lnTo>
                        <a:pt x="10" y="23"/>
                      </a:lnTo>
                      <a:lnTo>
                        <a:pt x="23" y="15"/>
                      </a:lnTo>
                      <a:lnTo>
                        <a:pt x="26" y="13"/>
                      </a:lnTo>
                      <a:lnTo>
                        <a:pt x="28" y="11"/>
                      </a:lnTo>
                      <a:lnTo>
                        <a:pt x="29" y="9"/>
                      </a:lnTo>
                      <a:lnTo>
                        <a:pt x="29" y="6"/>
                      </a:lnTo>
                      <a:lnTo>
                        <a:pt x="28" y="4"/>
                      </a:lnTo>
                      <a:lnTo>
                        <a:pt x="25" y="3"/>
                      </a:lnTo>
                      <a:lnTo>
                        <a:pt x="21" y="1"/>
                      </a:lnTo>
                      <a:lnTo>
                        <a:pt x="15" y="0"/>
                      </a:lnTo>
                      <a:lnTo>
                        <a:pt x="15" y="2"/>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64" name="Freeform 538"/>
                <p:cNvSpPr>
                  <a:spLocks noChangeArrowheads="1"/>
                </p:cNvSpPr>
                <p:nvPr/>
              </p:nvSpPr>
              <p:spPr bwMode="auto">
                <a:xfrm>
                  <a:off x="4414" y="1454"/>
                  <a:ext cx="78" cy="12"/>
                </a:xfrm>
                <a:custGeom>
                  <a:avLst/>
                  <a:gdLst>
                    <a:gd name="T0" fmla="*/ 0 w 248"/>
                    <a:gd name="T1" fmla="*/ 0 h 32"/>
                    <a:gd name="T2" fmla="*/ 0 w 248"/>
                    <a:gd name="T3" fmla="*/ 0 h 32"/>
                    <a:gd name="T4" fmla="*/ 0 w 248"/>
                    <a:gd name="T5" fmla="*/ 0 h 32"/>
                    <a:gd name="T6" fmla="*/ 0 w 248"/>
                    <a:gd name="T7" fmla="*/ 0 h 32"/>
                    <a:gd name="T8" fmla="*/ 0 w 248"/>
                    <a:gd name="T9" fmla="*/ 0 h 32"/>
                    <a:gd name="T10" fmla="*/ 0 w 248"/>
                    <a:gd name="T11" fmla="*/ 0 h 32"/>
                    <a:gd name="T12" fmla="*/ 0 w 248"/>
                    <a:gd name="T13" fmla="*/ 0 h 32"/>
                    <a:gd name="T14" fmla="*/ 0 w 248"/>
                    <a:gd name="T15" fmla="*/ 0 h 32"/>
                    <a:gd name="T16" fmla="*/ 0 w 248"/>
                    <a:gd name="T17" fmla="*/ 0 h 32"/>
                    <a:gd name="T18" fmla="*/ 0 w 248"/>
                    <a:gd name="T19" fmla="*/ 0 h 32"/>
                    <a:gd name="T20" fmla="*/ 0 w 248"/>
                    <a:gd name="T21" fmla="*/ 0 h 32"/>
                    <a:gd name="T22" fmla="*/ 0 w 248"/>
                    <a:gd name="T23" fmla="*/ 0 h 32"/>
                    <a:gd name="T24" fmla="*/ 0 w 248"/>
                    <a:gd name="T25" fmla="*/ 0 h 32"/>
                    <a:gd name="T26" fmla="*/ 0 w 248"/>
                    <a:gd name="T27" fmla="*/ 0 h 32"/>
                    <a:gd name="T28" fmla="*/ 0 w 248"/>
                    <a:gd name="T29" fmla="*/ 0 h 32"/>
                    <a:gd name="T30" fmla="*/ 0 w 248"/>
                    <a:gd name="T31" fmla="*/ 0 h 32"/>
                    <a:gd name="T32" fmla="*/ 0 w 248"/>
                    <a:gd name="T33" fmla="*/ 0 h 32"/>
                    <a:gd name="T34" fmla="*/ 0 w 248"/>
                    <a:gd name="T35" fmla="*/ 0 h 32"/>
                    <a:gd name="T36" fmla="*/ 0 w 248"/>
                    <a:gd name="T37" fmla="*/ 0 h 32"/>
                    <a:gd name="T38" fmla="*/ 0 w 248"/>
                    <a:gd name="T39" fmla="*/ 0 h 32"/>
                    <a:gd name="T40" fmla="*/ 0 w 248"/>
                    <a:gd name="T41" fmla="*/ 0 h 32"/>
                    <a:gd name="T42" fmla="*/ 0 w 248"/>
                    <a:gd name="T43" fmla="*/ 0 h 32"/>
                    <a:gd name="T44" fmla="*/ 0 w 248"/>
                    <a:gd name="T45" fmla="*/ 0 h 32"/>
                    <a:gd name="T46" fmla="*/ 0 w 248"/>
                    <a:gd name="T47" fmla="*/ 0 h 32"/>
                    <a:gd name="T48" fmla="*/ 0 w 248"/>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8"/>
                    <a:gd name="T76" fmla="*/ 0 h 32"/>
                    <a:gd name="T77" fmla="*/ 248 w 248"/>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8" h="32">
                      <a:moveTo>
                        <a:pt x="0" y="32"/>
                      </a:moveTo>
                      <a:lnTo>
                        <a:pt x="0" y="32"/>
                      </a:lnTo>
                      <a:lnTo>
                        <a:pt x="21" y="27"/>
                      </a:lnTo>
                      <a:lnTo>
                        <a:pt x="50" y="22"/>
                      </a:lnTo>
                      <a:lnTo>
                        <a:pt x="85" y="17"/>
                      </a:lnTo>
                      <a:lnTo>
                        <a:pt x="123" y="12"/>
                      </a:lnTo>
                      <a:lnTo>
                        <a:pt x="160" y="6"/>
                      </a:lnTo>
                      <a:lnTo>
                        <a:pt x="196" y="3"/>
                      </a:lnTo>
                      <a:lnTo>
                        <a:pt x="212" y="2"/>
                      </a:lnTo>
                      <a:lnTo>
                        <a:pt x="226" y="2"/>
                      </a:lnTo>
                      <a:lnTo>
                        <a:pt x="239" y="2"/>
                      </a:lnTo>
                      <a:lnTo>
                        <a:pt x="248" y="3"/>
                      </a:lnTo>
                      <a:lnTo>
                        <a:pt x="248" y="1"/>
                      </a:lnTo>
                      <a:lnTo>
                        <a:pt x="239" y="0"/>
                      </a:lnTo>
                      <a:lnTo>
                        <a:pt x="226" y="0"/>
                      </a:lnTo>
                      <a:lnTo>
                        <a:pt x="212" y="0"/>
                      </a:lnTo>
                      <a:lnTo>
                        <a:pt x="196" y="1"/>
                      </a:lnTo>
                      <a:lnTo>
                        <a:pt x="160" y="5"/>
                      </a:lnTo>
                      <a:lnTo>
                        <a:pt x="122" y="10"/>
                      </a:lnTo>
                      <a:lnTo>
                        <a:pt x="85" y="16"/>
                      </a:lnTo>
                      <a:lnTo>
                        <a:pt x="50" y="21"/>
                      </a:lnTo>
                      <a:lnTo>
                        <a:pt x="20" y="26"/>
                      </a:lnTo>
                      <a:lnTo>
                        <a:pt x="0" y="29"/>
                      </a:lnTo>
                      <a:lnTo>
                        <a:pt x="0" y="32"/>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65" name="Freeform 539"/>
                <p:cNvSpPr>
                  <a:spLocks noChangeArrowheads="1"/>
                </p:cNvSpPr>
                <p:nvPr/>
              </p:nvSpPr>
              <p:spPr bwMode="auto">
                <a:xfrm>
                  <a:off x="4313" y="1464"/>
                  <a:ext cx="101" cy="20"/>
                </a:xfrm>
                <a:custGeom>
                  <a:avLst/>
                  <a:gdLst>
                    <a:gd name="T0" fmla="*/ 0 w 317"/>
                    <a:gd name="T1" fmla="*/ 0 h 54"/>
                    <a:gd name="T2" fmla="*/ 0 w 317"/>
                    <a:gd name="T3" fmla="*/ 0 h 54"/>
                    <a:gd name="T4" fmla="*/ 0 w 317"/>
                    <a:gd name="T5" fmla="*/ 0 h 54"/>
                    <a:gd name="T6" fmla="*/ 0 w 317"/>
                    <a:gd name="T7" fmla="*/ 0 h 54"/>
                    <a:gd name="T8" fmla="*/ 0 w 317"/>
                    <a:gd name="T9" fmla="*/ 0 h 54"/>
                    <a:gd name="T10" fmla="*/ 0 w 317"/>
                    <a:gd name="T11" fmla="*/ 0 h 54"/>
                    <a:gd name="T12" fmla="*/ 0 w 317"/>
                    <a:gd name="T13" fmla="*/ 0 h 54"/>
                    <a:gd name="T14" fmla="*/ 0 w 317"/>
                    <a:gd name="T15" fmla="*/ 0 h 54"/>
                    <a:gd name="T16" fmla="*/ 0 w 317"/>
                    <a:gd name="T17" fmla="*/ 0 h 54"/>
                    <a:gd name="T18" fmla="*/ 0 w 317"/>
                    <a:gd name="T19" fmla="*/ 0 h 54"/>
                    <a:gd name="T20" fmla="*/ 0 w 317"/>
                    <a:gd name="T21" fmla="*/ 0 h 54"/>
                    <a:gd name="T22" fmla="*/ 0 w 317"/>
                    <a:gd name="T23" fmla="*/ 0 h 54"/>
                    <a:gd name="T24" fmla="*/ 0 w 317"/>
                    <a:gd name="T25" fmla="*/ 0 h 54"/>
                    <a:gd name="T26" fmla="*/ 0 w 317"/>
                    <a:gd name="T27" fmla="*/ 0 h 54"/>
                    <a:gd name="T28" fmla="*/ 0 w 317"/>
                    <a:gd name="T29" fmla="*/ 0 h 54"/>
                    <a:gd name="T30" fmla="*/ 0 w 317"/>
                    <a:gd name="T31" fmla="*/ 0 h 54"/>
                    <a:gd name="T32" fmla="*/ 0 w 317"/>
                    <a:gd name="T33" fmla="*/ 0 h 54"/>
                    <a:gd name="T34" fmla="*/ 0 w 317"/>
                    <a:gd name="T35" fmla="*/ 0 h 54"/>
                    <a:gd name="T36" fmla="*/ 0 w 317"/>
                    <a:gd name="T37" fmla="*/ 0 h 54"/>
                    <a:gd name="T38" fmla="*/ 0 w 317"/>
                    <a:gd name="T39" fmla="*/ 0 h 54"/>
                    <a:gd name="T40" fmla="*/ 0 w 317"/>
                    <a:gd name="T41" fmla="*/ 0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7"/>
                    <a:gd name="T64" fmla="*/ 0 h 54"/>
                    <a:gd name="T65" fmla="*/ 317 w 317"/>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7" h="54">
                      <a:moveTo>
                        <a:pt x="0" y="54"/>
                      </a:moveTo>
                      <a:lnTo>
                        <a:pt x="0" y="54"/>
                      </a:lnTo>
                      <a:lnTo>
                        <a:pt x="18" y="52"/>
                      </a:lnTo>
                      <a:lnTo>
                        <a:pt x="53" y="45"/>
                      </a:lnTo>
                      <a:lnTo>
                        <a:pt x="99" y="38"/>
                      </a:lnTo>
                      <a:lnTo>
                        <a:pt x="151" y="30"/>
                      </a:lnTo>
                      <a:lnTo>
                        <a:pt x="204" y="20"/>
                      </a:lnTo>
                      <a:lnTo>
                        <a:pt x="254" y="13"/>
                      </a:lnTo>
                      <a:lnTo>
                        <a:pt x="293" y="7"/>
                      </a:lnTo>
                      <a:lnTo>
                        <a:pt x="317" y="3"/>
                      </a:lnTo>
                      <a:lnTo>
                        <a:pt x="317" y="0"/>
                      </a:lnTo>
                      <a:lnTo>
                        <a:pt x="293" y="5"/>
                      </a:lnTo>
                      <a:lnTo>
                        <a:pt x="253" y="11"/>
                      </a:lnTo>
                      <a:lnTo>
                        <a:pt x="204" y="19"/>
                      </a:lnTo>
                      <a:lnTo>
                        <a:pt x="151" y="28"/>
                      </a:lnTo>
                      <a:lnTo>
                        <a:pt x="98" y="36"/>
                      </a:lnTo>
                      <a:lnTo>
                        <a:pt x="51" y="44"/>
                      </a:lnTo>
                      <a:lnTo>
                        <a:pt x="18" y="50"/>
                      </a:lnTo>
                      <a:lnTo>
                        <a:pt x="0" y="53"/>
                      </a:lnTo>
                      <a:lnTo>
                        <a:pt x="0" y="54"/>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66" name="Freeform 540"/>
                <p:cNvSpPr>
                  <a:spLocks noChangeArrowheads="1"/>
                </p:cNvSpPr>
                <p:nvPr/>
              </p:nvSpPr>
              <p:spPr bwMode="auto">
                <a:xfrm>
                  <a:off x="4279" y="1483"/>
                  <a:ext cx="33" cy="8"/>
                </a:xfrm>
                <a:custGeom>
                  <a:avLst/>
                  <a:gdLst>
                    <a:gd name="T0" fmla="*/ 0 w 104"/>
                    <a:gd name="T1" fmla="*/ 0 h 19"/>
                    <a:gd name="T2" fmla="*/ 0 w 104"/>
                    <a:gd name="T3" fmla="*/ 0 h 19"/>
                    <a:gd name="T4" fmla="*/ 0 w 104"/>
                    <a:gd name="T5" fmla="*/ 0 h 19"/>
                    <a:gd name="T6" fmla="*/ 0 w 104"/>
                    <a:gd name="T7" fmla="*/ 0 h 19"/>
                    <a:gd name="T8" fmla="*/ 0 w 104"/>
                    <a:gd name="T9" fmla="*/ 0 h 19"/>
                    <a:gd name="T10" fmla="*/ 0 w 104"/>
                    <a:gd name="T11" fmla="*/ 0 h 19"/>
                    <a:gd name="T12" fmla="*/ 0 w 104"/>
                    <a:gd name="T13" fmla="*/ 0 h 19"/>
                    <a:gd name="T14" fmla="*/ 0 w 104"/>
                    <a:gd name="T15" fmla="*/ 0 h 19"/>
                    <a:gd name="T16" fmla="*/ 0 w 104"/>
                    <a:gd name="T17" fmla="*/ 0 h 19"/>
                    <a:gd name="T18" fmla="*/ 0 w 104"/>
                    <a:gd name="T19" fmla="*/ 0 h 19"/>
                    <a:gd name="T20" fmla="*/ 0 w 104"/>
                    <a:gd name="T21" fmla="*/ 0 h 19"/>
                    <a:gd name="T22" fmla="*/ 0 w 104"/>
                    <a:gd name="T23" fmla="*/ 0 h 19"/>
                    <a:gd name="T24" fmla="*/ 0 w 104"/>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9"/>
                    <a:gd name="T41" fmla="*/ 104 w 104"/>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9">
                      <a:moveTo>
                        <a:pt x="0" y="16"/>
                      </a:moveTo>
                      <a:lnTo>
                        <a:pt x="0" y="19"/>
                      </a:lnTo>
                      <a:lnTo>
                        <a:pt x="14" y="16"/>
                      </a:lnTo>
                      <a:lnTo>
                        <a:pt x="47" y="11"/>
                      </a:lnTo>
                      <a:lnTo>
                        <a:pt x="81" y="5"/>
                      </a:lnTo>
                      <a:lnTo>
                        <a:pt x="104" y="1"/>
                      </a:lnTo>
                      <a:lnTo>
                        <a:pt x="104" y="0"/>
                      </a:lnTo>
                      <a:lnTo>
                        <a:pt x="81" y="4"/>
                      </a:lnTo>
                      <a:lnTo>
                        <a:pt x="46" y="9"/>
                      </a:lnTo>
                      <a:lnTo>
                        <a:pt x="14" y="14"/>
                      </a:lnTo>
                      <a:lnTo>
                        <a:pt x="0" y="16"/>
                      </a:lnTo>
                      <a:lnTo>
                        <a:pt x="0" y="19"/>
                      </a:lnTo>
                      <a:lnTo>
                        <a:pt x="0" y="16"/>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67" name="Freeform 541"/>
                <p:cNvSpPr>
                  <a:spLocks noChangeArrowheads="1"/>
                </p:cNvSpPr>
                <p:nvPr/>
              </p:nvSpPr>
              <p:spPr bwMode="auto">
                <a:xfrm>
                  <a:off x="4279" y="1490"/>
                  <a:ext cx="5" cy="3"/>
                </a:xfrm>
                <a:custGeom>
                  <a:avLst/>
                  <a:gdLst>
                    <a:gd name="T0" fmla="*/ 0 w 18"/>
                    <a:gd name="T1" fmla="*/ 0 h 9"/>
                    <a:gd name="T2" fmla="*/ 0 w 18"/>
                    <a:gd name="T3" fmla="*/ 0 h 9"/>
                    <a:gd name="T4" fmla="*/ 0 w 18"/>
                    <a:gd name="T5" fmla="*/ 0 h 9"/>
                    <a:gd name="T6" fmla="*/ 0 w 18"/>
                    <a:gd name="T7" fmla="*/ 0 h 9"/>
                    <a:gd name="T8" fmla="*/ 0 w 18"/>
                    <a:gd name="T9" fmla="*/ 0 h 9"/>
                    <a:gd name="T10" fmla="*/ 0 w 18"/>
                    <a:gd name="T11" fmla="*/ 0 h 9"/>
                    <a:gd name="T12" fmla="*/ 0 w 18"/>
                    <a:gd name="T13" fmla="*/ 0 h 9"/>
                    <a:gd name="T14" fmla="*/ 0 w 18"/>
                    <a:gd name="T15" fmla="*/ 0 h 9"/>
                    <a:gd name="T16" fmla="*/ 0 w 18"/>
                    <a:gd name="T17" fmla="*/ 0 h 9"/>
                    <a:gd name="T18" fmla="*/ 0 w 18"/>
                    <a:gd name="T19" fmla="*/ 0 h 9"/>
                    <a:gd name="T20" fmla="*/ 0 w 18"/>
                    <a:gd name="T21" fmla="*/ 0 h 9"/>
                    <a:gd name="T22" fmla="*/ 0 w 18"/>
                    <a:gd name="T23" fmla="*/ 0 h 9"/>
                    <a:gd name="T24" fmla="*/ 0 w 18"/>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9"/>
                    <a:gd name="T41" fmla="*/ 18 w 18"/>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9">
                      <a:moveTo>
                        <a:pt x="18" y="8"/>
                      </a:moveTo>
                      <a:lnTo>
                        <a:pt x="18" y="8"/>
                      </a:lnTo>
                      <a:lnTo>
                        <a:pt x="14" y="5"/>
                      </a:lnTo>
                      <a:lnTo>
                        <a:pt x="9" y="3"/>
                      </a:lnTo>
                      <a:lnTo>
                        <a:pt x="3" y="2"/>
                      </a:lnTo>
                      <a:lnTo>
                        <a:pt x="0" y="0"/>
                      </a:lnTo>
                      <a:lnTo>
                        <a:pt x="0" y="3"/>
                      </a:lnTo>
                      <a:lnTo>
                        <a:pt x="3" y="3"/>
                      </a:lnTo>
                      <a:lnTo>
                        <a:pt x="7" y="4"/>
                      </a:lnTo>
                      <a:lnTo>
                        <a:pt x="13" y="6"/>
                      </a:lnTo>
                      <a:lnTo>
                        <a:pt x="17" y="9"/>
                      </a:lnTo>
                      <a:lnTo>
                        <a:pt x="18" y="9"/>
                      </a:lnTo>
                      <a:lnTo>
                        <a:pt x="18" y="8"/>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68" name="Freeform 542"/>
                <p:cNvSpPr>
                  <a:spLocks noChangeArrowheads="1"/>
                </p:cNvSpPr>
                <p:nvPr/>
              </p:nvSpPr>
              <p:spPr bwMode="auto">
                <a:xfrm>
                  <a:off x="4285" y="1484"/>
                  <a:ext cx="50" cy="9"/>
                </a:xfrm>
                <a:custGeom>
                  <a:avLst/>
                  <a:gdLst>
                    <a:gd name="T0" fmla="*/ 0 w 159"/>
                    <a:gd name="T1" fmla="*/ 0 h 24"/>
                    <a:gd name="T2" fmla="*/ 0 w 159"/>
                    <a:gd name="T3" fmla="*/ 0 h 24"/>
                    <a:gd name="T4" fmla="*/ 0 w 159"/>
                    <a:gd name="T5" fmla="*/ 0 h 24"/>
                    <a:gd name="T6" fmla="*/ 0 w 159"/>
                    <a:gd name="T7" fmla="*/ 0 h 24"/>
                    <a:gd name="T8" fmla="*/ 0 w 159"/>
                    <a:gd name="T9" fmla="*/ 0 h 24"/>
                    <a:gd name="T10" fmla="*/ 0 w 159"/>
                    <a:gd name="T11" fmla="*/ 0 h 24"/>
                    <a:gd name="T12" fmla="*/ 0 60000 65536"/>
                    <a:gd name="T13" fmla="*/ 0 60000 65536"/>
                    <a:gd name="T14" fmla="*/ 0 60000 65536"/>
                    <a:gd name="T15" fmla="*/ 0 60000 65536"/>
                    <a:gd name="T16" fmla="*/ 0 60000 65536"/>
                    <a:gd name="T17" fmla="*/ 0 60000 65536"/>
                    <a:gd name="T18" fmla="*/ 0 w 159"/>
                    <a:gd name="T19" fmla="*/ 0 h 24"/>
                    <a:gd name="T20" fmla="*/ 159 w 15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59" h="24">
                      <a:moveTo>
                        <a:pt x="159" y="1"/>
                      </a:moveTo>
                      <a:lnTo>
                        <a:pt x="159" y="0"/>
                      </a:lnTo>
                      <a:lnTo>
                        <a:pt x="0" y="23"/>
                      </a:lnTo>
                      <a:lnTo>
                        <a:pt x="0" y="24"/>
                      </a:lnTo>
                      <a:lnTo>
                        <a:pt x="159" y="1"/>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69" name="Freeform 543"/>
                <p:cNvSpPr>
                  <a:spLocks noChangeArrowheads="1"/>
                </p:cNvSpPr>
                <p:nvPr/>
              </p:nvSpPr>
              <p:spPr bwMode="auto">
                <a:xfrm>
                  <a:off x="4284" y="1484"/>
                  <a:ext cx="51" cy="11"/>
                </a:xfrm>
                <a:custGeom>
                  <a:avLst/>
                  <a:gdLst>
                    <a:gd name="T0" fmla="*/ 0 w 162"/>
                    <a:gd name="T1" fmla="*/ 0 h 32"/>
                    <a:gd name="T2" fmla="*/ 0 w 162"/>
                    <a:gd name="T3" fmla="*/ 0 h 32"/>
                    <a:gd name="T4" fmla="*/ 0 w 162"/>
                    <a:gd name="T5" fmla="*/ 0 h 32"/>
                    <a:gd name="T6" fmla="*/ 0 w 162"/>
                    <a:gd name="T7" fmla="*/ 0 h 32"/>
                    <a:gd name="T8" fmla="*/ 0 w 162"/>
                    <a:gd name="T9" fmla="*/ 0 h 32"/>
                    <a:gd name="T10" fmla="*/ 0 w 162"/>
                    <a:gd name="T11" fmla="*/ 0 h 32"/>
                    <a:gd name="T12" fmla="*/ 0 60000 65536"/>
                    <a:gd name="T13" fmla="*/ 0 60000 65536"/>
                    <a:gd name="T14" fmla="*/ 0 60000 65536"/>
                    <a:gd name="T15" fmla="*/ 0 60000 65536"/>
                    <a:gd name="T16" fmla="*/ 0 60000 65536"/>
                    <a:gd name="T17" fmla="*/ 0 60000 65536"/>
                    <a:gd name="T18" fmla="*/ 0 w 162"/>
                    <a:gd name="T19" fmla="*/ 0 h 32"/>
                    <a:gd name="T20" fmla="*/ 162 w 16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2" h="32">
                      <a:moveTo>
                        <a:pt x="0" y="30"/>
                      </a:moveTo>
                      <a:lnTo>
                        <a:pt x="0" y="32"/>
                      </a:lnTo>
                      <a:lnTo>
                        <a:pt x="162" y="1"/>
                      </a:lnTo>
                      <a:lnTo>
                        <a:pt x="162" y="0"/>
                      </a:lnTo>
                      <a:lnTo>
                        <a:pt x="0" y="3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70" name="Freeform 544"/>
                <p:cNvSpPr>
                  <a:spLocks noChangeArrowheads="1"/>
                </p:cNvSpPr>
                <p:nvPr/>
              </p:nvSpPr>
              <p:spPr bwMode="auto">
                <a:xfrm>
                  <a:off x="4281" y="1495"/>
                  <a:ext cx="4" cy="3"/>
                </a:xfrm>
                <a:custGeom>
                  <a:avLst/>
                  <a:gdLst>
                    <a:gd name="T0" fmla="*/ 0 w 13"/>
                    <a:gd name="T1" fmla="*/ 0 h 11"/>
                    <a:gd name="T2" fmla="*/ 0 w 13"/>
                    <a:gd name="T3" fmla="*/ 0 h 11"/>
                    <a:gd name="T4" fmla="*/ 0 w 13"/>
                    <a:gd name="T5" fmla="*/ 0 h 11"/>
                    <a:gd name="T6" fmla="*/ 0 w 13"/>
                    <a:gd name="T7" fmla="*/ 0 h 11"/>
                    <a:gd name="T8" fmla="*/ 0 w 13"/>
                    <a:gd name="T9" fmla="*/ 0 h 11"/>
                    <a:gd name="T10" fmla="*/ 0 w 13"/>
                    <a:gd name="T11" fmla="*/ 0 h 11"/>
                    <a:gd name="T12" fmla="*/ 0 w 13"/>
                    <a:gd name="T13" fmla="*/ 0 h 11"/>
                    <a:gd name="T14" fmla="*/ 0 w 13"/>
                    <a:gd name="T15" fmla="*/ 0 h 11"/>
                    <a:gd name="T16" fmla="*/ 0 w 13"/>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
                    <a:gd name="T29" fmla="*/ 13 w 13"/>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
                      <a:moveTo>
                        <a:pt x="2" y="10"/>
                      </a:moveTo>
                      <a:lnTo>
                        <a:pt x="2" y="10"/>
                      </a:lnTo>
                      <a:lnTo>
                        <a:pt x="7" y="5"/>
                      </a:lnTo>
                      <a:lnTo>
                        <a:pt x="13" y="2"/>
                      </a:lnTo>
                      <a:lnTo>
                        <a:pt x="11" y="0"/>
                      </a:lnTo>
                      <a:lnTo>
                        <a:pt x="6" y="4"/>
                      </a:lnTo>
                      <a:lnTo>
                        <a:pt x="0" y="11"/>
                      </a:lnTo>
                      <a:lnTo>
                        <a:pt x="2" y="10"/>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71" name="Freeform 545"/>
                <p:cNvSpPr>
                  <a:spLocks noChangeArrowheads="1"/>
                </p:cNvSpPr>
                <p:nvPr/>
              </p:nvSpPr>
              <p:spPr bwMode="auto">
                <a:xfrm>
                  <a:off x="4279" y="1499"/>
                  <a:ext cx="2" cy="3"/>
                </a:xfrm>
                <a:custGeom>
                  <a:avLst/>
                  <a:gdLst>
                    <a:gd name="T0" fmla="*/ 0 w 6"/>
                    <a:gd name="T1" fmla="*/ 0 h 8"/>
                    <a:gd name="T2" fmla="*/ 0 w 6"/>
                    <a:gd name="T3" fmla="*/ 0 h 8"/>
                    <a:gd name="T4" fmla="*/ 0 w 6"/>
                    <a:gd name="T5" fmla="*/ 0 h 8"/>
                    <a:gd name="T6" fmla="*/ 0 w 6"/>
                    <a:gd name="T7" fmla="*/ 0 h 8"/>
                    <a:gd name="T8" fmla="*/ 0 w 6"/>
                    <a:gd name="T9" fmla="*/ 0 h 8"/>
                    <a:gd name="T10" fmla="*/ 0 w 6"/>
                    <a:gd name="T11" fmla="*/ 0 h 8"/>
                    <a:gd name="T12" fmla="*/ 0 w 6"/>
                    <a:gd name="T13" fmla="*/ 0 h 8"/>
                    <a:gd name="T14" fmla="*/ 0 w 6"/>
                    <a:gd name="T15" fmla="*/ 0 h 8"/>
                    <a:gd name="T16" fmla="*/ 0 w 6"/>
                    <a:gd name="T17" fmla="*/ 0 h 8"/>
                    <a:gd name="T18" fmla="*/ 0 w 6"/>
                    <a:gd name="T19" fmla="*/ 0 h 8"/>
                    <a:gd name="T20" fmla="*/ 0 w 6"/>
                    <a:gd name="T21" fmla="*/ 0 h 8"/>
                    <a:gd name="T22" fmla="*/ 0 w 6"/>
                    <a:gd name="T23" fmla="*/ 0 h 8"/>
                    <a:gd name="T24" fmla="*/ 0 w 6"/>
                    <a:gd name="T25" fmla="*/ 0 h 8"/>
                    <a:gd name="T26" fmla="*/ 0 w 6"/>
                    <a:gd name="T27" fmla="*/ 0 h 8"/>
                    <a:gd name="T28" fmla="*/ 0 w 6"/>
                    <a:gd name="T29" fmla="*/ 0 h 8"/>
                    <a:gd name="T30" fmla="*/ 0 w 6"/>
                    <a:gd name="T31" fmla="*/ 0 h 8"/>
                    <a:gd name="T32" fmla="*/ 0 w 6"/>
                    <a:gd name="T33" fmla="*/ 0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8"/>
                    <a:gd name="T53" fmla="*/ 6 w 6"/>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8">
                      <a:moveTo>
                        <a:pt x="3" y="6"/>
                      </a:moveTo>
                      <a:lnTo>
                        <a:pt x="3" y="6"/>
                      </a:lnTo>
                      <a:lnTo>
                        <a:pt x="2" y="6"/>
                      </a:lnTo>
                      <a:lnTo>
                        <a:pt x="2" y="7"/>
                      </a:lnTo>
                      <a:lnTo>
                        <a:pt x="3" y="7"/>
                      </a:lnTo>
                      <a:lnTo>
                        <a:pt x="3" y="6"/>
                      </a:lnTo>
                      <a:lnTo>
                        <a:pt x="5" y="3"/>
                      </a:lnTo>
                      <a:lnTo>
                        <a:pt x="6" y="0"/>
                      </a:lnTo>
                      <a:lnTo>
                        <a:pt x="4" y="1"/>
                      </a:lnTo>
                      <a:lnTo>
                        <a:pt x="4" y="3"/>
                      </a:lnTo>
                      <a:lnTo>
                        <a:pt x="2" y="5"/>
                      </a:lnTo>
                      <a:lnTo>
                        <a:pt x="0" y="6"/>
                      </a:lnTo>
                      <a:lnTo>
                        <a:pt x="0" y="7"/>
                      </a:lnTo>
                      <a:lnTo>
                        <a:pt x="2" y="8"/>
                      </a:lnTo>
                      <a:lnTo>
                        <a:pt x="4" y="8"/>
                      </a:lnTo>
                      <a:lnTo>
                        <a:pt x="3" y="6"/>
                      </a:lnTo>
                      <a:close/>
                    </a:path>
                  </a:pathLst>
                </a:custGeom>
                <a:solidFill>
                  <a:srgbClr val="1F1A17"/>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72" name="Freeform 546"/>
                <p:cNvSpPr>
                  <a:spLocks noChangeArrowheads="1"/>
                </p:cNvSpPr>
                <p:nvPr/>
              </p:nvSpPr>
              <p:spPr bwMode="auto">
                <a:xfrm>
                  <a:off x="4337" y="1455"/>
                  <a:ext cx="158" cy="29"/>
                </a:xfrm>
                <a:custGeom>
                  <a:avLst/>
                  <a:gdLst>
                    <a:gd name="T0" fmla="*/ 0 w 498"/>
                    <a:gd name="T1" fmla="*/ 0 h 80"/>
                    <a:gd name="T2" fmla="*/ 0 w 498"/>
                    <a:gd name="T3" fmla="*/ 0 h 80"/>
                    <a:gd name="T4" fmla="*/ 0 w 498"/>
                    <a:gd name="T5" fmla="*/ 0 h 80"/>
                    <a:gd name="T6" fmla="*/ 0 w 498"/>
                    <a:gd name="T7" fmla="*/ 0 h 80"/>
                    <a:gd name="T8" fmla="*/ 0 w 498"/>
                    <a:gd name="T9" fmla="*/ 0 h 80"/>
                    <a:gd name="T10" fmla="*/ 0 w 498"/>
                    <a:gd name="T11" fmla="*/ 0 h 80"/>
                    <a:gd name="T12" fmla="*/ 0 w 498"/>
                    <a:gd name="T13" fmla="*/ 0 h 80"/>
                    <a:gd name="T14" fmla="*/ 0 w 498"/>
                    <a:gd name="T15" fmla="*/ 0 h 80"/>
                    <a:gd name="T16" fmla="*/ 0 w 498"/>
                    <a:gd name="T17" fmla="*/ 0 h 80"/>
                    <a:gd name="T18" fmla="*/ 0 w 498"/>
                    <a:gd name="T19" fmla="*/ 0 h 80"/>
                    <a:gd name="T20" fmla="*/ 0 w 498"/>
                    <a:gd name="T21" fmla="*/ 0 h 80"/>
                    <a:gd name="T22" fmla="*/ 0 w 498"/>
                    <a:gd name="T23" fmla="*/ 0 h 80"/>
                    <a:gd name="T24" fmla="*/ 0 w 498"/>
                    <a:gd name="T25" fmla="*/ 0 h 80"/>
                    <a:gd name="T26" fmla="*/ 0 w 498"/>
                    <a:gd name="T27" fmla="*/ 0 h 80"/>
                    <a:gd name="T28" fmla="*/ 0 w 498"/>
                    <a:gd name="T29" fmla="*/ 0 h 80"/>
                    <a:gd name="T30" fmla="*/ 0 w 498"/>
                    <a:gd name="T31" fmla="*/ 0 h 80"/>
                    <a:gd name="T32" fmla="*/ 0 w 498"/>
                    <a:gd name="T33" fmla="*/ 0 h 80"/>
                    <a:gd name="T34" fmla="*/ 0 w 498"/>
                    <a:gd name="T35" fmla="*/ 0 h 80"/>
                    <a:gd name="T36" fmla="*/ 0 w 498"/>
                    <a:gd name="T37" fmla="*/ 0 h 80"/>
                    <a:gd name="T38" fmla="*/ 0 w 498"/>
                    <a:gd name="T39" fmla="*/ 0 h 80"/>
                    <a:gd name="T40" fmla="*/ 0 w 498"/>
                    <a:gd name="T41" fmla="*/ 0 h 80"/>
                    <a:gd name="T42" fmla="*/ 0 w 498"/>
                    <a:gd name="T43" fmla="*/ 0 h 80"/>
                    <a:gd name="T44" fmla="*/ 0 w 498"/>
                    <a:gd name="T45" fmla="*/ 0 h 80"/>
                    <a:gd name="T46" fmla="*/ 0 w 498"/>
                    <a:gd name="T47" fmla="*/ 0 h 80"/>
                    <a:gd name="T48" fmla="*/ 0 w 498"/>
                    <a:gd name="T49" fmla="*/ 0 h 80"/>
                    <a:gd name="T50" fmla="*/ 0 w 498"/>
                    <a:gd name="T51" fmla="*/ 0 h 80"/>
                    <a:gd name="T52" fmla="*/ 0 w 498"/>
                    <a:gd name="T53" fmla="*/ 0 h 80"/>
                    <a:gd name="T54" fmla="*/ 0 w 498"/>
                    <a:gd name="T55" fmla="*/ 0 h 80"/>
                    <a:gd name="T56" fmla="*/ 0 w 498"/>
                    <a:gd name="T57" fmla="*/ 0 h 80"/>
                    <a:gd name="T58" fmla="*/ 0 w 498"/>
                    <a:gd name="T59" fmla="*/ 0 h 80"/>
                    <a:gd name="T60" fmla="*/ 0 w 498"/>
                    <a:gd name="T61" fmla="*/ 0 h 80"/>
                    <a:gd name="T62" fmla="*/ 0 w 498"/>
                    <a:gd name="T63" fmla="*/ 0 h 80"/>
                    <a:gd name="T64" fmla="*/ 0 w 498"/>
                    <a:gd name="T65" fmla="*/ 0 h 80"/>
                    <a:gd name="T66" fmla="*/ 0 w 498"/>
                    <a:gd name="T67" fmla="*/ 0 h 80"/>
                    <a:gd name="T68" fmla="*/ 0 w 498"/>
                    <a:gd name="T69" fmla="*/ 0 h 80"/>
                    <a:gd name="T70" fmla="*/ 0 w 498"/>
                    <a:gd name="T71" fmla="*/ 0 h 80"/>
                    <a:gd name="T72" fmla="*/ 0 w 498"/>
                    <a:gd name="T73" fmla="*/ 0 h 80"/>
                    <a:gd name="T74" fmla="*/ 0 w 498"/>
                    <a:gd name="T75" fmla="*/ 0 h 80"/>
                    <a:gd name="T76" fmla="*/ 0 w 498"/>
                    <a:gd name="T77" fmla="*/ 0 h 80"/>
                    <a:gd name="T78" fmla="*/ 0 w 498"/>
                    <a:gd name="T79" fmla="*/ 0 h 80"/>
                    <a:gd name="T80" fmla="*/ 0 w 498"/>
                    <a:gd name="T81" fmla="*/ 0 h 80"/>
                    <a:gd name="T82" fmla="*/ 0 w 498"/>
                    <a:gd name="T83" fmla="*/ 0 h 80"/>
                    <a:gd name="T84" fmla="*/ 0 w 498"/>
                    <a:gd name="T85" fmla="*/ 0 h 80"/>
                    <a:gd name="T86" fmla="*/ 0 w 498"/>
                    <a:gd name="T87" fmla="*/ 0 h 80"/>
                    <a:gd name="T88" fmla="*/ 0 w 498"/>
                    <a:gd name="T89" fmla="*/ 0 h 80"/>
                    <a:gd name="T90" fmla="*/ 0 w 498"/>
                    <a:gd name="T91" fmla="*/ 0 h 80"/>
                    <a:gd name="T92" fmla="*/ 0 w 498"/>
                    <a:gd name="T93" fmla="*/ 0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98"/>
                    <a:gd name="T142" fmla="*/ 0 h 80"/>
                    <a:gd name="T143" fmla="*/ 498 w 498"/>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98" h="80">
                      <a:moveTo>
                        <a:pt x="0" y="80"/>
                      </a:moveTo>
                      <a:lnTo>
                        <a:pt x="11" y="79"/>
                      </a:lnTo>
                      <a:lnTo>
                        <a:pt x="40" y="78"/>
                      </a:lnTo>
                      <a:lnTo>
                        <a:pt x="81" y="77"/>
                      </a:lnTo>
                      <a:lnTo>
                        <a:pt x="128" y="75"/>
                      </a:lnTo>
                      <a:lnTo>
                        <a:pt x="177" y="72"/>
                      </a:lnTo>
                      <a:lnTo>
                        <a:pt x="221" y="70"/>
                      </a:lnTo>
                      <a:lnTo>
                        <a:pt x="254" y="69"/>
                      </a:lnTo>
                      <a:lnTo>
                        <a:pt x="272" y="68"/>
                      </a:lnTo>
                      <a:lnTo>
                        <a:pt x="294" y="66"/>
                      </a:lnTo>
                      <a:lnTo>
                        <a:pt x="327" y="62"/>
                      </a:lnTo>
                      <a:lnTo>
                        <a:pt x="363" y="58"/>
                      </a:lnTo>
                      <a:lnTo>
                        <a:pt x="393" y="54"/>
                      </a:lnTo>
                      <a:lnTo>
                        <a:pt x="415" y="49"/>
                      </a:lnTo>
                      <a:lnTo>
                        <a:pt x="431" y="45"/>
                      </a:lnTo>
                      <a:lnTo>
                        <a:pt x="443" y="40"/>
                      </a:lnTo>
                      <a:lnTo>
                        <a:pt x="452" y="36"/>
                      </a:lnTo>
                      <a:lnTo>
                        <a:pt x="465" y="30"/>
                      </a:lnTo>
                      <a:lnTo>
                        <a:pt x="473" y="24"/>
                      </a:lnTo>
                      <a:lnTo>
                        <a:pt x="477" y="20"/>
                      </a:lnTo>
                      <a:lnTo>
                        <a:pt x="479" y="19"/>
                      </a:lnTo>
                      <a:lnTo>
                        <a:pt x="484" y="17"/>
                      </a:lnTo>
                      <a:lnTo>
                        <a:pt x="494" y="12"/>
                      </a:lnTo>
                      <a:lnTo>
                        <a:pt x="497" y="9"/>
                      </a:lnTo>
                      <a:lnTo>
                        <a:pt x="498" y="7"/>
                      </a:lnTo>
                      <a:lnTo>
                        <a:pt x="498" y="4"/>
                      </a:lnTo>
                      <a:lnTo>
                        <a:pt x="496" y="3"/>
                      </a:lnTo>
                      <a:lnTo>
                        <a:pt x="494" y="2"/>
                      </a:lnTo>
                      <a:lnTo>
                        <a:pt x="490" y="2"/>
                      </a:lnTo>
                      <a:lnTo>
                        <a:pt x="480" y="1"/>
                      </a:lnTo>
                      <a:lnTo>
                        <a:pt x="468" y="0"/>
                      </a:lnTo>
                      <a:lnTo>
                        <a:pt x="457" y="0"/>
                      </a:lnTo>
                      <a:lnTo>
                        <a:pt x="445" y="1"/>
                      </a:lnTo>
                      <a:lnTo>
                        <a:pt x="423" y="3"/>
                      </a:lnTo>
                      <a:lnTo>
                        <a:pt x="403" y="6"/>
                      </a:lnTo>
                      <a:lnTo>
                        <a:pt x="380" y="9"/>
                      </a:lnTo>
                      <a:lnTo>
                        <a:pt x="350" y="13"/>
                      </a:lnTo>
                      <a:lnTo>
                        <a:pt x="315" y="17"/>
                      </a:lnTo>
                      <a:lnTo>
                        <a:pt x="280" y="23"/>
                      </a:lnTo>
                      <a:lnTo>
                        <a:pt x="245" y="29"/>
                      </a:lnTo>
                      <a:lnTo>
                        <a:pt x="214" y="35"/>
                      </a:lnTo>
                      <a:lnTo>
                        <a:pt x="188" y="39"/>
                      </a:lnTo>
                      <a:lnTo>
                        <a:pt x="173" y="43"/>
                      </a:lnTo>
                      <a:lnTo>
                        <a:pt x="139" y="52"/>
                      </a:lnTo>
                      <a:lnTo>
                        <a:pt x="80" y="64"/>
                      </a:lnTo>
                      <a:lnTo>
                        <a:pt x="24" y="75"/>
                      </a:lnTo>
                      <a:lnTo>
                        <a:pt x="0" y="80"/>
                      </a:lnTo>
                      <a:close/>
                    </a:path>
                  </a:pathLst>
                </a:custGeom>
                <a:solidFill>
                  <a:srgbClr val="5D4B33"/>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73" name="Freeform 547"/>
                <p:cNvSpPr>
                  <a:spLocks noChangeArrowheads="1"/>
                </p:cNvSpPr>
                <p:nvPr/>
              </p:nvSpPr>
              <p:spPr bwMode="auto">
                <a:xfrm>
                  <a:off x="4283" y="1499"/>
                  <a:ext cx="1" cy="1"/>
                </a:xfrm>
                <a:custGeom>
                  <a:avLst/>
                  <a:gdLst>
                    <a:gd name="T0" fmla="*/ 0 w 1"/>
                    <a:gd name="T1" fmla="*/ 0 h 2"/>
                    <a:gd name="T2" fmla="*/ 0 w 1"/>
                    <a:gd name="T3" fmla="*/ 1 h 2"/>
                    <a:gd name="T4" fmla="*/ 0 w 1"/>
                    <a:gd name="T5" fmla="*/ 1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lnTo>
                        <a:pt x="0" y="1"/>
                      </a:lnTo>
                      <a:lnTo>
                        <a:pt x="0" y="2"/>
                      </a:lnTo>
                      <a:lnTo>
                        <a:pt x="0" y="0"/>
                      </a:lnTo>
                      <a:close/>
                    </a:path>
                  </a:pathLst>
                </a:custGeom>
                <a:solidFill>
                  <a:srgbClr val="8A6F4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74" name="Freeform 548"/>
                <p:cNvSpPr>
                  <a:spLocks noChangeArrowheads="1"/>
                </p:cNvSpPr>
                <p:nvPr/>
              </p:nvSpPr>
              <p:spPr bwMode="auto">
                <a:xfrm>
                  <a:off x="4283" y="1482"/>
                  <a:ext cx="112" cy="17"/>
                </a:xfrm>
                <a:custGeom>
                  <a:avLst/>
                  <a:gdLst>
                    <a:gd name="T0" fmla="*/ 0 w 355"/>
                    <a:gd name="T1" fmla="*/ 0 h 49"/>
                    <a:gd name="T2" fmla="*/ 0 w 355"/>
                    <a:gd name="T3" fmla="*/ 0 h 49"/>
                    <a:gd name="T4" fmla="*/ 0 w 355"/>
                    <a:gd name="T5" fmla="*/ 0 h 49"/>
                    <a:gd name="T6" fmla="*/ 0 w 355"/>
                    <a:gd name="T7" fmla="*/ 0 h 49"/>
                    <a:gd name="T8" fmla="*/ 0 w 355"/>
                    <a:gd name="T9" fmla="*/ 0 h 49"/>
                    <a:gd name="T10" fmla="*/ 0 w 355"/>
                    <a:gd name="T11" fmla="*/ 0 h 49"/>
                    <a:gd name="T12" fmla="*/ 0 w 355"/>
                    <a:gd name="T13" fmla="*/ 0 h 49"/>
                    <a:gd name="T14" fmla="*/ 0 w 355"/>
                    <a:gd name="T15" fmla="*/ 0 h 49"/>
                    <a:gd name="T16" fmla="*/ 0 w 355"/>
                    <a:gd name="T17" fmla="*/ 0 h 49"/>
                    <a:gd name="T18" fmla="*/ 0 w 355"/>
                    <a:gd name="T19" fmla="*/ 0 h 49"/>
                    <a:gd name="T20" fmla="*/ 0 w 355"/>
                    <a:gd name="T21" fmla="*/ 0 h 49"/>
                    <a:gd name="T22" fmla="*/ 0 w 355"/>
                    <a:gd name="T23" fmla="*/ 0 h 49"/>
                    <a:gd name="T24" fmla="*/ 0 w 355"/>
                    <a:gd name="T25" fmla="*/ 0 h 49"/>
                    <a:gd name="T26" fmla="*/ 0 w 355"/>
                    <a:gd name="T27" fmla="*/ 0 h 49"/>
                    <a:gd name="T28" fmla="*/ 0 w 355"/>
                    <a:gd name="T29" fmla="*/ 0 h 49"/>
                    <a:gd name="T30" fmla="*/ 0 w 355"/>
                    <a:gd name="T31" fmla="*/ 0 h 49"/>
                    <a:gd name="T32" fmla="*/ 0 w 355"/>
                    <a:gd name="T33" fmla="*/ 0 h 49"/>
                    <a:gd name="T34" fmla="*/ 0 w 355"/>
                    <a:gd name="T35" fmla="*/ 0 h 49"/>
                    <a:gd name="T36" fmla="*/ 0 w 355"/>
                    <a:gd name="T37" fmla="*/ 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5"/>
                    <a:gd name="T58" fmla="*/ 0 h 49"/>
                    <a:gd name="T59" fmla="*/ 355 w 355"/>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5" h="49">
                      <a:moveTo>
                        <a:pt x="354" y="0"/>
                      </a:moveTo>
                      <a:lnTo>
                        <a:pt x="336" y="3"/>
                      </a:lnTo>
                      <a:lnTo>
                        <a:pt x="295" y="8"/>
                      </a:lnTo>
                      <a:lnTo>
                        <a:pt x="238" y="15"/>
                      </a:lnTo>
                      <a:lnTo>
                        <a:pt x="173" y="24"/>
                      </a:lnTo>
                      <a:lnTo>
                        <a:pt x="110" y="32"/>
                      </a:lnTo>
                      <a:lnTo>
                        <a:pt x="54" y="39"/>
                      </a:lnTo>
                      <a:lnTo>
                        <a:pt x="15" y="44"/>
                      </a:lnTo>
                      <a:lnTo>
                        <a:pt x="0" y="47"/>
                      </a:lnTo>
                      <a:lnTo>
                        <a:pt x="0" y="49"/>
                      </a:lnTo>
                      <a:lnTo>
                        <a:pt x="15" y="47"/>
                      </a:lnTo>
                      <a:lnTo>
                        <a:pt x="54" y="41"/>
                      </a:lnTo>
                      <a:lnTo>
                        <a:pt x="110" y="34"/>
                      </a:lnTo>
                      <a:lnTo>
                        <a:pt x="173" y="26"/>
                      </a:lnTo>
                      <a:lnTo>
                        <a:pt x="238" y="17"/>
                      </a:lnTo>
                      <a:lnTo>
                        <a:pt x="295" y="9"/>
                      </a:lnTo>
                      <a:lnTo>
                        <a:pt x="336" y="4"/>
                      </a:lnTo>
                      <a:lnTo>
                        <a:pt x="355" y="2"/>
                      </a:lnTo>
                      <a:lnTo>
                        <a:pt x="354" y="0"/>
                      </a:lnTo>
                      <a:close/>
                    </a:path>
                  </a:pathLst>
                </a:custGeom>
                <a:solidFill>
                  <a:srgbClr val="8A6F4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75" name="Freeform 549"/>
                <p:cNvSpPr>
                  <a:spLocks noChangeArrowheads="1"/>
                </p:cNvSpPr>
                <p:nvPr/>
              </p:nvSpPr>
              <p:spPr bwMode="auto">
                <a:xfrm>
                  <a:off x="4396" y="1482"/>
                  <a:ext cx="1" cy="1"/>
                </a:xfrm>
                <a:custGeom>
                  <a:avLst/>
                  <a:gdLst>
                    <a:gd name="T0" fmla="*/ 1 w 1"/>
                    <a:gd name="T1" fmla="*/ 1 h 2"/>
                    <a:gd name="T2" fmla="*/ 1 w 1"/>
                    <a:gd name="T3" fmla="*/ 1 h 2"/>
                    <a:gd name="T4" fmla="*/ 0 w 1"/>
                    <a:gd name="T5" fmla="*/ 0 h 2"/>
                    <a:gd name="T6" fmla="*/ 1 w 1"/>
                    <a:gd name="T7" fmla="*/ 1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1" y="1"/>
                      </a:lnTo>
                      <a:lnTo>
                        <a:pt x="0" y="0"/>
                      </a:lnTo>
                      <a:lnTo>
                        <a:pt x="1" y="2"/>
                      </a:lnTo>
                      <a:close/>
                    </a:path>
                  </a:pathLst>
                </a:custGeom>
                <a:solidFill>
                  <a:srgbClr val="8A6F4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76" name="Freeform 550"/>
                <p:cNvSpPr>
                  <a:spLocks noChangeArrowheads="1"/>
                </p:cNvSpPr>
                <p:nvPr/>
              </p:nvSpPr>
              <p:spPr bwMode="auto">
                <a:xfrm>
                  <a:off x="4283" y="1497"/>
                  <a:ext cx="1" cy="1"/>
                </a:xfrm>
                <a:custGeom>
                  <a:avLst/>
                  <a:gdLst>
                    <a:gd name="T0" fmla="*/ 1 w 1"/>
                    <a:gd name="T1" fmla="*/ 0 h 1"/>
                    <a:gd name="T2" fmla="*/ 0 w 1"/>
                    <a:gd name="T3" fmla="*/ 1 h 1"/>
                    <a:gd name="T4" fmla="*/ 1 w 1"/>
                    <a:gd name="T5" fmla="*/ 1 h 1"/>
                    <a:gd name="T6" fmla="*/ 1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lnTo>
                        <a:pt x="0" y="1"/>
                      </a:lnTo>
                      <a:lnTo>
                        <a:pt x="1" y="1"/>
                      </a:lnTo>
                      <a:lnTo>
                        <a:pt x="1" y="0"/>
                      </a:lnTo>
                      <a:close/>
                    </a:path>
                  </a:pathLst>
                </a:custGeom>
                <a:solidFill>
                  <a:srgbClr val="8A6F4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77" name="Freeform 551"/>
                <p:cNvSpPr>
                  <a:spLocks noChangeArrowheads="1"/>
                </p:cNvSpPr>
                <p:nvPr/>
              </p:nvSpPr>
              <p:spPr bwMode="auto">
                <a:xfrm>
                  <a:off x="4283" y="1483"/>
                  <a:ext cx="90" cy="14"/>
                </a:xfrm>
                <a:custGeom>
                  <a:avLst/>
                  <a:gdLst>
                    <a:gd name="T0" fmla="*/ 0 w 285"/>
                    <a:gd name="T1" fmla="*/ 0 h 41"/>
                    <a:gd name="T2" fmla="*/ 0 w 285"/>
                    <a:gd name="T3" fmla="*/ 0 h 41"/>
                    <a:gd name="T4" fmla="*/ 0 w 285"/>
                    <a:gd name="T5" fmla="*/ 0 h 41"/>
                    <a:gd name="T6" fmla="*/ 0 w 285"/>
                    <a:gd name="T7" fmla="*/ 0 h 41"/>
                    <a:gd name="T8" fmla="*/ 0 w 285"/>
                    <a:gd name="T9" fmla="*/ 0 h 41"/>
                    <a:gd name="T10" fmla="*/ 0 w 285"/>
                    <a:gd name="T11" fmla="*/ 0 h 41"/>
                    <a:gd name="T12" fmla="*/ 0 w 285"/>
                    <a:gd name="T13" fmla="*/ 0 h 41"/>
                    <a:gd name="T14" fmla="*/ 0 w 285"/>
                    <a:gd name="T15" fmla="*/ 0 h 41"/>
                    <a:gd name="T16" fmla="*/ 0 w 285"/>
                    <a:gd name="T17" fmla="*/ 0 h 41"/>
                    <a:gd name="T18" fmla="*/ 0 w 285"/>
                    <a:gd name="T19" fmla="*/ 0 h 41"/>
                    <a:gd name="T20" fmla="*/ 0 w 285"/>
                    <a:gd name="T21" fmla="*/ 0 h 41"/>
                    <a:gd name="T22" fmla="*/ 0 w 285"/>
                    <a:gd name="T23" fmla="*/ 0 h 41"/>
                    <a:gd name="T24" fmla="*/ 0 w 285"/>
                    <a:gd name="T25" fmla="*/ 0 h 41"/>
                    <a:gd name="T26" fmla="*/ 0 w 285"/>
                    <a:gd name="T27" fmla="*/ 0 h 41"/>
                    <a:gd name="T28" fmla="*/ 0 w 285"/>
                    <a:gd name="T29" fmla="*/ 0 h 41"/>
                    <a:gd name="T30" fmla="*/ 0 w 285"/>
                    <a:gd name="T31" fmla="*/ 0 h 41"/>
                    <a:gd name="T32" fmla="*/ 0 w 285"/>
                    <a:gd name="T33" fmla="*/ 0 h 41"/>
                    <a:gd name="T34" fmla="*/ 0 w 285"/>
                    <a:gd name="T35" fmla="*/ 0 h 41"/>
                    <a:gd name="T36" fmla="*/ 0 w 285"/>
                    <a:gd name="T37" fmla="*/ 0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5"/>
                    <a:gd name="T58" fmla="*/ 0 h 41"/>
                    <a:gd name="T59" fmla="*/ 285 w 285"/>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5" h="41">
                      <a:moveTo>
                        <a:pt x="285" y="0"/>
                      </a:moveTo>
                      <a:lnTo>
                        <a:pt x="270" y="2"/>
                      </a:lnTo>
                      <a:lnTo>
                        <a:pt x="237" y="6"/>
                      </a:lnTo>
                      <a:lnTo>
                        <a:pt x="191" y="13"/>
                      </a:lnTo>
                      <a:lnTo>
                        <a:pt x="139" y="21"/>
                      </a:lnTo>
                      <a:lnTo>
                        <a:pt x="88" y="28"/>
                      </a:lnTo>
                      <a:lnTo>
                        <a:pt x="43" y="34"/>
                      </a:lnTo>
                      <a:lnTo>
                        <a:pt x="11" y="38"/>
                      </a:lnTo>
                      <a:lnTo>
                        <a:pt x="0" y="40"/>
                      </a:lnTo>
                      <a:lnTo>
                        <a:pt x="0" y="41"/>
                      </a:lnTo>
                      <a:lnTo>
                        <a:pt x="11" y="40"/>
                      </a:lnTo>
                      <a:lnTo>
                        <a:pt x="44" y="36"/>
                      </a:lnTo>
                      <a:lnTo>
                        <a:pt x="88" y="29"/>
                      </a:lnTo>
                      <a:lnTo>
                        <a:pt x="140" y="22"/>
                      </a:lnTo>
                      <a:lnTo>
                        <a:pt x="191" y="14"/>
                      </a:lnTo>
                      <a:lnTo>
                        <a:pt x="237" y="8"/>
                      </a:lnTo>
                      <a:lnTo>
                        <a:pt x="270" y="3"/>
                      </a:lnTo>
                      <a:lnTo>
                        <a:pt x="285" y="1"/>
                      </a:lnTo>
                      <a:lnTo>
                        <a:pt x="285" y="0"/>
                      </a:lnTo>
                      <a:close/>
                    </a:path>
                  </a:pathLst>
                </a:custGeom>
                <a:solidFill>
                  <a:srgbClr val="8A6F4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78" name="Freeform 552"/>
                <p:cNvSpPr>
                  <a:spLocks noChangeArrowheads="1"/>
                </p:cNvSpPr>
                <p:nvPr/>
              </p:nvSpPr>
              <p:spPr bwMode="auto">
                <a:xfrm>
                  <a:off x="4374" y="1483"/>
                  <a:ext cx="1" cy="1"/>
                </a:xfrm>
                <a:custGeom>
                  <a:avLst/>
                  <a:gdLst>
                    <a:gd name="T0" fmla="*/ 0 w 2"/>
                    <a:gd name="T1" fmla="*/ 1 h 1"/>
                    <a:gd name="T2" fmla="*/ 1 w 2"/>
                    <a:gd name="T3" fmla="*/ 0 h 1"/>
                    <a:gd name="T4" fmla="*/ 0 w 2"/>
                    <a:gd name="T5" fmla="*/ 0 h 1"/>
                    <a:gd name="T6" fmla="*/ 0 w 2"/>
                    <a:gd name="T7" fmla="*/ 1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1"/>
                      </a:moveTo>
                      <a:lnTo>
                        <a:pt x="2" y="0"/>
                      </a:lnTo>
                      <a:lnTo>
                        <a:pt x="0" y="0"/>
                      </a:lnTo>
                      <a:lnTo>
                        <a:pt x="0" y="1"/>
                      </a:lnTo>
                      <a:close/>
                    </a:path>
                  </a:pathLst>
                </a:custGeom>
                <a:solidFill>
                  <a:srgbClr val="8A6F4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79" name="Freeform 553"/>
                <p:cNvSpPr>
                  <a:spLocks noChangeArrowheads="1"/>
                </p:cNvSpPr>
                <p:nvPr/>
              </p:nvSpPr>
              <p:spPr bwMode="auto">
                <a:xfrm>
                  <a:off x="4286" y="1495"/>
                  <a:ext cx="1" cy="1"/>
                </a:xfrm>
                <a:custGeom>
                  <a:avLst/>
                  <a:gdLst>
                    <a:gd name="T0" fmla="*/ 1 w 1"/>
                    <a:gd name="T1" fmla="*/ 0 h 1"/>
                    <a:gd name="T2" fmla="*/ 0 w 1"/>
                    <a:gd name="T3" fmla="*/ 0 h 1"/>
                    <a:gd name="T4" fmla="*/ 1 w 1"/>
                    <a:gd name="T5" fmla="*/ 1 h 1"/>
                    <a:gd name="T6" fmla="*/ 1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lnTo>
                        <a:pt x="0" y="0"/>
                      </a:lnTo>
                      <a:lnTo>
                        <a:pt x="1" y="1"/>
                      </a:lnTo>
                      <a:lnTo>
                        <a:pt x="1" y="0"/>
                      </a:lnTo>
                      <a:close/>
                    </a:path>
                  </a:pathLst>
                </a:custGeom>
                <a:solidFill>
                  <a:srgbClr val="8A6F4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80" name="Freeform 554"/>
                <p:cNvSpPr>
                  <a:spLocks noChangeArrowheads="1"/>
                </p:cNvSpPr>
                <p:nvPr/>
              </p:nvSpPr>
              <p:spPr bwMode="auto">
                <a:xfrm>
                  <a:off x="4286" y="1484"/>
                  <a:ext cx="53" cy="12"/>
                </a:xfrm>
                <a:custGeom>
                  <a:avLst/>
                  <a:gdLst>
                    <a:gd name="T0" fmla="*/ 0 w 168"/>
                    <a:gd name="T1" fmla="*/ 0 h 31"/>
                    <a:gd name="T2" fmla="*/ 0 w 168"/>
                    <a:gd name="T3" fmla="*/ 0 h 31"/>
                    <a:gd name="T4" fmla="*/ 0 w 168"/>
                    <a:gd name="T5" fmla="*/ 0 h 31"/>
                    <a:gd name="T6" fmla="*/ 0 w 168"/>
                    <a:gd name="T7" fmla="*/ 0 h 31"/>
                    <a:gd name="T8" fmla="*/ 0 w 168"/>
                    <a:gd name="T9" fmla="*/ 0 h 31"/>
                    <a:gd name="T10" fmla="*/ 0 w 168"/>
                    <a:gd name="T11" fmla="*/ 0 h 31"/>
                    <a:gd name="T12" fmla="*/ 0 w 168"/>
                    <a:gd name="T13" fmla="*/ 0 h 31"/>
                    <a:gd name="T14" fmla="*/ 0 w 168"/>
                    <a:gd name="T15" fmla="*/ 0 h 31"/>
                    <a:gd name="T16" fmla="*/ 0 w 168"/>
                    <a:gd name="T17" fmla="*/ 0 h 31"/>
                    <a:gd name="T18" fmla="*/ 0 w 168"/>
                    <a:gd name="T19" fmla="*/ 0 h 31"/>
                    <a:gd name="T20" fmla="*/ 0 w 168"/>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
                    <a:gd name="T34" fmla="*/ 0 h 31"/>
                    <a:gd name="T35" fmla="*/ 168 w 168"/>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 h="31">
                      <a:moveTo>
                        <a:pt x="168" y="0"/>
                      </a:moveTo>
                      <a:lnTo>
                        <a:pt x="137" y="5"/>
                      </a:lnTo>
                      <a:lnTo>
                        <a:pt x="80" y="16"/>
                      </a:lnTo>
                      <a:lnTo>
                        <a:pt x="24" y="25"/>
                      </a:lnTo>
                      <a:lnTo>
                        <a:pt x="0" y="30"/>
                      </a:lnTo>
                      <a:lnTo>
                        <a:pt x="0" y="31"/>
                      </a:lnTo>
                      <a:lnTo>
                        <a:pt x="24" y="27"/>
                      </a:lnTo>
                      <a:lnTo>
                        <a:pt x="80" y="17"/>
                      </a:lnTo>
                      <a:lnTo>
                        <a:pt x="138" y="6"/>
                      </a:lnTo>
                      <a:lnTo>
                        <a:pt x="168" y="1"/>
                      </a:lnTo>
                      <a:lnTo>
                        <a:pt x="168" y="0"/>
                      </a:lnTo>
                      <a:close/>
                    </a:path>
                  </a:pathLst>
                </a:custGeom>
                <a:solidFill>
                  <a:srgbClr val="8A6F4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81" name="Freeform 555"/>
                <p:cNvSpPr>
                  <a:spLocks noChangeArrowheads="1"/>
                </p:cNvSpPr>
                <p:nvPr/>
              </p:nvSpPr>
              <p:spPr bwMode="auto">
                <a:xfrm>
                  <a:off x="4339" y="1484"/>
                  <a:ext cx="1" cy="1"/>
                </a:xfrm>
                <a:custGeom>
                  <a:avLst/>
                  <a:gdLst>
                    <a:gd name="T0" fmla="*/ 0 w 1"/>
                    <a:gd name="T1" fmla="*/ 1 h 1"/>
                    <a:gd name="T2" fmla="*/ 1 w 1"/>
                    <a:gd name="T3" fmla="*/ 1 h 1"/>
                    <a:gd name="T4" fmla="*/ 0 w 1"/>
                    <a:gd name="T5" fmla="*/ 0 h 1"/>
                    <a:gd name="T6" fmla="*/ 0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lnTo>
                        <a:pt x="1" y="1"/>
                      </a:lnTo>
                      <a:lnTo>
                        <a:pt x="0" y="0"/>
                      </a:lnTo>
                      <a:lnTo>
                        <a:pt x="0" y="1"/>
                      </a:lnTo>
                      <a:close/>
                    </a:path>
                  </a:pathLst>
                </a:custGeom>
                <a:solidFill>
                  <a:srgbClr val="8A6F4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82" name="Freeform 556"/>
                <p:cNvSpPr>
                  <a:spLocks noChangeArrowheads="1"/>
                </p:cNvSpPr>
                <p:nvPr/>
              </p:nvSpPr>
              <p:spPr bwMode="auto">
                <a:xfrm>
                  <a:off x="4284" y="1496"/>
                  <a:ext cx="1" cy="1"/>
                </a:xfrm>
                <a:custGeom>
                  <a:avLst/>
                  <a:gdLst>
                    <a:gd name="T0" fmla="*/ 1 w 1"/>
                    <a:gd name="T1" fmla="*/ 0 h 1"/>
                    <a:gd name="T2" fmla="*/ 0 w 1"/>
                    <a:gd name="T3" fmla="*/ 1 h 1"/>
                    <a:gd name="T4" fmla="*/ 1 w 1"/>
                    <a:gd name="T5" fmla="*/ 1 h 1"/>
                    <a:gd name="T6" fmla="*/ 1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lnTo>
                        <a:pt x="0" y="1"/>
                      </a:lnTo>
                      <a:lnTo>
                        <a:pt x="1" y="1"/>
                      </a:lnTo>
                      <a:lnTo>
                        <a:pt x="1" y="0"/>
                      </a:lnTo>
                      <a:close/>
                    </a:path>
                  </a:pathLst>
                </a:custGeom>
                <a:solidFill>
                  <a:srgbClr val="8A6F4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83" name="Freeform 557"/>
                <p:cNvSpPr>
                  <a:spLocks noChangeArrowheads="1"/>
                </p:cNvSpPr>
                <p:nvPr/>
              </p:nvSpPr>
              <p:spPr bwMode="auto">
                <a:xfrm>
                  <a:off x="4284" y="1483"/>
                  <a:ext cx="70" cy="13"/>
                </a:xfrm>
                <a:custGeom>
                  <a:avLst/>
                  <a:gdLst>
                    <a:gd name="T0" fmla="*/ 0 w 223"/>
                    <a:gd name="T1" fmla="*/ 0 h 36"/>
                    <a:gd name="T2" fmla="*/ 0 w 223"/>
                    <a:gd name="T3" fmla="*/ 0 h 36"/>
                    <a:gd name="T4" fmla="*/ 0 w 223"/>
                    <a:gd name="T5" fmla="*/ 0 h 36"/>
                    <a:gd name="T6" fmla="*/ 0 w 223"/>
                    <a:gd name="T7" fmla="*/ 0 h 36"/>
                    <a:gd name="T8" fmla="*/ 0 w 223"/>
                    <a:gd name="T9" fmla="*/ 0 h 36"/>
                    <a:gd name="T10" fmla="*/ 0 w 223"/>
                    <a:gd name="T11" fmla="*/ 0 h 36"/>
                    <a:gd name="T12" fmla="*/ 0 w 223"/>
                    <a:gd name="T13" fmla="*/ 0 h 36"/>
                    <a:gd name="T14" fmla="*/ 0 w 223"/>
                    <a:gd name="T15" fmla="*/ 0 h 36"/>
                    <a:gd name="T16" fmla="*/ 0 w 223"/>
                    <a:gd name="T17" fmla="*/ 0 h 36"/>
                    <a:gd name="T18" fmla="*/ 0 w 223"/>
                    <a:gd name="T19" fmla="*/ 0 h 36"/>
                    <a:gd name="T20" fmla="*/ 0 w 223"/>
                    <a:gd name="T21" fmla="*/ 0 h 36"/>
                    <a:gd name="T22" fmla="*/ 0 w 223"/>
                    <a:gd name="T23" fmla="*/ 0 h 36"/>
                    <a:gd name="T24" fmla="*/ 0 w 223"/>
                    <a:gd name="T25" fmla="*/ 0 h 36"/>
                    <a:gd name="T26" fmla="*/ 0 w 223"/>
                    <a:gd name="T27" fmla="*/ 0 h 36"/>
                    <a:gd name="T28" fmla="*/ 0 w 223"/>
                    <a:gd name="T29" fmla="*/ 0 h 36"/>
                    <a:gd name="T30" fmla="*/ 0 w 223"/>
                    <a:gd name="T31" fmla="*/ 0 h 36"/>
                    <a:gd name="T32" fmla="*/ 0 w 223"/>
                    <a:gd name="T33" fmla="*/ 0 h 36"/>
                    <a:gd name="T34" fmla="*/ 0 w 223"/>
                    <a:gd name="T35" fmla="*/ 0 h 36"/>
                    <a:gd name="T36" fmla="*/ 0 w 223"/>
                    <a:gd name="T37" fmla="*/ 0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3"/>
                    <a:gd name="T58" fmla="*/ 0 h 36"/>
                    <a:gd name="T59" fmla="*/ 223 w 223"/>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3" h="36">
                      <a:moveTo>
                        <a:pt x="223" y="0"/>
                      </a:moveTo>
                      <a:lnTo>
                        <a:pt x="211" y="2"/>
                      </a:lnTo>
                      <a:lnTo>
                        <a:pt x="184" y="6"/>
                      </a:lnTo>
                      <a:lnTo>
                        <a:pt x="148" y="11"/>
                      </a:lnTo>
                      <a:lnTo>
                        <a:pt x="108" y="18"/>
                      </a:lnTo>
                      <a:lnTo>
                        <a:pt x="69" y="24"/>
                      </a:lnTo>
                      <a:lnTo>
                        <a:pt x="34" y="30"/>
                      </a:lnTo>
                      <a:lnTo>
                        <a:pt x="10" y="34"/>
                      </a:lnTo>
                      <a:lnTo>
                        <a:pt x="0" y="35"/>
                      </a:lnTo>
                      <a:lnTo>
                        <a:pt x="0" y="36"/>
                      </a:lnTo>
                      <a:lnTo>
                        <a:pt x="10" y="35"/>
                      </a:lnTo>
                      <a:lnTo>
                        <a:pt x="34" y="31"/>
                      </a:lnTo>
                      <a:lnTo>
                        <a:pt x="69" y="26"/>
                      </a:lnTo>
                      <a:lnTo>
                        <a:pt x="108" y="20"/>
                      </a:lnTo>
                      <a:lnTo>
                        <a:pt x="148" y="13"/>
                      </a:lnTo>
                      <a:lnTo>
                        <a:pt x="184" y="7"/>
                      </a:lnTo>
                      <a:lnTo>
                        <a:pt x="211" y="3"/>
                      </a:lnTo>
                      <a:lnTo>
                        <a:pt x="223" y="1"/>
                      </a:lnTo>
                      <a:lnTo>
                        <a:pt x="223" y="0"/>
                      </a:lnTo>
                      <a:close/>
                    </a:path>
                  </a:pathLst>
                </a:custGeom>
                <a:solidFill>
                  <a:srgbClr val="8A6F4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84" name="Freeform 558"/>
                <p:cNvSpPr>
                  <a:spLocks noChangeArrowheads="1"/>
                </p:cNvSpPr>
                <p:nvPr/>
              </p:nvSpPr>
              <p:spPr bwMode="auto">
                <a:xfrm>
                  <a:off x="4354" y="1483"/>
                  <a:ext cx="1" cy="1"/>
                </a:xfrm>
                <a:custGeom>
                  <a:avLst/>
                  <a:gdLst>
                    <a:gd name="T0" fmla="*/ 0 w 2"/>
                    <a:gd name="T1" fmla="*/ 1 h 1"/>
                    <a:gd name="T2" fmla="*/ 1 w 2"/>
                    <a:gd name="T3" fmla="*/ 0 h 1"/>
                    <a:gd name="T4" fmla="*/ 0 w 2"/>
                    <a:gd name="T5" fmla="*/ 0 h 1"/>
                    <a:gd name="T6" fmla="*/ 0 w 2"/>
                    <a:gd name="T7" fmla="*/ 1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1"/>
                      </a:moveTo>
                      <a:lnTo>
                        <a:pt x="2" y="0"/>
                      </a:lnTo>
                      <a:lnTo>
                        <a:pt x="0" y="0"/>
                      </a:lnTo>
                      <a:lnTo>
                        <a:pt x="0" y="1"/>
                      </a:lnTo>
                      <a:close/>
                    </a:path>
                  </a:pathLst>
                </a:custGeom>
                <a:solidFill>
                  <a:srgbClr val="8A6F4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85" name="Freeform 559"/>
                <p:cNvSpPr>
                  <a:spLocks noChangeArrowheads="1"/>
                </p:cNvSpPr>
                <p:nvPr/>
              </p:nvSpPr>
              <p:spPr bwMode="auto">
                <a:xfrm>
                  <a:off x="4342" y="1481"/>
                  <a:ext cx="1" cy="1"/>
                </a:xfrm>
                <a:custGeom>
                  <a:avLst/>
                  <a:gdLst>
                    <a:gd name="T0" fmla="*/ 0 w 1"/>
                    <a:gd name="T1" fmla="*/ 1 h 2"/>
                    <a:gd name="T2" fmla="*/ 1 w 1"/>
                    <a:gd name="T3" fmla="*/ 0 h 2"/>
                    <a:gd name="T4" fmla="*/ 0 w 1"/>
                    <a:gd name="T5" fmla="*/ 0 h 2"/>
                    <a:gd name="T6" fmla="*/ 0 w 1"/>
                    <a:gd name="T7" fmla="*/ 1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2"/>
                      </a:moveTo>
                      <a:lnTo>
                        <a:pt x="1" y="0"/>
                      </a:lnTo>
                      <a:lnTo>
                        <a:pt x="0" y="0"/>
                      </a:lnTo>
                      <a:lnTo>
                        <a:pt x="0" y="2"/>
                      </a:lnTo>
                      <a:close/>
                    </a:path>
                  </a:pathLst>
                </a:custGeom>
                <a:solidFill>
                  <a:srgbClr val="8A6F4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86" name="Freeform 560"/>
                <p:cNvSpPr>
                  <a:spLocks noChangeArrowheads="1"/>
                </p:cNvSpPr>
                <p:nvPr/>
              </p:nvSpPr>
              <p:spPr bwMode="auto">
                <a:xfrm>
                  <a:off x="4285" y="1481"/>
                  <a:ext cx="57" cy="11"/>
                </a:xfrm>
                <a:custGeom>
                  <a:avLst/>
                  <a:gdLst>
                    <a:gd name="T0" fmla="*/ 0 w 179"/>
                    <a:gd name="T1" fmla="*/ 0 h 31"/>
                    <a:gd name="T2" fmla="*/ 0 w 179"/>
                    <a:gd name="T3" fmla="*/ 0 h 31"/>
                    <a:gd name="T4" fmla="*/ 0 w 179"/>
                    <a:gd name="T5" fmla="*/ 0 h 31"/>
                    <a:gd name="T6" fmla="*/ 0 w 179"/>
                    <a:gd name="T7" fmla="*/ 0 h 31"/>
                    <a:gd name="T8" fmla="*/ 0 w 179"/>
                    <a:gd name="T9" fmla="*/ 0 h 31"/>
                    <a:gd name="T10" fmla="*/ 0 60000 65536"/>
                    <a:gd name="T11" fmla="*/ 0 60000 65536"/>
                    <a:gd name="T12" fmla="*/ 0 60000 65536"/>
                    <a:gd name="T13" fmla="*/ 0 60000 65536"/>
                    <a:gd name="T14" fmla="*/ 0 60000 65536"/>
                    <a:gd name="T15" fmla="*/ 0 w 179"/>
                    <a:gd name="T16" fmla="*/ 0 h 31"/>
                    <a:gd name="T17" fmla="*/ 179 w 179"/>
                    <a:gd name="T18" fmla="*/ 31 h 31"/>
                  </a:gdLst>
                  <a:ahLst/>
                  <a:cxnLst>
                    <a:cxn ang="T10">
                      <a:pos x="T0" y="T1"/>
                    </a:cxn>
                    <a:cxn ang="T11">
                      <a:pos x="T2" y="T3"/>
                    </a:cxn>
                    <a:cxn ang="T12">
                      <a:pos x="T4" y="T5"/>
                    </a:cxn>
                    <a:cxn ang="T13">
                      <a:pos x="T6" y="T7"/>
                    </a:cxn>
                    <a:cxn ang="T14">
                      <a:pos x="T8" y="T9"/>
                    </a:cxn>
                  </a:cxnLst>
                  <a:rect l="T15" t="T16" r="T17" b="T18"/>
                  <a:pathLst>
                    <a:path w="179" h="31">
                      <a:moveTo>
                        <a:pt x="0" y="31"/>
                      </a:moveTo>
                      <a:lnTo>
                        <a:pt x="179" y="2"/>
                      </a:lnTo>
                      <a:lnTo>
                        <a:pt x="179" y="0"/>
                      </a:lnTo>
                      <a:lnTo>
                        <a:pt x="0" y="29"/>
                      </a:lnTo>
                      <a:lnTo>
                        <a:pt x="0" y="31"/>
                      </a:lnTo>
                      <a:close/>
                    </a:path>
                  </a:pathLst>
                </a:custGeom>
                <a:solidFill>
                  <a:srgbClr val="8A6F4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87" name="Freeform 561"/>
                <p:cNvSpPr>
                  <a:spLocks noChangeArrowheads="1"/>
                </p:cNvSpPr>
                <p:nvPr/>
              </p:nvSpPr>
              <p:spPr bwMode="auto">
                <a:xfrm>
                  <a:off x="4285" y="1492"/>
                  <a:ext cx="1" cy="1"/>
                </a:xfrm>
                <a:custGeom>
                  <a:avLst/>
                  <a:gdLst>
                    <a:gd name="T0" fmla="*/ 0 w 1"/>
                    <a:gd name="T1" fmla="*/ 0 h 2"/>
                    <a:gd name="T2" fmla="*/ 0 w 1"/>
                    <a:gd name="T3" fmla="*/ 1 h 2"/>
                    <a:gd name="T4" fmla="*/ 0 w 1"/>
                    <a:gd name="T5" fmla="*/ 1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lnTo>
                        <a:pt x="0" y="1"/>
                      </a:lnTo>
                      <a:lnTo>
                        <a:pt x="0" y="2"/>
                      </a:lnTo>
                      <a:lnTo>
                        <a:pt x="0" y="0"/>
                      </a:lnTo>
                      <a:close/>
                    </a:path>
                  </a:pathLst>
                </a:custGeom>
                <a:solidFill>
                  <a:srgbClr val="8A6F4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88" name="Freeform 562"/>
                <p:cNvSpPr>
                  <a:spLocks noChangeArrowheads="1"/>
                </p:cNvSpPr>
                <p:nvPr/>
              </p:nvSpPr>
              <p:spPr bwMode="auto">
                <a:xfrm>
                  <a:off x="4284" y="1491"/>
                  <a:ext cx="1" cy="1"/>
                </a:xfrm>
                <a:custGeom>
                  <a:avLst/>
                  <a:gdLst>
                    <a:gd name="T0" fmla="*/ 1 w 2"/>
                    <a:gd name="T1" fmla="*/ 0 h 1"/>
                    <a:gd name="T2" fmla="*/ 0 w 2"/>
                    <a:gd name="T3" fmla="*/ 1 h 1"/>
                    <a:gd name="T4" fmla="*/ 1 w 2"/>
                    <a:gd name="T5" fmla="*/ 1 h 1"/>
                    <a:gd name="T6" fmla="*/ 1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0" y="1"/>
                      </a:lnTo>
                      <a:lnTo>
                        <a:pt x="2" y="1"/>
                      </a:lnTo>
                      <a:lnTo>
                        <a:pt x="2" y="0"/>
                      </a:lnTo>
                      <a:close/>
                    </a:path>
                  </a:pathLst>
                </a:custGeom>
                <a:solidFill>
                  <a:srgbClr val="8A6F4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89" name="Freeform 563"/>
                <p:cNvSpPr>
                  <a:spLocks noChangeArrowheads="1"/>
                </p:cNvSpPr>
                <p:nvPr/>
              </p:nvSpPr>
              <p:spPr bwMode="auto">
                <a:xfrm>
                  <a:off x="4285" y="1477"/>
                  <a:ext cx="75" cy="14"/>
                </a:xfrm>
                <a:custGeom>
                  <a:avLst/>
                  <a:gdLst>
                    <a:gd name="T0" fmla="*/ 0 w 238"/>
                    <a:gd name="T1" fmla="*/ 0 h 39"/>
                    <a:gd name="T2" fmla="*/ 0 w 238"/>
                    <a:gd name="T3" fmla="*/ 0 h 39"/>
                    <a:gd name="T4" fmla="*/ 0 w 238"/>
                    <a:gd name="T5" fmla="*/ 0 h 39"/>
                    <a:gd name="T6" fmla="*/ 0 w 238"/>
                    <a:gd name="T7" fmla="*/ 0 h 39"/>
                    <a:gd name="T8" fmla="*/ 0 w 238"/>
                    <a:gd name="T9" fmla="*/ 0 h 39"/>
                    <a:gd name="T10" fmla="*/ 0 60000 65536"/>
                    <a:gd name="T11" fmla="*/ 0 60000 65536"/>
                    <a:gd name="T12" fmla="*/ 0 60000 65536"/>
                    <a:gd name="T13" fmla="*/ 0 60000 65536"/>
                    <a:gd name="T14" fmla="*/ 0 60000 65536"/>
                    <a:gd name="T15" fmla="*/ 0 w 238"/>
                    <a:gd name="T16" fmla="*/ 0 h 39"/>
                    <a:gd name="T17" fmla="*/ 238 w 238"/>
                    <a:gd name="T18" fmla="*/ 39 h 39"/>
                  </a:gdLst>
                  <a:ahLst/>
                  <a:cxnLst>
                    <a:cxn ang="T10">
                      <a:pos x="T0" y="T1"/>
                    </a:cxn>
                    <a:cxn ang="T11">
                      <a:pos x="T2" y="T3"/>
                    </a:cxn>
                    <a:cxn ang="T12">
                      <a:pos x="T4" y="T5"/>
                    </a:cxn>
                    <a:cxn ang="T13">
                      <a:pos x="T6" y="T7"/>
                    </a:cxn>
                    <a:cxn ang="T14">
                      <a:pos x="T8" y="T9"/>
                    </a:cxn>
                  </a:cxnLst>
                  <a:rect l="T15" t="T16" r="T17" b="T18"/>
                  <a:pathLst>
                    <a:path w="238" h="39">
                      <a:moveTo>
                        <a:pt x="237" y="0"/>
                      </a:moveTo>
                      <a:lnTo>
                        <a:pt x="0" y="38"/>
                      </a:lnTo>
                      <a:lnTo>
                        <a:pt x="0" y="39"/>
                      </a:lnTo>
                      <a:lnTo>
                        <a:pt x="238" y="1"/>
                      </a:lnTo>
                      <a:lnTo>
                        <a:pt x="237" y="0"/>
                      </a:lnTo>
                      <a:close/>
                    </a:path>
                  </a:pathLst>
                </a:custGeom>
                <a:solidFill>
                  <a:srgbClr val="8A6F4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sp>
              <p:nvSpPr>
                <p:cNvPr id="59790" name="Freeform 564"/>
                <p:cNvSpPr>
                  <a:spLocks noChangeArrowheads="1"/>
                </p:cNvSpPr>
                <p:nvPr/>
              </p:nvSpPr>
              <p:spPr bwMode="auto">
                <a:xfrm>
                  <a:off x="4360" y="1477"/>
                  <a:ext cx="1" cy="1"/>
                </a:xfrm>
                <a:custGeom>
                  <a:avLst/>
                  <a:gdLst>
                    <a:gd name="T0" fmla="*/ 1 w 1"/>
                    <a:gd name="T1" fmla="*/ 1 h 1"/>
                    <a:gd name="T2" fmla="*/ 1 w 1"/>
                    <a:gd name="T3" fmla="*/ 0 h 1"/>
                    <a:gd name="T4" fmla="*/ 0 w 1"/>
                    <a:gd name="T5" fmla="*/ 0 h 1"/>
                    <a:gd name="T6" fmla="*/ 1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lnTo>
                        <a:pt x="1" y="0"/>
                      </a:lnTo>
                      <a:lnTo>
                        <a:pt x="0" y="0"/>
                      </a:lnTo>
                      <a:lnTo>
                        <a:pt x="1" y="1"/>
                      </a:lnTo>
                      <a:close/>
                    </a:path>
                  </a:pathLst>
                </a:custGeom>
                <a:solidFill>
                  <a:srgbClr val="8A6F4C"/>
                </a:solidFill>
                <a:ln w="9525">
                  <a:noFill/>
                  <a:round/>
                  <a:headEnd/>
                  <a:tailEnd/>
                </a:ln>
              </p:spPr>
              <p:txBody>
                <a:bodyPr wrap="none" anchor="ctr"/>
                <a:lstStyle/>
                <a:p>
                  <a:pPr fontAlgn="base">
                    <a:spcBef>
                      <a:spcPct val="0"/>
                    </a:spcBef>
                    <a:spcAft>
                      <a:spcPct val="0"/>
                    </a:spcAft>
                  </a:pPr>
                  <a:endParaRPr lang="en-US">
                    <a:solidFill>
                      <a:srgbClr val="000000"/>
                    </a:solidFill>
                    <a:latin typeface="Arial" charset="0"/>
                  </a:endParaRPr>
                </a:p>
              </p:txBody>
            </p:sp>
          </p:grpSp>
        </p:grpSp>
        <p:sp>
          <p:nvSpPr>
            <p:cNvPr id="59474" name="Rectangle 565"/>
            <p:cNvSpPr>
              <a:spLocks noChangeArrowheads="1"/>
            </p:cNvSpPr>
            <p:nvPr/>
          </p:nvSpPr>
          <p:spPr bwMode="auto">
            <a:xfrm>
              <a:off x="4118" y="1402"/>
              <a:ext cx="416" cy="326"/>
            </a:xfrm>
            <a:prstGeom prst="rect">
              <a:avLst/>
            </a:prstGeom>
            <a:noFill/>
            <a:ln w="19080">
              <a:solidFill>
                <a:srgbClr val="FF0000"/>
              </a:solidFill>
              <a:miter lim="800000"/>
              <a:headEnd/>
              <a:tailEnd/>
            </a:ln>
          </p:spPr>
          <p:txBody>
            <a:bodyPr wrap="none" anchor="ctr"/>
            <a:lstStyle/>
            <a:p>
              <a:pPr defTabSz="560388" eaLnBrk="0" fontAlgn="base" hangingPunct="0">
                <a:spcBef>
                  <a:spcPct val="0"/>
                </a:spcBef>
                <a:spcAft>
                  <a:spcPct val="0"/>
                </a:spcAft>
                <a:buClr>
                  <a:srgbClr val="000000"/>
                </a:buClr>
                <a:buSzPct val="100000"/>
              </a:pPr>
              <a:endParaRPr lang="de-DE" sz="3000">
                <a:solidFill>
                  <a:srgbClr val="FFFFFF"/>
                </a:solidFill>
                <a:ea typeface="Arial Unicode MS" pitchFamily="34" charset="-128"/>
              </a:endParaRPr>
            </a:p>
          </p:txBody>
        </p:sp>
      </p:grpSp>
      <p:pic>
        <p:nvPicPr>
          <p:cNvPr id="59441" name="Picture 566"/>
          <p:cNvPicPr>
            <a:picLocks noChangeAspect="1" noChangeArrowheads="1"/>
          </p:cNvPicPr>
          <p:nvPr/>
        </p:nvPicPr>
        <p:blipFill>
          <a:blip r:embed="rId14" cstate="print"/>
          <a:srcRect l="98" t="4799" r="5511" b="13380"/>
          <a:stretch>
            <a:fillRect/>
          </a:stretch>
        </p:blipFill>
        <p:spPr bwMode="auto">
          <a:xfrm>
            <a:off x="9478963" y="3997325"/>
            <a:ext cx="1116012" cy="654050"/>
          </a:xfrm>
          <a:prstGeom prst="rect">
            <a:avLst/>
          </a:prstGeom>
          <a:noFill/>
          <a:ln w="19080">
            <a:solidFill>
              <a:srgbClr val="008000"/>
            </a:solidFill>
            <a:miter lim="800000"/>
            <a:headEnd/>
            <a:tailEnd/>
          </a:ln>
        </p:spPr>
      </p:pic>
      <p:sp>
        <p:nvSpPr>
          <p:cNvPr id="59442" name="Line 567"/>
          <p:cNvSpPr>
            <a:spLocks noChangeShapeType="1"/>
          </p:cNvSpPr>
          <p:nvPr/>
        </p:nvSpPr>
        <p:spPr bwMode="auto">
          <a:xfrm flipH="1" flipV="1">
            <a:off x="8324850" y="2274889"/>
            <a:ext cx="579438" cy="365125"/>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43" name="Line 568"/>
          <p:cNvSpPr>
            <a:spLocks noChangeShapeType="1"/>
          </p:cNvSpPr>
          <p:nvPr/>
        </p:nvSpPr>
        <p:spPr bwMode="auto">
          <a:xfrm flipH="1" flipV="1">
            <a:off x="9634538" y="1482725"/>
            <a:ext cx="493712" cy="1301750"/>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44" name="Line 569"/>
          <p:cNvSpPr>
            <a:spLocks noChangeShapeType="1"/>
          </p:cNvSpPr>
          <p:nvPr/>
        </p:nvSpPr>
        <p:spPr bwMode="auto">
          <a:xfrm flipH="1" flipV="1">
            <a:off x="8828089" y="1339851"/>
            <a:ext cx="1285875" cy="1444625"/>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45" name="Line 570"/>
          <p:cNvSpPr>
            <a:spLocks noChangeShapeType="1"/>
          </p:cNvSpPr>
          <p:nvPr/>
        </p:nvSpPr>
        <p:spPr bwMode="auto">
          <a:xfrm flipH="1">
            <a:off x="8828089" y="1052514"/>
            <a:ext cx="363537" cy="1587"/>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pic>
        <p:nvPicPr>
          <p:cNvPr id="59446" name="Picture 571"/>
          <p:cNvPicPr>
            <a:picLocks noChangeAspect="1" noChangeArrowheads="1"/>
          </p:cNvPicPr>
          <p:nvPr/>
        </p:nvPicPr>
        <p:blipFill>
          <a:blip r:embed="rId15" cstate="print">
            <a:lum bright="10000" contrast="12000"/>
          </a:blip>
          <a:srcRect l="24863" t="28346" r="49193" b="22833"/>
          <a:stretch>
            <a:fillRect/>
          </a:stretch>
        </p:blipFill>
        <p:spPr bwMode="auto">
          <a:xfrm>
            <a:off x="8650289" y="3862389"/>
            <a:ext cx="612775" cy="860425"/>
          </a:xfrm>
          <a:prstGeom prst="rect">
            <a:avLst/>
          </a:prstGeom>
          <a:noFill/>
          <a:ln w="9525">
            <a:noFill/>
            <a:round/>
            <a:headEnd/>
            <a:tailEnd/>
          </a:ln>
        </p:spPr>
      </p:pic>
      <p:sp>
        <p:nvSpPr>
          <p:cNvPr id="59447" name="Line 572"/>
          <p:cNvSpPr>
            <a:spLocks noChangeShapeType="1"/>
          </p:cNvSpPr>
          <p:nvPr/>
        </p:nvSpPr>
        <p:spPr bwMode="auto">
          <a:xfrm flipV="1">
            <a:off x="8974138" y="3138489"/>
            <a:ext cx="722312" cy="725487"/>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48" name="Line 573"/>
          <p:cNvSpPr>
            <a:spLocks noChangeShapeType="1"/>
          </p:cNvSpPr>
          <p:nvPr/>
        </p:nvSpPr>
        <p:spPr bwMode="auto">
          <a:xfrm flipH="1" flipV="1">
            <a:off x="8323263" y="1411289"/>
            <a:ext cx="652462" cy="2452687"/>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49" name="Rectangle 574"/>
          <p:cNvSpPr>
            <a:spLocks noChangeArrowheads="1"/>
          </p:cNvSpPr>
          <p:nvPr/>
        </p:nvSpPr>
        <p:spPr bwMode="auto">
          <a:xfrm>
            <a:off x="1524000" y="1"/>
            <a:ext cx="9144000" cy="657225"/>
          </a:xfrm>
          <a:prstGeom prst="rect">
            <a:avLst/>
          </a:prstGeom>
          <a:solidFill>
            <a:schemeClr val="tx1">
              <a:lumMod val="75000"/>
              <a:lumOff val="25000"/>
            </a:schemeClr>
          </a:solidFill>
          <a:ln w="9525">
            <a:noFill/>
            <a:round/>
            <a:headEnd/>
            <a:tailEnd/>
          </a:ln>
        </p:spPr>
        <p:txBody>
          <a:bodyPr lIns="112500" tIns="58500" rIns="112500" bIns="58500">
            <a:spAutoFit/>
          </a:bodyPr>
          <a:lstStyle/>
          <a:p>
            <a:pPr algn="ctr" defTabSz="560388" eaLnBrk="0" fontAlgn="base" hangingPunct="0">
              <a:spcBef>
                <a:spcPct val="0"/>
              </a:spcBef>
              <a:spcAft>
                <a:spcPct val="0"/>
              </a:spcAft>
              <a:buClr>
                <a:srgbClr val="FFFFFF"/>
              </a:buClr>
              <a:buSzPct val="100000"/>
              <a:tabLst>
                <a:tab pos="0" algn="l"/>
                <a:tab pos="1143000" algn="l"/>
                <a:tab pos="2286000" algn="l"/>
                <a:tab pos="3429000" algn="l"/>
                <a:tab pos="4572000" algn="l"/>
                <a:tab pos="5715000" algn="l"/>
                <a:tab pos="6858000" algn="l"/>
                <a:tab pos="8001000" algn="l"/>
                <a:tab pos="9144000" algn="l"/>
                <a:tab pos="10287000" algn="l"/>
                <a:tab pos="11430000" algn="l"/>
                <a:tab pos="12573000" algn="l"/>
              </a:tabLst>
            </a:pPr>
            <a:r>
              <a:rPr lang="en-GB" sz="3500" b="1" dirty="0">
                <a:solidFill>
                  <a:srgbClr val="FFFFFF"/>
                </a:solidFill>
                <a:latin typeface="Arial" charset="0"/>
                <a:ea typeface="Arial Unicode MS" pitchFamily="34" charset="-128"/>
                <a:cs typeface="Arial" charset="0"/>
              </a:rPr>
              <a:t>Food webs </a:t>
            </a:r>
            <a:r>
              <a:rPr lang="en-GB" sz="3500" b="1">
                <a:solidFill>
                  <a:srgbClr val="FFFFFF"/>
                </a:solidFill>
                <a:latin typeface="Arial" charset="0"/>
                <a:ea typeface="Arial Unicode MS" pitchFamily="34" charset="-128"/>
                <a:cs typeface="Arial" charset="0"/>
              </a:rPr>
              <a:t>(biodiversity) </a:t>
            </a:r>
            <a:endParaRPr lang="en-GB" sz="3500" b="1" dirty="0">
              <a:solidFill>
                <a:srgbClr val="FFFFFF"/>
              </a:solidFill>
              <a:latin typeface="Arial" charset="0"/>
              <a:ea typeface="Arial Unicode MS" pitchFamily="34" charset="-128"/>
              <a:cs typeface="Arial" charset="0"/>
            </a:endParaRPr>
          </a:p>
        </p:txBody>
      </p:sp>
      <p:pic>
        <p:nvPicPr>
          <p:cNvPr id="59450" name="Picture 575"/>
          <p:cNvPicPr>
            <a:picLocks noChangeAspect="1" noChangeArrowheads="1"/>
          </p:cNvPicPr>
          <p:nvPr/>
        </p:nvPicPr>
        <p:blipFill>
          <a:blip r:embed="rId16" cstate="print"/>
          <a:srcRect/>
          <a:stretch>
            <a:fillRect/>
          </a:stretch>
        </p:blipFill>
        <p:spPr bwMode="auto">
          <a:xfrm>
            <a:off x="3048001" y="4648200"/>
            <a:ext cx="2060575" cy="2209800"/>
          </a:xfrm>
          <a:prstGeom prst="rect">
            <a:avLst/>
          </a:prstGeom>
          <a:noFill/>
          <a:ln w="9525">
            <a:noFill/>
            <a:round/>
            <a:headEnd/>
            <a:tailEnd/>
          </a:ln>
        </p:spPr>
      </p:pic>
      <p:pic>
        <p:nvPicPr>
          <p:cNvPr id="59451" name="Picture 576"/>
          <p:cNvPicPr>
            <a:picLocks noChangeAspect="1" noChangeArrowheads="1"/>
          </p:cNvPicPr>
          <p:nvPr/>
        </p:nvPicPr>
        <p:blipFill>
          <a:blip r:embed="rId16" cstate="print"/>
          <a:srcRect/>
          <a:stretch>
            <a:fillRect/>
          </a:stretch>
        </p:blipFill>
        <p:spPr bwMode="auto">
          <a:xfrm>
            <a:off x="1598614" y="4648200"/>
            <a:ext cx="2058987" cy="2209800"/>
          </a:xfrm>
          <a:prstGeom prst="rect">
            <a:avLst/>
          </a:prstGeom>
          <a:noFill/>
          <a:ln w="9525">
            <a:noFill/>
            <a:round/>
            <a:headEnd/>
            <a:tailEnd/>
          </a:ln>
        </p:spPr>
      </p:pic>
      <p:pic>
        <p:nvPicPr>
          <p:cNvPr id="59452" name="Picture 577"/>
          <p:cNvPicPr>
            <a:picLocks noChangeAspect="1" noChangeArrowheads="1"/>
          </p:cNvPicPr>
          <p:nvPr/>
        </p:nvPicPr>
        <p:blipFill>
          <a:blip r:embed="rId16" cstate="print"/>
          <a:srcRect/>
          <a:stretch>
            <a:fillRect/>
          </a:stretch>
        </p:blipFill>
        <p:spPr bwMode="auto">
          <a:xfrm>
            <a:off x="4418013" y="4648200"/>
            <a:ext cx="2057400" cy="2209800"/>
          </a:xfrm>
          <a:prstGeom prst="rect">
            <a:avLst/>
          </a:prstGeom>
          <a:noFill/>
          <a:ln w="9525">
            <a:noFill/>
            <a:round/>
            <a:headEnd/>
            <a:tailEnd/>
          </a:ln>
        </p:spPr>
      </p:pic>
      <p:pic>
        <p:nvPicPr>
          <p:cNvPr id="59453" name="Picture 578"/>
          <p:cNvPicPr>
            <a:picLocks noChangeAspect="1" noChangeArrowheads="1"/>
          </p:cNvPicPr>
          <p:nvPr/>
        </p:nvPicPr>
        <p:blipFill>
          <a:blip r:embed="rId16" cstate="print"/>
          <a:srcRect/>
          <a:stretch>
            <a:fillRect/>
          </a:stretch>
        </p:blipFill>
        <p:spPr bwMode="auto">
          <a:xfrm>
            <a:off x="5789614" y="4648200"/>
            <a:ext cx="2058987" cy="2209800"/>
          </a:xfrm>
          <a:prstGeom prst="rect">
            <a:avLst/>
          </a:prstGeom>
          <a:noFill/>
          <a:ln w="9525">
            <a:noFill/>
            <a:round/>
            <a:headEnd/>
            <a:tailEnd/>
          </a:ln>
        </p:spPr>
      </p:pic>
      <p:pic>
        <p:nvPicPr>
          <p:cNvPr id="59454" name="Picture 579"/>
          <p:cNvPicPr>
            <a:picLocks noChangeAspect="1" noChangeArrowheads="1"/>
          </p:cNvPicPr>
          <p:nvPr/>
        </p:nvPicPr>
        <p:blipFill>
          <a:blip r:embed="rId16" cstate="print"/>
          <a:srcRect/>
          <a:stretch>
            <a:fillRect/>
          </a:stretch>
        </p:blipFill>
        <p:spPr bwMode="auto">
          <a:xfrm>
            <a:off x="7161214" y="4648200"/>
            <a:ext cx="2058987" cy="2209800"/>
          </a:xfrm>
          <a:prstGeom prst="rect">
            <a:avLst/>
          </a:prstGeom>
          <a:noFill/>
          <a:ln w="9525">
            <a:noFill/>
            <a:round/>
            <a:headEnd/>
            <a:tailEnd/>
          </a:ln>
        </p:spPr>
      </p:pic>
      <p:pic>
        <p:nvPicPr>
          <p:cNvPr id="59455" name="Picture 580"/>
          <p:cNvPicPr>
            <a:picLocks noChangeAspect="1" noChangeArrowheads="1"/>
          </p:cNvPicPr>
          <p:nvPr/>
        </p:nvPicPr>
        <p:blipFill>
          <a:blip r:embed="rId16" cstate="print"/>
          <a:srcRect/>
          <a:stretch>
            <a:fillRect/>
          </a:stretch>
        </p:blipFill>
        <p:spPr bwMode="auto">
          <a:xfrm>
            <a:off x="8435976" y="4648200"/>
            <a:ext cx="2060575" cy="2209800"/>
          </a:xfrm>
          <a:prstGeom prst="rect">
            <a:avLst/>
          </a:prstGeom>
          <a:noFill/>
          <a:ln w="9525">
            <a:noFill/>
            <a:round/>
            <a:headEnd/>
            <a:tailEnd/>
          </a:ln>
        </p:spPr>
      </p:pic>
      <p:sp>
        <p:nvSpPr>
          <p:cNvPr id="59456" name="AutoShape 581"/>
          <p:cNvSpPr>
            <a:spLocks noChangeArrowheads="1"/>
          </p:cNvSpPr>
          <p:nvPr/>
        </p:nvSpPr>
        <p:spPr bwMode="auto">
          <a:xfrm>
            <a:off x="10075863" y="4902200"/>
            <a:ext cx="209550" cy="431800"/>
          </a:xfrm>
          <a:prstGeom prst="upArrow">
            <a:avLst>
              <a:gd name="adj1" fmla="val 50000"/>
              <a:gd name="adj2" fmla="val 51515"/>
            </a:avLst>
          </a:prstGeom>
          <a:solidFill>
            <a:srgbClr val="339966"/>
          </a:solidFill>
          <a:ln w="9360">
            <a:solidFill>
              <a:srgbClr val="339966"/>
            </a:solidFill>
            <a:miter lim="800000"/>
            <a:headEnd/>
            <a:tailEnd/>
          </a:ln>
        </p:spPr>
        <p:txBody>
          <a:bodyPr wrap="none" lIns="114300" tIns="57150" rIns="114300" bIns="57150" anchor="ctr"/>
          <a:lstStyle/>
          <a:p>
            <a:pPr defTabSz="560388" eaLnBrk="0" fontAlgn="base" hangingPunct="0">
              <a:spcBef>
                <a:spcPct val="0"/>
              </a:spcBef>
              <a:spcAft>
                <a:spcPct val="0"/>
              </a:spcAft>
              <a:buClr>
                <a:srgbClr val="000000"/>
              </a:buClr>
              <a:buSzPct val="100000"/>
            </a:pPr>
            <a:endParaRPr lang="de-DE" sz="3000">
              <a:solidFill>
                <a:srgbClr val="FFFFFF"/>
              </a:solidFill>
              <a:ea typeface="Arial Unicode MS" pitchFamily="34" charset="-128"/>
            </a:endParaRPr>
          </a:p>
        </p:txBody>
      </p:sp>
      <p:pic>
        <p:nvPicPr>
          <p:cNvPr id="59457" name="Picture 582"/>
          <p:cNvPicPr>
            <a:picLocks noChangeAspect="1" noChangeArrowheads="1"/>
          </p:cNvPicPr>
          <p:nvPr/>
        </p:nvPicPr>
        <p:blipFill>
          <a:blip r:embed="rId17" cstate="print"/>
          <a:srcRect/>
          <a:stretch>
            <a:fillRect/>
          </a:stretch>
        </p:blipFill>
        <p:spPr bwMode="auto">
          <a:xfrm>
            <a:off x="3884614" y="4038600"/>
            <a:ext cx="915987" cy="685800"/>
          </a:xfrm>
          <a:prstGeom prst="rect">
            <a:avLst/>
          </a:prstGeom>
          <a:noFill/>
          <a:ln w="53975">
            <a:solidFill>
              <a:srgbClr val="FF0000"/>
            </a:solidFill>
            <a:miter lim="800000"/>
            <a:headEnd/>
            <a:tailEnd/>
          </a:ln>
        </p:spPr>
      </p:pic>
      <p:pic>
        <p:nvPicPr>
          <p:cNvPr id="59458" name="Picture 583"/>
          <p:cNvPicPr>
            <a:picLocks noChangeAspect="1" noChangeArrowheads="1"/>
          </p:cNvPicPr>
          <p:nvPr/>
        </p:nvPicPr>
        <p:blipFill>
          <a:blip r:embed="rId18" cstate="print"/>
          <a:srcRect/>
          <a:stretch>
            <a:fillRect/>
          </a:stretch>
        </p:blipFill>
        <p:spPr bwMode="auto">
          <a:xfrm>
            <a:off x="1635126" y="4038600"/>
            <a:ext cx="879475" cy="685800"/>
          </a:xfrm>
          <a:prstGeom prst="rect">
            <a:avLst/>
          </a:prstGeom>
          <a:noFill/>
          <a:ln w="25560">
            <a:solidFill>
              <a:srgbClr val="000000"/>
            </a:solidFill>
            <a:miter lim="800000"/>
            <a:headEnd/>
            <a:tailEnd/>
          </a:ln>
        </p:spPr>
      </p:pic>
      <p:pic>
        <p:nvPicPr>
          <p:cNvPr id="59459" name="Picture 584"/>
          <p:cNvPicPr>
            <a:picLocks noChangeAspect="1" noChangeArrowheads="1"/>
          </p:cNvPicPr>
          <p:nvPr/>
        </p:nvPicPr>
        <p:blipFill>
          <a:blip r:embed="rId19" cstate="print"/>
          <a:srcRect/>
          <a:stretch>
            <a:fillRect/>
          </a:stretch>
        </p:blipFill>
        <p:spPr bwMode="auto">
          <a:xfrm>
            <a:off x="5027614" y="4038601"/>
            <a:ext cx="915987" cy="715963"/>
          </a:xfrm>
          <a:prstGeom prst="rect">
            <a:avLst/>
          </a:prstGeom>
          <a:noFill/>
          <a:ln w="25560">
            <a:solidFill>
              <a:srgbClr val="000000"/>
            </a:solidFill>
            <a:miter lim="800000"/>
            <a:headEnd/>
            <a:tailEnd/>
          </a:ln>
        </p:spPr>
      </p:pic>
      <p:pic>
        <p:nvPicPr>
          <p:cNvPr id="59460" name="Picture 585"/>
          <p:cNvPicPr>
            <a:picLocks noChangeAspect="1" noChangeArrowheads="1"/>
          </p:cNvPicPr>
          <p:nvPr/>
        </p:nvPicPr>
        <p:blipFill>
          <a:blip r:embed="rId20" cstate="print"/>
          <a:srcRect/>
          <a:stretch>
            <a:fillRect/>
          </a:stretch>
        </p:blipFill>
        <p:spPr bwMode="auto">
          <a:xfrm>
            <a:off x="4756150" y="3122613"/>
            <a:ext cx="654050" cy="519112"/>
          </a:xfrm>
          <a:prstGeom prst="rect">
            <a:avLst/>
          </a:prstGeom>
          <a:noFill/>
          <a:ln w="25560">
            <a:solidFill>
              <a:srgbClr val="000000"/>
            </a:solidFill>
            <a:miter lim="800000"/>
            <a:headEnd/>
            <a:tailEnd/>
          </a:ln>
        </p:spPr>
      </p:pic>
      <p:pic>
        <p:nvPicPr>
          <p:cNvPr id="59461" name="Picture 586"/>
          <p:cNvPicPr>
            <a:picLocks noChangeAspect="1" noChangeArrowheads="1"/>
          </p:cNvPicPr>
          <p:nvPr/>
        </p:nvPicPr>
        <p:blipFill>
          <a:blip r:embed="rId21" cstate="print"/>
          <a:srcRect/>
          <a:stretch>
            <a:fillRect/>
          </a:stretch>
        </p:blipFill>
        <p:spPr bwMode="auto">
          <a:xfrm>
            <a:off x="3962401" y="2211388"/>
            <a:ext cx="917575" cy="684212"/>
          </a:xfrm>
          <a:prstGeom prst="rect">
            <a:avLst/>
          </a:prstGeom>
          <a:noFill/>
          <a:ln w="25560">
            <a:solidFill>
              <a:srgbClr val="000000"/>
            </a:solidFill>
            <a:miter lim="800000"/>
            <a:headEnd/>
            <a:tailEnd/>
          </a:ln>
        </p:spPr>
      </p:pic>
      <p:pic>
        <p:nvPicPr>
          <p:cNvPr id="59462" name="Picture 587"/>
          <p:cNvPicPr>
            <a:picLocks noChangeAspect="1" noChangeArrowheads="1"/>
          </p:cNvPicPr>
          <p:nvPr/>
        </p:nvPicPr>
        <p:blipFill>
          <a:blip r:embed="rId22" cstate="print"/>
          <a:srcRect/>
          <a:stretch>
            <a:fillRect/>
          </a:stretch>
        </p:blipFill>
        <p:spPr bwMode="auto">
          <a:xfrm>
            <a:off x="7391401" y="1905001"/>
            <a:ext cx="917575" cy="650875"/>
          </a:xfrm>
          <a:prstGeom prst="rect">
            <a:avLst/>
          </a:prstGeom>
          <a:noFill/>
          <a:ln w="9525">
            <a:noFill/>
            <a:round/>
            <a:headEnd/>
            <a:tailEnd/>
          </a:ln>
        </p:spPr>
      </p:pic>
      <p:sp>
        <p:nvSpPr>
          <p:cNvPr id="59463" name="Line 588"/>
          <p:cNvSpPr>
            <a:spLocks noChangeShapeType="1"/>
          </p:cNvSpPr>
          <p:nvPr/>
        </p:nvSpPr>
        <p:spPr bwMode="auto">
          <a:xfrm flipH="1" flipV="1">
            <a:off x="5103814" y="3656014"/>
            <a:ext cx="231775" cy="376237"/>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64" name="Line 589"/>
          <p:cNvSpPr>
            <a:spLocks noChangeShapeType="1"/>
          </p:cNvSpPr>
          <p:nvPr/>
        </p:nvSpPr>
        <p:spPr bwMode="auto">
          <a:xfrm flipV="1">
            <a:off x="2211388" y="3503613"/>
            <a:ext cx="2513012" cy="501650"/>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65" name="Line 590"/>
          <p:cNvSpPr>
            <a:spLocks noChangeShapeType="1"/>
          </p:cNvSpPr>
          <p:nvPr/>
        </p:nvSpPr>
        <p:spPr bwMode="auto">
          <a:xfrm flipH="1" flipV="1">
            <a:off x="6627814" y="1216026"/>
            <a:ext cx="231775" cy="1300163"/>
          </a:xfrm>
          <a:prstGeom prst="line">
            <a:avLst/>
          </a:prstGeom>
          <a:noFill/>
          <a:ln w="12600">
            <a:solidFill>
              <a:srgbClr val="0033CC"/>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pic>
        <p:nvPicPr>
          <p:cNvPr id="59466" name="Picture 591"/>
          <p:cNvPicPr>
            <a:picLocks noChangeAspect="1" noChangeArrowheads="1"/>
          </p:cNvPicPr>
          <p:nvPr/>
        </p:nvPicPr>
        <p:blipFill>
          <a:blip r:embed="rId23" cstate="print"/>
          <a:srcRect/>
          <a:stretch>
            <a:fillRect/>
          </a:stretch>
        </p:blipFill>
        <p:spPr bwMode="auto">
          <a:xfrm>
            <a:off x="6259514" y="762000"/>
            <a:ext cx="523875" cy="393700"/>
          </a:xfrm>
          <a:prstGeom prst="rect">
            <a:avLst/>
          </a:prstGeom>
          <a:noFill/>
          <a:ln w="9525">
            <a:noFill/>
            <a:round/>
            <a:headEnd/>
            <a:tailEnd/>
          </a:ln>
        </p:spPr>
      </p:pic>
      <p:sp>
        <p:nvSpPr>
          <p:cNvPr id="59467" name="Line 592"/>
          <p:cNvSpPr>
            <a:spLocks noChangeShapeType="1"/>
          </p:cNvSpPr>
          <p:nvPr/>
        </p:nvSpPr>
        <p:spPr bwMode="auto">
          <a:xfrm flipV="1">
            <a:off x="4497389" y="1597026"/>
            <a:ext cx="1587" cy="538163"/>
          </a:xfrm>
          <a:prstGeom prst="line">
            <a:avLst/>
          </a:prstGeom>
          <a:noFill/>
          <a:ln w="9360">
            <a:solidFill>
              <a:srgbClr val="FFCF01"/>
            </a:solidFill>
            <a:miter lim="800000"/>
            <a:headEnd/>
            <a:tailEnd type="triangle" w="med" len="med"/>
          </a:ln>
        </p:spPr>
        <p:txBody>
          <a:bodyPr lIns="114300" tIns="57150" rIns="114300" bIns="57150"/>
          <a:lstStyle/>
          <a:p>
            <a:pPr fontAlgn="base">
              <a:spcBef>
                <a:spcPct val="0"/>
              </a:spcBef>
              <a:spcAft>
                <a:spcPct val="0"/>
              </a:spcAft>
            </a:pPr>
            <a:endParaRPr lang="en-US">
              <a:solidFill>
                <a:srgbClr val="000000"/>
              </a:solidFill>
              <a:latin typeface="Arial" charset="0"/>
            </a:endParaRPr>
          </a:p>
        </p:txBody>
      </p:sp>
      <p:sp>
        <p:nvSpPr>
          <p:cNvPr id="59468" name="TextBox 593"/>
          <p:cNvSpPr txBox="1">
            <a:spLocks noChangeArrowheads="1"/>
          </p:cNvSpPr>
          <p:nvPr/>
        </p:nvSpPr>
        <p:spPr bwMode="auto">
          <a:xfrm>
            <a:off x="9336089" y="6434138"/>
            <a:ext cx="1398587" cy="423862"/>
          </a:xfrm>
          <a:prstGeom prst="rect">
            <a:avLst/>
          </a:prstGeom>
          <a:noFill/>
          <a:ln w="9525">
            <a:noFill/>
            <a:miter lim="800000"/>
            <a:headEnd/>
            <a:tailEnd/>
          </a:ln>
        </p:spPr>
        <p:txBody>
          <a:bodyPr wrap="none" lIns="114300" tIns="57150" rIns="114300" bIns="57150">
            <a:spAutoFit/>
          </a:bodyPr>
          <a:lstStyle/>
          <a:p>
            <a:pPr defTabSz="560388" eaLnBrk="0" fontAlgn="base" hangingPunct="0">
              <a:spcBef>
                <a:spcPct val="0"/>
              </a:spcBef>
              <a:spcAft>
                <a:spcPct val="0"/>
              </a:spcAft>
              <a:buClr>
                <a:srgbClr val="000000"/>
              </a:buClr>
              <a:buSzPct val="100000"/>
            </a:pPr>
            <a:r>
              <a:rPr lang="en-US" sz="2000" b="1">
                <a:solidFill>
                  <a:srgbClr val="000000"/>
                </a:solidFill>
                <a:ea typeface="Arial Unicode MS" pitchFamily="34" charset="-128"/>
              </a:rPr>
              <a:t>A. Hilbeck</a:t>
            </a:r>
          </a:p>
        </p:txBody>
      </p:sp>
      <p:sp>
        <p:nvSpPr>
          <p:cNvPr id="59469" name="TextBox 594"/>
          <p:cNvSpPr txBox="1">
            <a:spLocks noChangeArrowheads="1"/>
          </p:cNvSpPr>
          <p:nvPr/>
        </p:nvSpPr>
        <p:spPr bwMode="auto">
          <a:xfrm>
            <a:off x="1524000" y="2220914"/>
            <a:ext cx="1004888" cy="338137"/>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600" b="1">
                <a:solidFill>
                  <a:srgbClr val="000000"/>
                </a:solidFill>
                <a:latin typeface="Arial" charset="0"/>
                <a:ea typeface="Arial Unicode MS" pitchFamily="34" charset="-128"/>
              </a:rPr>
              <a:t>300 spp.</a:t>
            </a:r>
          </a:p>
        </p:txBody>
      </p:sp>
      <p:sp>
        <p:nvSpPr>
          <p:cNvPr id="59470" name="Rectangle 595"/>
          <p:cNvSpPr>
            <a:spLocks noChangeArrowheads="1"/>
          </p:cNvSpPr>
          <p:nvPr/>
        </p:nvSpPr>
        <p:spPr bwMode="auto">
          <a:xfrm>
            <a:off x="3870325" y="4037014"/>
            <a:ext cx="946150" cy="708025"/>
          </a:xfrm>
          <a:prstGeom prst="rect">
            <a:avLst/>
          </a:prstGeom>
          <a:noFill/>
          <a:ln w="38100" algn="ctr">
            <a:solidFill>
              <a:srgbClr val="FF0000"/>
            </a:solidFill>
            <a:round/>
            <a:headEnd/>
            <a:tailEnd/>
          </a:ln>
        </p:spPr>
        <p:txBody>
          <a:bodyPr/>
          <a:lstStyle/>
          <a:p>
            <a:pPr defTabSz="449263" eaLnBrk="0" fontAlgn="base" hangingPunct="0">
              <a:spcBef>
                <a:spcPct val="0"/>
              </a:spcBef>
              <a:spcAft>
                <a:spcPct val="0"/>
              </a:spcAft>
              <a:buClr>
                <a:srgbClr val="000000"/>
              </a:buClr>
              <a:buSzPct val="100000"/>
            </a:pPr>
            <a:endParaRPr lang="en-US" sz="2400">
              <a:solidFill>
                <a:srgbClr val="FFFFFF"/>
              </a:solidFill>
              <a:ea typeface="Arial Unicode MS" pitchFamily="34" charset="-128"/>
            </a:endParaRPr>
          </a:p>
        </p:txBody>
      </p:sp>
      <p:sp>
        <p:nvSpPr>
          <p:cNvPr id="59471" name="Rectangle 596"/>
          <p:cNvSpPr>
            <a:spLocks noChangeArrowheads="1"/>
          </p:cNvSpPr>
          <p:nvPr/>
        </p:nvSpPr>
        <p:spPr bwMode="auto">
          <a:xfrm>
            <a:off x="6426200" y="2605089"/>
            <a:ext cx="1093788" cy="477837"/>
          </a:xfrm>
          <a:prstGeom prst="rect">
            <a:avLst/>
          </a:prstGeom>
          <a:noFill/>
          <a:ln w="38100" algn="ctr">
            <a:solidFill>
              <a:srgbClr val="FF0000"/>
            </a:solidFill>
            <a:round/>
            <a:headEnd/>
            <a:tailEnd/>
          </a:ln>
        </p:spPr>
        <p:txBody>
          <a:bodyPr/>
          <a:lstStyle/>
          <a:p>
            <a:pPr defTabSz="449263" eaLnBrk="0" fontAlgn="base" hangingPunct="0">
              <a:spcBef>
                <a:spcPct val="0"/>
              </a:spcBef>
              <a:spcAft>
                <a:spcPct val="0"/>
              </a:spcAft>
              <a:buClr>
                <a:srgbClr val="000000"/>
              </a:buClr>
              <a:buSzPct val="100000"/>
            </a:pPr>
            <a:endParaRPr lang="en-US" sz="2400">
              <a:solidFill>
                <a:srgbClr val="FFFFFF"/>
              </a:solidFill>
              <a:ea typeface="Arial Unicode MS" pitchFamily="34" charset="-128"/>
            </a:endParaRPr>
          </a:p>
        </p:txBody>
      </p:sp>
      <p:sp>
        <p:nvSpPr>
          <p:cNvPr id="59472" name="Rectangle 597"/>
          <p:cNvSpPr>
            <a:spLocks noChangeArrowheads="1"/>
          </p:cNvSpPr>
          <p:nvPr/>
        </p:nvSpPr>
        <p:spPr bwMode="auto">
          <a:xfrm>
            <a:off x="5511800" y="1301751"/>
            <a:ext cx="725488" cy="1090613"/>
          </a:xfrm>
          <a:prstGeom prst="rect">
            <a:avLst/>
          </a:prstGeom>
          <a:noFill/>
          <a:ln w="38100" algn="ctr">
            <a:solidFill>
              <a:srgbClr val="FF0000"/>
            </a:solidFill>
            <a:round/>
            <a:headEnd/>
            <a:tailEnd/>
          </a:ln>
        </p:spPr>
        <p:txBody>
          <a:bodyPr/>
          <a:lstStyle/>
          <a:p>
            <a:pPr defTabSz="449263" eaLnBrk="0" fontAlgn="base" hangingPunct="0">
              <a:spcBef>
                <a:spcPct val="0"/>
              </a:spcBef>
              <a:spcAft>
                <a:spcPct val="0"/>
              </a:spcAft>
              <a:buClr>
                <a:srgbClr val="000000"/>
              </a:buClr>
              <a:buSzPct val="100000"/>
            </a:pPr>
            <a:endParaRPr lang="en-US" sz="2400">
              <a:solidFill>
                <a:srgbClr val="FFFFFF"/>
              </a:solidFill>
              <a:ea typeface="Arial Unicode MS" pitchFamily="34" charset="-128"/>
            </a:endParaRPr>
          </a:p>
        </p:txBody>
      </p:sp>
      <p:sp>
        <p:nvSpPr>
          <p:cNvPr id="6" name="AutoShape 14" descr="data:image/jpeg;base64,/9j/4AAQSkZJRgABAQAAAQABAAD/2wCEAAkGBxQTEhQUExQWFhQXGBobGBgYGBwYGRccHBocHBwYFxUYHCggGBwlHBoXIjEhJSkrLi4uFx8zODMsNygtLisBCgoKDg0OGxAQGiwkHCQsLCwsLCwsLCwsLCwsLCwsLCwsLCwsLCwsLCwsLCwsLCwsLCwsLCwsLCwsLCwsLCwsLP/AABEIAOEA4AMBIgACEQEDEQH/xAAcAAABBQEBAQAAAAAAAAAAAAAEAQIDBQYABwj/xABMEAABAwIDAwgFCQQHBwUAAAABAAIRAyEEEjEFQVEGEyIyYXGBkQcjobHBQlJicoKy0eHwFDOS8RVDY3OiwtIWFyQlNFOTNUV00+L/xAAZAQEBAQEBAQAAAAAAAAAAAAABAAIDBAX/xAAiEQEBAAICAwEAAwEBAAAAAAAAAQIREjEhQVEDEyJhcUL/2gAMAwEAAhEDEQA/AB8Ph2FlPoNnIDoN437uCfWwtMnK5jRO8ADiJ0TWUXc2w7srRA32GnDT3LquLOUZr3uBZ2m6RHDyXyvb3zoM7BhgJDWlo3lojQWJ3blFhKYLjlDZgQIF76cUVUZLM7CTBidCOw/hcKPCMzOMRIm+49KBPBbgq6wmHpPYZY1pylxhoi14IhE08MwD92wtkEw0GdRERYdKfAIbAio483kL3OJDQIkwMxjjaURQa9pNNwLS3rNdYjSR4ghb3XPUTUKNFzDNOmOPRDgR5WKkOzg0gtayLWLQW6i0xLfGUPhnOe4NbSc50/JBJMRJMaDvVhWwGJpkFzHhoEEnde0kW92q6Y7053RmFwdKCDTaJaI6IIdfUHfa6Efg6Yp9RnU+aOB7Efg+cqODWMzBrW5oF90O7bSh6rugRwAHsXPPe28UTsFT5z92zR3yRwAUOFwtOOozrD5I4nsRjab/AN7kdzcOGeOjMgRPeEFh+qCCbu8etu8UavsgcdQZnHQZq4WaO3s7Am18OwYcHIyb3yjc0didtjD1KT2Cox7SZIzCJ1lTVsHUdh+caxzqbZzOjogAX961x9DaN1BnS6Dbj5o4dydWw1M/IbdnzR9LsQzK0we0e3+asGbLxT2tcyhUc0tlpAsQdPCCjHHZt0zmJoNzRlaBr1Rx7uCrq1NsHot8hrlatDidhYzLmdhagAaS4wLRfjwlUFDCVaz8lGm6o+5homxAv2DTVamN2tywZsjDNkdFuj9w3CPgjG4ZnONOVur/AJIjQ9ifh9lYjDkGvRqUwQ4SRaSdMwkTfRTYDC1K1Qikxz3BriQ3du95CrLseNJ3YVmaj0G9vRHCOCe7D04aMjLvjqj9ao47Gxedp/Z6kCZt5Ib9kquqNpCm41GvJLIuBmBkjuI81mzJbgKrh2xORup+SNzQpsLhmdPoN1+aO3sTcWC0FrhDhUeCDqLG0I12Dq0nO52m5mYy3NaY/mPNV3pTWwdLBszTkbEU/kj6SKx2FYHDoM6w+SPpdijw5kA8Qy3iiMe7pAfTb/mWZWrGc2Rh2C5a0mXbhFnmU7FU281UhjQQxxBygGQDBUWz5gzoXP8Ae78FPtEAUqhIJJpu+6bx5W7FqXyrPCzwt6bC0h3QaI3i2+NfC/eosQRfQ2+I0TKQyspzbojpDTQWI1BjcnspBwtqZkxYwBFguOX+ukVdSwgEgSCO8EX/AFuRGyqwzdKzyRJiPlWOUW3nRJVofru1+CCwZ6UAd9+0X+itTpV6DyAp5f2jE1DNOk0wd2mZxAOhDR/iRHKzDNdVpYlnUrUxfdIgt8S0x9lHYfZlOls1mGrVhQNZpLiSM0uOZzRMTAIb3BSVcFTds91GlVFc0BILSM1iXBpA35ZaF7eP9eLyXL+20HJRlQYKuaAacRncBMXiIubaSRNpVcNrY+m0txHOAOBBc6mIFwID2iBMx7kDsKnizS5/DZ8shtt4HBp64F+N5Ws5MYrE1W1hjGEU4sXsyE6yIgSIi8Kx8yRZeKD5CO9bVEgw1uhkarL1SSHNbdznAAcSbAea0Ho5pRVrkGQWtPbqSJ8ELySwXO4uT1aUvP1tG+2T9lYyx3JDLrbU1cPTNM4AHp8xI84Du/PdeW4Rzm5WukOa9oI4EVDI816EBhv2w4r9tZm6uTM2IjLkmZ1v3rK8tsBzONkdWq+m8d+fpjzv9pP6TfkY1uOV2x24ukaYI59gz0+INxf6LoI/ksrsdzv6ExgIIc3nWwbEENbY8DKN5b7Udhcbh67ZIFOHt+c0vuO/eO0BW/KMUzs7FVKUZatN1SRvJaBMdwC3dW2ib08pwo6I49H9StZyc27if2rDUOd9TmLSzIzqhpgZsubcLyspggIaNLt+8Fecmv8Ar6H1/wDJ+a8uFsyd8p4E8vuUeKp4qvQp1ctHI0ZcjDZzBm6RaTeTvU+zcScDsQ4mgGivUcJcRNzU5sE8crBYaT4qm9JA/wCPrfVp/cCuKWFfi9gc1RGaqx3UtMtq547ywggdoXfG3nXOz+sGejzbNbHU69DFuFUZbOytaYcXAg5QBaAQYlAeitsYqqOFNw8nsCJ9FuzauGbiK2IY6izKI5wZTDS5znZTcAWuUN6LnTjK390T/E9pWp3jtm+9CMTtLa3OPDRWyB78vqGkZQ45b5OEJnIfEvqbQL6hl7qb8xgC4LRoLDRR4rldjG1qjBUGUF8dBujXkC8cAk5CVA3GNLzeo14Ha4ucfgVjlOU8nXhT8oDOIr//ACKvscQth6Revh/qv97FQcoOT2Kdi6jGUnFtSq9weBLIeSZL9GxN5vZXnpCrA1aLAek1riezMWxPkUZTWORncZfBN9W09jPZH4qXaR6bP7we5y6hGQxwb7wn45suZ9ce4rzzt2rPYKkGggkEgmeGk+d0/aYinU/u6nZbIYt4lMwrzNSbjMbdha3f3hTbSPqapOvNujuLSBdM7XozA4lzabAYIygcR48f1oiAwtbmpnvbwkbjvWj2RyZpmmw1XE9FphvRHVG8ySfJEf0FQuRnA+sPLRN/HKqfpixeKxbcmUgWJjd7b8d/DUJMJhiKmZt4y7p4GCN8Wn4rav5OYY9ZpPDpGe9J/s7QEFjqjTuGYQLXN2zoOK1/FlIL+mKnr7Tq4p7TWcH5QQIaGxmBmw7gidnY2thzUNF0ZmiQQCJDba96tKOwWyXZr7paJHiCJU42HTmczzPcItH4b08ct7Y5YqnZe061AEMeaYucsBzbz1QRA00EIuvtbEVaZFZ0sJiBDQRebt63uVm7ZVIiDmPiPwTv6Lpj5TwOEi95vbtK6Tl9Ytip2ZiXUb0HZc4Bu0GRJgSfwCZQxtWham4DnC3N0RN4Gp01Pmr8YSlA6GggaphwNKQSzhEkxaItPYEWZfTLGPq4YBg7TPtldtzaFeuynneHOYZb0QCDNr77geS3D3gxLWn7I/BVmNoUSCHU2yd4EHzCzws6p5T4yu1MfVxJmq7MWyAcobYVOzXRSbT2pWp03Ydr/UOBBaWg6gTBIkD8UeNmU2h0OcJDoDri5O8XtKFxWApOyBxeXdKXA2JMaAjSwRrPZ3jpRU7AeHv/AJoxuKdSqsqMIDmPEHWJAGh8VbU8BSa1vRd1okuvoeA0ulxOApx1XgzMBwEmIgyO7yR/Hls84zG2cc+rXfUqmXkCTAGjYFhbcoNj7Yr4eu51CoWTAIsWuhpPSaZHiq/GEgECqJ0cHNl4PZFj4wpNg4Jj6zZrvMEFzRSgkQZ6RcQNW377Lpwynkcsel7trlHi8SzJVq9CbtaA0HWM0XO7WyL2BjalCs51I5SWBpsDYAHenHZdGoSGZm3Jt0h2TP4qywezKbZJdmJixGUCABeCSdPas2Zdr+qsJLnZzq4Sd0lxJPvUZYc4FxA1BuC1ztPPXsWjZgqRklgsNxcPilOzaV7ESLHMZvc9hv2LPGrcAN5UY0Ma0VpmblrS6ALXi/iqzD1S/M95Lnlzpc4ySZG8+SvcLgWMLjOYxDQ5the51udB5p39HU8ogEdxEX8E5crNbWOoqsMej/D7wpMSbg8HfijG7LgdF0332NjoNx9iAebxoQ93xWLLG9s9hHtJqA6B517AB8Em03OFGr9Q+UFSUmgVKwgANd3bhMcDJUe0j6mpvGR2vcbj2qnZvTe4XFgUadzORv3QmftoAhVmGrnmmAj5Db+AXQdxldblXORYDFxEBR1a5tBuUBVecsTc6J1AxBv3lW6tLelXcTbT9blJtGo91PJTkFxDS6YLASMztQZiRYzeQqunQqEn1rrknQ2BFgCHAwDftRdHBuGUc+coy2iNCCROab6dlo3zbWp2bh34voEjRjQQchaXRUDnEg5gCeadA4uSUaeMa12WQSajumaRlxZTyA5dBmFTq9k8USMISXONUmZAt1QXNMDpcGxb+baWFe0tJruda4Ns2tzeBrw9whO/+Fw1XE85TDwckHPIYPnxIaT0h6vQkG9hog8VTxNPPUzOLBzzmtLpIJcMgAkhzC3TN1DNo0Mo4FzYBrPLSIcD8o5cs5pkHf3oOrgnjSs+YkxaXWJNjpY20AKKpYWlXxDgw5iGES55FMFlqoMti8O5oggQQCd8KvfWxJDXE9ZpJADZBvAMxFspBg3JBsjH4WoT+/feItEAbiZv3qB2Bfmk13EbwRYiT22/JUlPKJcJVflIqXOYROW4ytnq2s7N4AI1/VFlX4fZBgetMzOhv2dbT8t9092EewAGs+BoN1p7d/wXTGac8tX2IotkGYF7Ap0TbXv8U2lieyNfZxUrKTiQcrg3da3bB3rXtl5tt7Z5pVql5E2OknU+UojktUAqwGyHNInTS/wWz2rQFWm9mWxa4DSx3RwWY2FhXCpTcGmxE8Bxnw96rfCkaagHToI7NVJTZGg3nXwR76ZEhvTEgyGkeFwpBRJE5HRJ+Sb+xGUEoSk8Xn4p9N43zEBFtpVoLAwlpM9Qz4HwCJobBqOieiI3/gs8WtqwEZu8KXDut4qx/wBneqQ50wZkaJBsB7RYg34gLNxUyBsqcRvQ2JpNdOZs8NxGuh7uKtBsarwGvzh+KqXvgkd6uLW1FT2QzM4uc85iSRAETbt4ILa2zgKdXK+wpvs4RMAndN7diuaD9QOOvFC7XMUa392/7hVxh3UuEqeqZf5Dde4JtTEt7j2JuAdNFnY1vuCbUoZr6bk6SxwWz61RjXta0tJMEvaCYMaE2iCjDyerkCQ3fbOFccksMDRa5xs1zgB8VpBUWYzcmGZsDE/Q8HH/AElEUthYiDOS/wBb/QtqHrsyeLPKspT2JWAiWjuDvi1Ss2JViCR/CT+C0xcoXYgBVmva3VI3Yj4u7/D/APpAY7Cc2C45zA+ZA4XM21V9idqBolZnaO1H4ltSkyJcMrZsMxIAk9655ZydVrGU7C4d1RzQBbeeHapsZsl7dY010te/tRuz9mVabRmyZouMxg+ICnfharyc1RgHAZj4kkcdwXeM2qKhTLCJ3+7t4aFDYnDl7je3FX9PZOk1JFz1Te2uqldsppAAcY+ra3jKt+UzeEwgBGa439t1dvx1ENnO2w3m47I1Cn/omnqXmI0AAnzUQ2FQNyHnxH+lO76HhR1q2cuc0EC8DeYFj53VtyUaA5xG9hJJ1kuEkqxbgKI1b7T8AgdkZRiMQGjKGgADvDHfFZ2Vw/EnioHYl3Epj1GVBJzx4pRUKiTmhSSc4U5tRMhJCkJa+y88w+0RVaDv9q3rj0Xdx9y8d5MYwCxOqq1jFwXlsgcdEJjcSTSq9rKmp+ibQjHSc0Xvp+HBAbTw5FKrbVj/ALpSVlh2eraL9Vp4fJ4oio4ZRETwXYcerpkSeiLHsaE2i0Twn3qqjW8jzmou+ufc1XwdCqOS1MNpuAjrT7ArOs5csvFZ9nuxChfjIQlV6gc5crlWpilxGPcbAwEG6seKcQo6ui521rSv2hXMIfk+0Gq3MYGZpntDgQPEwPFN2i9JyfaXVG7+kPY4H4I9xr03D7m9xwv+v0Ujso1dA04AzYCFxJaIDZPAWHmVE5oOrZI3fyK97zkfU3C8+HtlOqVIG7wkjxKGwzS5xhuRoMZrQe6837lO6i2RJmL6xpxQTcOcwkm3j5JtTEAxrA7092IGgjvkpWvB3zuFyPFSLQPBunYfbKp8PiCNoVGGOnQa/ho7L7gFcUS0zEwNSZk+YWaxT/8Am1KPl4WoP4ag/wBSKY0Tk0hKlSCAJQuSqTlwSSuCkWuYpvP0Xe4rwbYjrj9bl7rjf3dT6jtPqleDbK6w/W5V6awbWgzog7s3dJifFC7WqHmqoGnNvn+EoejJcCb8OzuT8Y4c1V3nm6nf1StJfYCh0GGZGVvh0RZE83vUWyx6ph+i33BFvMXj+aKYvuSvVqd49xVnXKq+S77Vfs/FWGJeuWY9gqzlA5Pqm6jleetulRVnWTy5C4mpZCVePup9kAg9Aw7ch6r73RmApTIYJcQQBMSYtfd3q0WnewF0c4/fDRE8NbqN1PdNQ98W8myiHU4kNA4Gbu4xJN78VExpaLNA7SfcvbpxcW5RlYIPiIneRATHw2wgmBMuMT3EqKrSeYAdrIuTJJ3i1u9SHCBoiTJ7Z9pQjxA1Mxu3exMfJgC/ADTtN7/zT6jR1Z9vtkR2pWPaLNNhrB4dpSjmAdKx9o9xlZ3bP/qmDcAQOZxLbz/Znf4rRtqiSPeSqLbtVpxWDc0yQazSeGZgMR9lSXICVIEqk5KuXSpEShdKRSR7RPqav1H/AHSvCdji4K9y2q8DD1jwpv8AuleGbI18/DRV6awaHDO6RHfvU2IZFCrx5t/f1So6IAkk3k+/ipMa71NW2tOof8JWomm2ayabPqt+6FLVZ26fqygwM83Tj5jfujzRDQZEQe/8EUxd8mompHBvslG4xyB2C7pPgfJ84P5oPbe1R1Wrj+i9nVsWAg6m0BxVNWxDih3OGsrz1tdOx/ah3YpV5A4p7dEHSxaWuCIog0gXtNwCR4CVV0qsbx5hG0HZw8OcBLS0Xvff2LW4GpbRLmNJrVJIBIDWnUTHHxTTR3mo+O4T74Hko9mU3NoUQ4xFGmCDvIYN4Tn4sD5Q1jX2L1+HI7IAZOZxF4geF01lBo/q3Oe753RAHeLeKZiqzDBc9zQT1YkmBxBGUaptXFzPNm9gAbAX+cdLdiNoczC02i9MDSZJ3aXSU8otljNcdIyfbZDU3mCXSwH5xk6mIA43NlJSxLc0yPjEcJP6KdwJmsbOUNvEnpG3kVX8oabfUuAgsqgk/WY4QSe8IhuLaCToIPaSqXljjyzCOq5JLXUzBt/WAa+KzldTw1J5aFqcAsHhfSWIGfDHvbUEe1qJ/wB5lACTQePttVzi4Vs8q6Fi6XpOoOMNw9dxOgblcT4Ao1vLR502Zj//ABa+ZTMpVxrTFIqRvKKsf/bcX4uw499YIqntaoRfB1h2Gph59laE7CTlB/0mJ/uan3CvE9j6nx+C9h2pi6tbC12NwtVrn03saHPoTJBAPRrG114/snovg9oPmlrFoabybRJn87KfGO9TWjTmne1p3KPAOgHiSSFJj2g0ahOopvt9krQaDB04p07SMjfuhFNfLjltx/JQYJ4NKnxyN9wTufgERHh7kFo9jYaabqgcQ4y0WngZjiqbavJWo+S3EkVNT6sOEndAInzV9yWqE0XGZl59zVZ5oFyN/wCpWbhL5Z5WPNmej7FOB53HZTuFOi3Ttzk3Sf7syQM2OxM8W820eWX4r0aU12qeM+LlXnDPRbT+XjMW7ue1vh1SpW+ijDG7sRiu7nGe/IvQGtG4ap7B4q1ByrBU/Rbgx/W4q2s1Gf8A1oPlRyHwmGoc4x1cmY6VWRoToAOC9JdWAtbzWG9LVd37GHNIyh4FjvIIFhuAlGU8NY27XexKJdgsMX1cvqaZmODG3gdgT/2agRmNZzm8QIkDvPevIOTdGrXpspmoW08oJEmOqLBoMH8yrGvsRwGXO/LwkxO+0x+gudzjvPwv1JtjldS55zmVAWAkMBMGO0bl6JsurQNCnUe4Q9jXCSBGcTFyZK8nHJWnEhrP4Bp3JDyYpE3az+BvbpHajlh/pv4ZfY9dftvAtLWuqtndLxfdZQ7d5S4HCBnO5Gl4locSXFvzgwXiV5W3ktS+bT/8Y181PW5MUjDnlhgRLmgnsAmYHALUzxH8F+tG70wYZruhh3Fom4aM2puM5Ed3tV/yb5VN2rh6/OUhkFQMyPgyMrXAmLC/uXke0cBRp9VtF32I18dVtvRDWEYljQGj1boaAATLwTbwTylmozl+Nxm20o7Hw7DLMPRHdTbPgSEUxjGmAxo32YBp2gdoTyua4zAFomYsNBftvbuVqOOz21SRqQO2R7Cmyl9vxSZSpEsmkJ5CZKkkpjdu/W83XiGHEYioOFWoP8ZXtrSvG8VTy4/EN/tn+10/FanRxXGCpzeRMyp9p/uqun7t/wB0qLZ4AEiD2pu0j6mpeZY/7plaLQYR3QpgfMb7gp6dEiTMiN57tBx/FMwRmmy3yGwfAb08GTF+9IaTkq8im8GBDhEaaR8FaPM7pHbv8FW8mhDH94+KsHOUze3GwAgC2g09ijqOMw2JPHTxhc50bpXXnt/W9CPccouZKXMo6JJFwAJgRv8ANPLxKkHq13BzWNaXE3PBoG8k2F/jwWR9LY/4AAkTzgkDQ9F1yeNltH1LLGelZv8Ay9x+m34o0Y882NUy0WHeAEdX2u7edyrcHaiwdiCxbivJ/wCq+nOly3a5g3ge/wAFHU2zpe6z5qJHVF0Hhev2weMISvtFztSq03UFUo0t6JiHPdeDC3nodqjn6zTqaM/w1AL/AMQXnNSs47zC2noifGPj51CqPJ1N3wXWYvN+mW5Xsj0jT3/rtXPK4niFPMcDwTXgdtu2PONVzCCJnXgkIVUTIASbyYGpi07uN/cmuF09McVBzNV5TykGXaVftLT5saV6xTC8t5eNjaLvpMYfZHwTGp2IwlQZAeBMpu1XRRfa2R8fwlR4N4ygbjw+KI2kwChUj5j/ALpW4av8C6KdO/yW28BvRVMTPCyFwp9XSj5jfuhFMq5QbEumdN3b2IS+5PO6NQW1GnijHPMoHk8Oi+ANG+8qwNIbz5aqZvZubST5XSmtrqT3e4SeCbTaDpPC+pjeU7KBManf+AUHc4mt9qiaZNgVIQpGhkWF5JJJgAdiyvpWP/Lqn1mx7Vp8OC8vg9Uxp2b1k/S8/Ls8g6l7Y8A7VEM7ee0x6pvcFW4h6tABzLe4KqqNF15p2+n6QZkmZK8LgFtkjhZD1dEQ4oauYCZ2MugjitZ6LauXadAfObWaP/GXf5VkitH6PHRtPB9r3jzpPHxXbTy59PeqjQddP1omvO+E58anTtsklYcSTPcFxK6ZXOKgY4pCuJ1XOPu8re1BPYvNPSVTjHUnbjSb7Hv/ACXpdIcV576U2RXwzuLHjyc38VqGdqzZ4362U2PLjRqzYZHfdKg2a6Wj4IrGN9TVn/tv+6VqFpMGegwQD0G+4IpoF4EzbpDQ9hGiEwjzzbPqt+6ETQJmxGs9qi0PJ42f4e8o2pcoLk5UnnBaIER3nVWlQcLdyXO9ochiIgBNPsUnN/r80mVSMzrgn82kFIkjsQDwZgLF+mVo/o0/3jPc5bYU1i/TC2dnED/uN9gck49vNatqTe5U7n3RW0saMjGjWL+aqDW4Lz4419K5SQUaiRzkI6oZlN5wrXGuf8kFF0ofEuTecKjeZEpmPkZZ7iMq85FVMu0MEf7YDz6PxVGArTk3iG08XhqjzDGVWucbmAHAkwL6BdXDLp9HOF+79W7rKB/vWfxHpFwQmDUd9WmR9+EI/wBIuFGlOufss/1rFxrk1bkx1GS07wZuTERBkDXxGsLJO9ItL5NCoe9zR+KgrekcRbDHxqfgxHE+W1hIQsBU9I1Sejh2eLz+AQ/+8LEuuKVIDS4cf8wTxGnpdBkanW28b7a+Cw/pTo2wrt4LwY7Q0/BAjl7io0pD7B+LlWbZ29WxWVtXLDDIhsG4i90yHRmyaoAE9XsR+OJ5moQbZH+HRKrtngQEbi2EUqh+g8f4StQ1fYGr6tl/kt17giGkbv1dB4OnNNoPzG+4QVKBlIg6m6tLbQ7N2q2k10wbe0SYsFR1vSYQSBhrjjU/BqYQTIEajUxOawAnedFkNrYZ2YlrHkOLbhpN3QQ2w1IIt2hG50tbad/pPqbqDR9on8FEfSRXOlOkPBx/zLHvwlQCTSeAJEljoBbqNN154QU5mDqyBzNS82yOvB6UW3b+CdwcWvby+xJExTH2T7OkpG8uMV/Zd2X81lMHg6jwHNY5wIJECc2VzWmANYLmqWm1zjTAaRzhAYXAgOkgWJsRcX7Vnl/p4tT/ALcYnflvwA4dyrNscpauIYadRtNzTxFwYOhERqq3FUKjTdhMAElsuEOBgkjSe1R18O9rQ5zHNAdl6QIvAMEHsIKty+1rTNP2TU1lvmfwTBsl7vm+ZHwWqbg6mTPkOQ0y/N2Z8gHfm3IWtg6jRmyOEGCIMg9E3bEgHM2/aFSz1Wrlb2z9TZjxFh5n8FGNnvO4ef5LRswdR7ywMIeIJa7okAkCYO4SCeAk6BM/Zqg1pvuAR0XdIHQi1wYsVePq5VQO2a+NB/F+S5+zamkD+L8le0cI8kNLSyWl8v6AyCSXyfkwDdLiMJUY5wNN1pFmkj5WjhYjoPv9E8Cnx9XKs2dmVNIHmpqOzyHCR2K4qsc1+Wo1zHaw5pab74I7/JS1sJVGYmlUhsZug7ogixdawPanr2LluaAGjEIg0xCKdsypmDXNyksznP0crQSCXZur1T7OK44SpoKbnS5zWlrS4OI1DXNkO0OnAquUEC8zw4Lq1Ow/XBEVsK8NDi0jMDFt8uEO4GWut2J2M2fVaQ0sOYkhoF8xa4tdljW7T70bioYtASltgJ4qZuzqpyNLSDUc4Nm0lpIcDOhkRBTn7NqAA5HEQ0mATGcdGSBYmRZXKLSEG3l7QnUndI9wRbdm1RY0qgJgAFjpMC8W3C6YMIRU7YuiWUptmkgDh8VaYt3qKsR+7d90/kq/Z7YHAz4I3FH1VXS9N/3StBo8G9vNMGvRb7go30Rq3RD4Oq3IzpDqNm4+aE2piRIEjzCkkNZzT0YvGoJgjQjtQO1nVKYaGlsnK4AiSMmUAEEwJDRJiSCbompXFzIt2jduVfWqtcA4kZj27vNHHG+bDug8LtJ4DcoY0sMgBu4Z4aQTdvTfb6Wqrv6SrObkJBaGlu+SDGt4JERMeamxFITqB46eChFIAxIibHSe0dieGPemd1JgsRUYGhuXokxIv12PjW4zU2+1EHG1CaRP9SQW6x0YiRMaNAtGiSk0cRPeiAB84eKLjO9LZtTaVZ2YS2CALTaBFjmkyDBklJicW5852tNydCIJZlmZknQ3m7QiW025hceYXV2N4i54jgszCfDbQX7bWa1rARzYGUNIltnZ5I3mRHcpn7RrEasuWOjLYFmXKQSTcZB5mbFTNY2WmREmNFHXptAsRu3i6eGPwcqExRqGoXktBLSzfADmFhABM6OO9TMx1cQfV6RBGpt07HrW10tour0mwJcJ4WQtSm0z0rzaSDbtTxx+DdRUQ/nC85Jc0tcCJa5oaGQQDvEaHci62NxBa8Z2w/OTYDrkExw0IHAOdxQVCmJ3eYTqlMZd2g3hNxxvo7puKqPf0nhhOaWuA4ufULYNoLqpN/mgJ+J21VcZ6A1Fm6Sx7bSeD3exDU6InUa8QiXUGmLg3vdFxx+LdE0MdUqPDy1l2uaWhpylri5xkTNy4nVGVqtQCIZFwRlgFpzjIQPk+tqQBHW10QlNoZoQJ0urN9QEEAjTWUXCfFLQmMe+o0NqFpgucCBcOcXOdHYS6/1W8Eoe9zmvcG5pcdLdMucRE/Oe6N4nWyJhodqII4hSFjQNRbtEK4T4tgjVqFzahy52ve4ED5xLjv4kx3o1teo0ASCQGiXCTYAdYneGtmeCUvZl1Go3p1Wq2dQR3quE+GWnUqrxpG4RG643GflFRChLsx3m/bOqnY9uV0EeYT6Tm5j0h1uI3WRMZCp6QiZHdHenYseoqHQ5H2+yVK1zeI1N5C7aLhzNTq9R95BPVOgW4yyO3f8AqKv1ygly5ehyIE5IuUjguSrlL0auC5cpToiVIuUinekauXKRwXLlyk4riuXKEKUiVchESFcuSSBIuXKEKlXLlEhSFcuUjiubquXKT//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charset="0"/>
              <a:cs typeface="Arial" charset="0"/>
            </a:endParaRPr>
          </a:p>
        </p:txBody>
      </p:sp>
      <p:sp>
        <p:nvSpPr>
          <p:cNvPr id="7" name="AutoShape 16" descr="data:image/jpeg;base64,/9j/4AAQSkZJRgABAQAAAQABAAD/2wCEAAkGBxQTEhQUExQWFhQXGBobGBgYGBwYGRccHBocHBwYFxUYHCggGBwlHBoXIjEhJSkrLi4uFx8zODMsNygtLisBCgoKDg0OGxAQGiwkHCQsLCwsLCwsLCwsLCwsLCwsLCwsLCwsLCwsLCwsLCwsLCwsLCwsLCwsLCwsLCwsLCwsLP/AABEIAOEA4AMBIgACEQEDEQH/xAAcAAABBQEBAQAAAAAAAAAAAAAEAQIDBQYABwj/xABMEAABAwIDAwgFCQQHBwUAAAABAAIRAyEEEjEFQVEGEyIyYXGBkQcjobHBQlJicoKy0eHwFDOS8RVDY3OiwtIWFyQlNFOTNUV00+L/xAAZAQEBAQEBAQAAAAAAAAAAAAABAAIDBAX/xAAiEQEBAAICAwEAAwEBAAAAAAAAAQIREjEhQVEDEyJhcUL/2gAMAwEAAhEDEQA/AB8Ph2FlPoNnIDoN437uCfWwtMnK5jRO8ADiJ0TWUXc2w7srRA32GnDT3LquLOUZr3uBZ2m6RHDyXyvb3zoM7BhgJDWlo3lojQWJ3blFhKYLjlDZgQIF76cUVUZLM7CTBidCOw/hcKPCMzOMRIm+49KBPBbgq6wmHpPYZY1pylxhoi14IhE08MwD92wtkEw0GdRERYdKfAIbAio483kL3OJDQIkwMxjjaURQa9pNNwLS3rNdYjSR4ghb3XPUTUKNFzDNOmOPRDgR5WKkOzg0gtayLWLQW6i0xLfGUPhnOe4NbSc50/JBJMRJMaDvVhWwGJpkFzHhoEEnde0kW92q6Y7053RmFwdKCDTaJaI6IIdfUHfa6Efg6Yp9RnU+aOB7Efg+cqODWMzBrW5oF90O7bSh6rugRwAHsXPPe28UTsFT5z92zR3yRwAUOFwtOOozrD5I4nsRjab/AN7kdzcOGeOjMgRPeEFh+qCCbu8etu8UavsgcdQZnHQZq4WaO3s7Am18OwYcHIyb3yjc0didtjD1KT2Cox7SZIzCJ1lTVsHUdh+caxzqbZzOjogAX961x9DaN1BnS6Dbj5o4dydWw1M/IbdnzR9LsQzK0we0e3+asGbLxT2tcyhUc0tlpAsQdPCCjHHZt0zmJoNzRlaBr1Rx7uCrq1NsHot8hrlatDidhYzLmdhagAaS4wLRfjwlUFDCVaz8lGm6o+5homxAv2DTVamN2tywZsjDNkdFuj9w3CPgjG4ZnONOVur/AJIjQ9ifh9lYjDkGvRqUwQ4SRaSdMwkTfRTYDC1K1Qikxz3BriQ3du95CrLseNJ3YVmaj0G9vRHCOCe7D04aMjLvjqj9ao47Gxedp/Z6kCZt5Ib9kquqNpCm41GvJLIuBmBkjuI81mzJbgKrh2xORup+SNzQpsLhmdPoN1+aO3sTcWC0FrhDhUeCDqLG0I12Dq0nO52m5mYy3NaY/mPNV3pTWwdLBszTkbEU/kj6SKx2FYHDoM6w+SPpdijw5kA8Qy3iiMe7pAfTb/mWZWrGc2Rh2C5a0mXbhFnmU7FU281UhjQQxxBygGQDBUWz5gzoXP8Ae78FPtEAUqhIJJpu+6bx5W7FqXyrPCzwt6bC0h3QaI3i2+NfC/eosQRfQ2+I0TKQyspzbojpDTQWI1BjcnspBwtqZkxYwBFguOX+ukVdSwgEgSCO8EX/AFuRGyqwzdKzyRJiPlWOUW3nRJVofru1+CCwZ6UAd9+0X+itTpV6DyAp5f2jE1DNOk0wd2mZxAOhDR/iRHKzDNdVpYlnUrUxfdIgt8S0x9lHYfZlOls1mGrVhQNZpLiSM0uOZzRMTAIb3BSVcFTds91GlVFc0BILSM1iXBpA35ZaF7eP9eLyXL+20HJRlQYKuaAacRncBMXiIubaSRNpVcNrY+m0txHOAOBBc6mIFwID2iBMx7kDsKnizS5/DZ8shtt4HBp64F+N5Ws5MYrE1W1hjGEU4sXsyE6yIgSIi8Kx8yRZeKD5CO9bVEgw1uhkarL1SSHNbdznAAcSbAea0Ho5pRVrkGQWtPbqSJ8ELySwXO4uT1aUvP1tG+2T9lYyx3JDLrbU1cPTNM4AHp8xI84Du/PdeW4Rzm5WukOa9oI4EVDI816EBhv2w4r9tZm6uTM2IjLkmZ1v3rK8tsBzONkdWq+m8d+fpjzv9pP6TfkY1uOV2x24ukaYI59gz0+INxf6LoI/ksrsdzv6ExgIIc3nWwbEENbY8DKN5b7Udhcbh67ZIFOHt+c0vuO/eO0BW/KMUzs7FVKUZatN1SRvJaBMdwC3dW2ib08pwo6I49H9StZyc27if2rDUOd9TmLSzIzqhpgZsubcLyspggIaNLt+8Fecmv8Ar6H1/wDJ+a8uFsyd8p4E8vuUeKp4qvQp1ctHI0ZcjDZzBm6RaTeTvU+zcScDsQ4mgGivUcJcRNzU5sE8crBYaT4qm9JA/wCPrfVp/cCuKWFfi9gc1RGaqx3UtMtq547ywggdoXfG3nXOz+sGejzbNbHU69DFuFUZbOytaYcXAg5QBaAQYlAeitsYqqOFNw8nsCJ9FuzauGbiK2IY6izKI5wZTDS5znZTcAWuUN6LnTjK390T/E9pWp3jtm+9CMTtLa3OPDRWyB78vqGkZQ45b5OEJnIfEvqbQL6hl7qb8xgC4LRoLDRR4rldjG1qjBUGUF8dBujXkC8cAk5CVA3GNLzeo14Ha4ucfgVjlOU8nXhT8oDOIr//ACKvscQth6Revh/qv97FQcoOT2Kdi6jGUnFtSq9weBLIeSZL9GxN5vZXnpCrA1aLAek1riezMWxPkUZTWORncZfBN9W09jPZH4qXaR6bP7we5y6hGQxwb7wn45suZ9ce4rzzt2rPYKkGggkEgmeGk+d0/aYinU/u6nZbIYt4lMwrzNSbjMbdha3f3hTbSPqapOvNujuLSBdM7XozA4lzabAYIygcR48f1oiAwtbmpnvbwkbjvWj2RyZpmmw1XE9FphvRHVG8ySfJEf0FQuRnA+sPLRN/HKqfpixeKxbcmUgWJjd7b8d/DUJMJhiKmZt4y7p4GCN8Wn4rav5OYY9ZpPDpGe9J/s7QEFjqjTuGYQLXN2zoOK1/FlIL+mKnr7Tq4p7TWcH5QQIaGxmBmw7gidnY2thzUNF0ZmiQQCJDba96tKOwWyXZr7paJHiCJU42HTmczzPcItH4b08ct7Y5YqnZe061AEMeaYucsBzbz1QRA00EIuvtbEVaZFZ0sJiBDQRebt63uVm7ZVIiDmPiPwTv6Lpj5TwOEi95vbtK6Tl9Ytip2ZiXUb0HZc4Bu0GRJgSfwCZQxtWham4DnC3N0RN4Gp01Pmr8YSlA6GggaphwNKQSzhEkxaItPYEWZfTLGPq4YBg7TPtldtzaFeuynneHOYZb0QCDNr77geS3D3gxLWn7I/BVmNoUSCHU2yd4EHzCzws6p5T4yu1MfVxJmq7MWyAcobYVOzXRSbT2pWp03Ydr/UOBBaWg6gTBIkD8UeNmU2h0OcJDoDri5O8XtKFxWApOyBxeXdKXA2JMaAjSwRrPZ3jpRU7AeHv/AJoxuKdSqsqMIDmPEHWJAGh8VbU8BSa1vRd1okuvoeA0ulxOApx1XgzMBwEmIgyO7yR/Hls84zG2cc+rXfUqmXkCTAGjYFhbcoNj7Yr4eu51CoWTAIsWuhpPSaZHiq/GEgECqJ0cHNl4PZFj4wpNg4Jj6zZrvMEFzRSgkQZ6RcQNW377Lpwynkcsel7trlHi8SzJVq9CbtaA0HWM0XO7WyL2BjalCs51I5SWBpsDYAHenHZdGoSGZm3Jt0h2TP4qywezKbZJdmJixGUCABeCSdPas2Zdr+qsJLnZzq4Sd0lxJPvUZYc4FxA1BuC1ztPPXsWjZgqRklgsNxcPilOzaV7ESLHMZvc9hv2LPGrcAN5UY0Ma0VpmblrS6ALXi/iqzD1S/M95Lnlzpc4ySZG8+SvcLgWMLjOYxDQ5the51udB5p39HU8ogEdxEX8E5crNbWOoqsMej/D7wpMSbg8HfijG7LgdF0332NjoNx9iAebxoQ93xWLLG9s9hHtJqA6B517AB8Em03OFGr9Q+UFSUmgVKwgANd3bhMcDJUe0j6mpvGR2vcbj2qnZvTe4XFgUadzORv3QmftoAhVmGrnmmAj5Db+AXQdxldblXORYDFxEBR1a5tBuUBVecsTc6J1AxBv3lW6tLelXcTbT9blJtGo91PJTkFxDS6YLASMztQZiRYzeQqunQqEn1rrknQ2BFgCHAwDftRdHBuGUc+coy2iNCCROab6dlo3zbWp2bh34voEjRjQQchaXRUDnEg5gCeadA4uSUaeMa12WQSajumaRlxZTyA5dBmFTq9k8USMISXONUmZAt1QXNMDpcGxb+baWFe0tJruda4Ns2tzeBrw9whO/+Fw1XE85TDwckHPIYPnxIaT0h6vQkG9hog8VTxNPPUzOLBzzmtLpIJcMgAkhzC3TN1DNo0Mo4FzYBrPLSIcD8o5cs5pkHf3oOrgnjSs+YkxaXWJNjpY20AKKpYWlXxDgw5iGES55FMFlqoMti8O5oggQQCd8KvfWxJDXE9ZpJADZBvAMxFspBg3JBsjH4WoT+/feItEAbiZv3qB2Bfmk13EbwRYiT22/JUlPKJcJVflIqXOYROW4ytnq2s7N4AI1/VFlX4fZBgetMzOhv2dbT8t9092EewAGs+BoN1p7d/wXTGac8tX2IotkGYF7Ap0TbXv8U2lieyNfZxUrKTiQcrg3da3bB3rXtl5tt7Z5pVql5E2OknU+UojktUAqwGyHNInTS/wWz2rQFWm9mWxa4DSx3RwWY2FhXCpTcGmxE8Bxnw96rfCkaagHToI7NVJTZGg3nXwR76ZEhvTEgyGkeFwpBRJE5HRJ+Sb+xGUEoSk8Xn4p9N43zEBFtpVoLAwlpM9Qz4HwCJobBqOieiI3/gs8WtqwEZu8KXDut4qx/wBneqQ50wZkaJBsB7RYg34gLNxUyBsqcRvQ2JpNdOZs8NxGuh7uKtBsarwGvzh+KqXvgkd6uLW1FT2QzM4uc85iSRAETbt4ILa2zgKdXK+wpvs4RMAndN7diuaD9QOOvFC7XMUa392/7hVxh3UuEqeqZf5Dde4JtTEt7j2JuAdNFnY1vuCbUoZr6bk6SxwWz61RjXta0tJMEvaCYMaE2iCjDyerkCQ3fbOFccksMDRa5xs1zgB8VpBUWYzcmGZsDE/Q8HH/AElEUthYiDOS/wBb/QtqHrsyeLPKspT2JWAiWjuDvi1Ss2JViCR/CT+C0xcoXYgBVmva3VI3Yj4u7/D/APpAY7Cc2C45zA+ZA4XM21V9idqBolZnaO1H4ltSkyJcMrZsMxIAk9655ZydVrGU7C4d1RzQBbeeHapsZsl7dY010te/tRuz9mVabRmyZouMxg+ICnfharyc1RgHAZj4kkcdwXeM2qKhTLCJ3+7t4aFDYnDl7je3FX9PZOk1JFz1Te2uqldsppAAcY+ra3jKt+UzeEwgBGa439t1dvx1ENnO2w3m47I1Cn/omnqXmI0AAnzUQ2FQNyHnxH+lO76HhR1q2cuc0EC8DeYFj53VtyUaA5xG9hJJ1kuEkqxbgKI1b7T8AgdkZRiMQGjKGgADvDHfFZ2Vw/EnioHYl3Epj1GVBJzx4pRUKiTmhSSc4U5tRMhJCkJa+y88w+0RVaDv9q3rj0Xdx9y8d5MYwCxOqq1jFwXlsgcdEJjcSTSq9rKmp+ibQjHSc0Xvp+HBAbTw5FKrbVj/ALpSVlh2eraL9Vp4fJ4oio4ZRETwXYcerpkSeiLHsaE2i0Twn3qqjW8jzmou+ufc1XwdCqOS1MNpuAjrT7ArOs5csvFZ9nuxChfjIQlV6gc5crlWpilxGPcbAwEG6seKcQo6ui521rSv2hXMIfk+0Gq3MYGZpntDgQPEwPFN2i9JyfaXVG7+kPY4H4I9xr03D7m9xwv+v0Ujso1dA04AzYCFxJaIDZPAWHmVE5oOrZI3fyK97zkfU3C8+HtlOqVIG7wkjxKGwzS5xhuRoMZrQe6837lO6i2RJmL6xpxQTcOcwkm3j5JtTEAxrA7092IGgjvkpWvB3zuFyPFSLQPBunYfbKp8PiCNoVGGOnQa/ho7L7gFcUS0zEwNSZk+YWaxT/8Am1KPl4WoP4ag/wBSKY0Tk0hKlSCAJQuSqTlwSSuCkWuYpvP0Xe4rwbYjrj9bl7rjf3dT6jtPqleDbK6w/W5V6awbWgzog7s3dJifFC7WqHmqoGnNvn+EoejJcCb8OzuT8Y4c1V3nm6nf1StJfYCh0GGZGVvh0RZE83vUWyx6ph+i33BFvMXj+aKYvuSvVqd49xVnXKq+S77Vfs/FWGJeuWY9gqzlA5Pqm6jleetulRVnWTy5C4mpZCVePup9kAg9Aw7ch6r73RmApTIYJcQQBMSYtfd3q0WnewF0c4/fDRE8NbqN1PdNQ98W8myiHU4kNA4Gbu4xJN78VExpaLNA7SfcvbpxcW5RlYIPiIneRATHw2wgmBMuMT3EqKrSeYAdrIuTJJ3i1u9SHCBoiTJ7Z9pQjxA1Mxu3exMfJgC/ADTtN7/zT6jR1Z9vtkR2pWPaLNNhrB4dpSjmAdKx9o9xlZ3bP/qmDcAQOZxLbz/Znf4rRtqiSPeSqLbtVpxWDc0yQazSeGZgMR9lSXICVIEqk5KuXSpEShdKRSR7RPqav1H/AHSvCdji4K9y2q8DD1jwpv8AuleGbI18/DRV6awaHDO6RHfvU2IZFCrx5t/f1So6IAkk3k+/ipMa71NW2tOof8JWomm2ayabPqt+6FLVZ26fqygwM83Tj5jfujzRDQZEQe/8EUxd8mompHBvslG4xyB2C7pPgfJ84P5oPbe1R1Wrj+i9nVsWAg6m0BxVNWxDih3OGsrz1tdOx/ah3YpV5A4p7dEHSxaWuCIog0gXtNwCR4CVV0qsbx5hG0HZw8OcBLS0Xvff2LW4GpbRLmNJrVJIBIDWnUTHHxTTR3mo+O4T74Hko9mU3NoUQ4xFGmCDvIYN4Tn4sD5Q1jX2L1+HI7IAZOZxF4geF01lBo/q3Oe753RAHeLeKZiqzDBc9zQT1YkmBxBGUaptXFzPNm9gAbAX+cdLdiNoczC02i9MDSZJ3aXSU8otljNcdIyfbZDU3mCXSwH5xk6mIA43NlJSxLc0yPjEcJP6KdwJmsbOUNvEnpG3kVX8oabfUuAgsqgk/WY4QSe8IhuLaCToIPaSqXljjyzCOq5JLXUzBt/WAa+KzldTw1J5aFqcAsHhfSWIGfDHvbUEe1qJ/wB5lACTQePttVzi4Vs8q6Fi6XpOoOMNw9dxOgblcT4Ao1vLR502Zj//ABa+ZTMpVxrTFIqRvKKsf/bcX4uw499YIqntaoRfB1h2Gph59laE7CTlB/0mJ/uan3CvE9j6nx+C9h2pi6tbC12NwtVrn03saHPoTJBAPRrG114/snovg9oPmlrFoabybRJn87KfGO9TWjTmne1p3KPAOgHiSSFJj2g0ahOopvt9krQaDB04p07SMjfuhFNfLjltx/JQYJ4NKnxyN9wTufgERHh7kFo9jYaabqgcQ4y0WngZjiqbavJWo+S3EkVNT6sOEndAInzV9yWqE0XGZl59zVZ5oFyN/wCpWbhL5Z5WPNmej7FOB53HZTuFOi3Ttzk3Sf7syQM2OxM8W820eWX4r0aU12qeM+LlXnDPRbT+XjMW7ue1vh1SpW+ijDG7sRiu7nGe/IvQGtG4ap7B4q1ByrBU/Rbgx/W4q2s1Gf8A1oPlRyHwmGoc4x1cmY6VWRoToAOC9JdWAtbzWG9LVd37GHNIyh4FjvIIFhuAlGU8NY27XexKJdgsMX1cvqaZmODG3gdgT/2agRmNZzm8QIkDvPevIOTdGrXpspmoW08oJEmOqLBoMH8yrGvsRwGXO/LwkxO+0x+gudzjvPwv1JtjldS55zmVAWAkMBMGO0bl6JsurQNCnUe4Q9jXCSBGcTFyZK8nHJWnEhrP4Bp3JDyYpE3az+BvbpHajlh/pv4ZfY9dftvAtLWuqtndLxfdZQ7d5S4HCBnO5Gl4locSXFvzgwXiV5W3ktS+bT/8Y181PW5MUjDnlhgRLmgnsAmYHALUzxH8F+tG70wYZruhh3Fom4aM2puM5Ed3tV/yb5VN2rh6/OUhkFQMyPgyMrXAmLC/uXke0cBRp9VtF32I18dVtvRDWEYljQGj1boaAATLwTbwTylmozl+Nxm20o7Hw7DLMPRHdTbPgSEUxjGmAxo32YBp2gdoTyua4zAFomYsNBftvbuVqOOz21SRqQO2R7Cmyl9vxSZSpEsmkJ5CZKkkpjdu/W83XiGHEYioOFWoP8ZXtrSvG8VTy4/EN/tn+10/FanRxXGCpzeRMyp9p/uqun7t/wB0qLZ4AEiD2pu0j6mpeZY/7plaLQYR3QpgfMb7gp6dEiTMiN57tBx/FMwRmmy3yGwfAb08GTF+9IaTkq8im8GBDhEaaR8FaPM7pHbv8FW8mhDH94+KsHOUze3GwAgC2g09ijqOMw2JPHTxhc50bpXXnt/W9CPccouZKXMo6JJFwAJgRv8ANPLxKkHq13BzWNaXE3PBoG8k2F/jwWR9LY/4AAkTzgkDQ9F1yeNltH1LLGelZv8Ay9x+m34o0Y882NUy0WHeAEdX2u7edyrcHaiwdiCxbivJ/wCq+nOly3a5g3ge/wAFHU2zpe6z5qJHVF0Hhev2weMISvtFztSq03UFUo0t6JiHPdeDC3nodqjn6zTqaM/w1AL/AMQXnNSs47zC2noifGPj51CqPJ1N3wXWYvN+mW5Xsj0jT3/rtXPK4niFPMcDwTXgdtu2PONVzCCJnXgkIVUTIASbyYGpi07uN/cmuF09McVBzNV5TykGXaVftLT5saV6xTC8t5eNjaLvpMYfZHwTGp2IwlQZAeBMpu1XRRfa2R8fwlR4N4ygbjw+KI2kwChUj5j/ALpW4av8C6KdO/yW28BvRVMTPCyFwp9XSj5jfuhFMq5QbEumdN3b2IS+5PO6NQW1GnijHPMoHk8Oi+ANG+8qwNIbz5aqZvZubST5XSmtrqT3e4SeCbTaDpPC+pjeU7KBManf+AUHc4mt9qiaZNgVIQpGhkWF5JJJgAdiyvpWP/Lqn1mx7Vp8OC8vg9Uxp2b1k/S8/Ls8g6l7Y8A7VEM7ee0x6pvcFW4h6tABzLe4KqqNF15p2+n6QZkmZK8LgFtkjhZD1dEQ4oauYCZ2MugjitZ6LauXadAfObWaP/GXf5VkitH6PHRtPB9r3jzpPHxXbTy59PeqjQddP1omvO+E58anTtsklYcSTPcFxK6ZXOKgY4pCuJ1XOPu8re1BPYvNPSVTjHUnbjSb7Hv/ACXpdIcV576U2RXwzuLHjyc38VqGdqzZ4362U2PLjRqzYZHfdKg2a6Wj4IrGN9TVn/tv+6VqFpMGegwQD0G+4IpoF4EzbpDQ9hGiEwjzzbPqt+6ETQJmxGs9qi0PJ42f4e8o2pcoLk5UnnBaIER3nVWlQcLdyXO9ochiIgBNPsUnN/r80mVSMzrgn82kFIkjsQDwZgLF+mVo/o0/3jPc5bYU1i/TC2dnED/uN9gck49vNatqTe5U7n3RW0saMjGjWL+aqDW4Lz4419K5SQUaiRzkI6oZlN5wrXGuf8kFF0ofEuTecKjeZEpmPkZZ7iMq85FVMu0MEf7YDz6PxVGArTk3iG08XhqjzDGVWucbmAHAkwL6BdXDLp9HOF+79W7rKB/vWfxHpFwQmDUd9WmR9+EI/wBIuFGlOufss/1rFxrk1bkx1GS07wZuTERBkDXxGsLJO9ItL5NCoe9zR+KgrekcRbDHxqfgxHE+W1hIQsBU9I1Sejh2eLz+AQ/+8LEuuKVIDS4cf8wTxGnpdBkanW28b7a+Cw/pTo2wrt4LwY7Q0/BAjl7io0pD7B+LlWbZ29WxWVtXLDDIhsG4i90yHRmyaoAE9XsR+OJ5moQbZH+HRKrtngQEbi2EUqh+g8f4StQ1fYGr6tl/kt17giGkbv1dB4OnNNoPzG+4QVKBlIg6m6tLbQ7N2q2k10wbe0SYsFR1vSYQSBhrjjU/BqYQTIEajUxOawAnedFkNrYZ2YlrHkOLbhpN3QQ2w1IIt2hG50tbad/pPqbqDR9on8FEfSRXOlOkPBx/zLHvwlQCTSeAJEljoBbqNN154QU5mDqyBzNS82yOvB6UW3b+CdwcWvby+xJExTH2T7OkpG8uMV/Zd2X81lMHg6jwHNY5wIJECc2VzWmANYLmqWm1zjTAaRzhAYXAgOkgWJsRcX7Vnl/p4tT/ALcYnflvwA4dyrNscpauIYadRtNzTxFwYOhERqq3FUKjTdhMAElsuEOBgkjSe1R18O9rQ5zHNAdl6QIvAMEHsIKty+1rTNP2TU1lvmfwTBsl7vm+ZHwWqbg6mTPkOQ0y/N2Z8gHfm3IWtg6jRmyOEGCIMg9E3bEgHM2/aFSz1Wrlb2z9TZjxFh5n8FGNnvO4ef5LRswdR7ywMIeIJa7okAkCYO4SCeAk6BM/Zqg1pvuAR0XdIHQi1wYsVePq5VQO2a+NB/F+S5+zamkD+L8le0cI8kNLSyWl8v6AyCSXyfkwDdLiMJUY5wNN1pFmkj5WjhYjoPv9E8Cnx9XKs2dmVNIHmpqOzyHCR2K4qsc1+Wo1zHaw5pab74I7/JS1sJVGYmlUhsZug7ogixdawPanr2LluaAGjEIg0xCKdsypmDXNyksznP0crQSCXZur1T7OK44SpoKbnS5zWlrS4OI1DXNkO0OnAquUEC8zw4Lq1Ow/XBEVsK8NDi0jMDFt8uEO4GWut2J2M2fVaQ0sOYkhoF8xa4tdljW7T70bioYtASltgJ4qZuzqpyNLSDUc4Nm0lpIcDOhkRBTn7NqAA5HEQ0mATGcdGSBYmRZXKLSEG3l7QnUndI9wRbdm1RY0qgJgAFjpMC8W3C6YMIRU7YuiWUptmkgDh8VaYt3qKsR+7d90/kq/Z7YHAz4I3FH1VXS9N/3StBo8G9vNMGvRb7go30Rq3RD4Oq3IzpDqNm4+aE2piRIEjzCkkNZzT0YvGoJgjQjtQO1nVKYaGlsnK4AiSMmUAEEwJDRJiSCbompXFzIt2jduVfWqtcA4kZj27vNHHG+bDug8LtJ4DcoY0sMgBu4Z4aQTdvTfb6Wqrv6SrObkJBaGlu+SDGt4JERMeamxFITqB46eChFIAxIibHSe0dieGPemd1JgsRUYGhuXokxIv12PjW4zU2+1EHG1CaRP9SQW6x0YiRMaNAtGiSk0cRPeiAB84eKLjO9LZtTaVZ2YS2CALTaBFjmkyDBklJicW5852tNydCIJZlmZknQ3m7QiW025hceYXV2N4i54jgszCfDbQX7bWa1rARzYGUNIltnZ5I3mRHcpn7RrEasuWOjLYFmXKQSTcZB5mbFTNY2WmREmNFHXptAsRu3i6eGPwcqExRqGoXktBLSzfADmFhABM6OO9TMx1cQfV6RBGpt07HrW10tour0mwJcJ4WQtSm0z0rzaSDbtTxx+DdRUQ/nC85Jc0tcCJa5oaGQQDvEaHci62NxBa8Z2w/OTYDrkExw0IHAOdxQVCmJ3eYTqlMZd2g3hNxxvo7puKqPf0nhhOaWuA4ufULYNoLqpN/mgJ+J21VcZ6A1Fm6Sx7bSeD3exDU6InUa8QiXUGmLg3vdFxx+LdE0MdUqPDy1l2uaWhpylri5xkTNy4nVGVqtQCIZFwRlgFpzjIQPk+tqQBHW10QlNoZoQJ0urN9QEEAjTWUXCfFLQmMe+o0NqFpgucCBcOcXOdHYS6/1W8Eoe9zmvcG5pcdLdMucRE/Oe6N4nWyJhodqII4hSFjQNRbtEK4T4tgjVqFzahy52ve4ED5xLjv4kx3o1teo0ASCQGiXCTYAdYneGtmeCUvZl1Go3p1Wq2dQR3quE+GWnUqrxpG4RG643GflFRChLsx3m/bOqnY9uV0EeYT6Tm5j0h1uI3WRMZCp6QiZHdHenYseoqHQ5H2+yVK1zeI1N5C7aLhzNTq9R95BPVOgW4yyO3f8AqKv1ygly5ehyIE5IuUjguSrlL0auC5cpToiVIuUinekauXKRwXLlyk4riuXKEKUiVchESFcuSSBIuXKEKlXLlEhSFcuUjiubquXKT//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charset="0"/>
              <a:cs typeface="Arial" charset="0"/>
            </a:endParaRPr>
          </a:p>
        </p:txBody>
      </p:sp>
      <p:sp>
        <p:nvSpPr>
          <p:cNvPr id="8" name="AutoShape 18" descr="data:image/jpeg;base64,/9j/4AAQSkZJRgABAQAAAQABAAD/2wCEAAkGBxQTEhQUExQWFhQXGBobGBgYGBwYGRccHBocHBwYFxUYHCggGBwlHBoXIjEhJSkrLi4uFx8zODMsNygtLisBCgoKDg0OGxAQGiwkHCQsLCwsLCwsLCwsLCwsLCwsLCwsLCwsLCwsLCwsLCwsLCwsLCwsLCwsLCwsLCwsLCwsLP/AABEIAOEA4AMBIgACEQEDEQH/xAAcAAABBQEBAQAAAAAAAAAAAAAEAQIDBQYABwj/xABMEAABAwIDAwgFCQQHBwUAAAABAAIRAyEEEjEFQVEGEyIyYXGBkQcjobHBQlJicoKy0eHwFDOS8RVDY3OiwtIWFyQlNFOTNUV00+L/xAAZAQEBAQEBAQAAAAAAAAAAAAABAAIDBAX/xAAiEQEBAAICAwEAAwEBAAAAAAAAAQIREjEhQVEDEyJhcUL/2gAMAwEAAhEDEQA/AB8Ph2FlPoNnIDoN437uCfWwtMnK5jRO8ADiJ0TWUXc2w7srRA32GnDT3LquLOUZr3uBZ2m6RHDyXyvb3zoM7BhgJDWlo3lojQWJ3blFhKYLjlDZgQIF76cUVUZLM7CTBidCOw/hcKPCMzOMRIm+49KBPBbgq6wmHpPYZY1pylxhoi14IhE08MwD92wtkEw0GdRERYdKfAIbAio483kL3OJDQIkwMxjjaURQa9pNNwLS3rNdYjSR4ghb3XPUTUKNFzDNOmOPRDgR5WKkOzg0gtayLWLQW6i0xLfGUPhnOe4NbSc50/JBJMRJMaDvVhWwGJpkFzHhoEEnde0kW92q6Y7053RmFwdKCDTaJaI6IIdfUHfa6Efg6Yp9RnU+aOB7Efg+cqODWMzBrW5oF90O7bSh6rugRwAHsXPPe28UTsFT5z92zR3yRwAUOFwtOOozrD5I4nsRjab/AN7kdzcOGeOjMgRPeEFh+qCCbu8etu8UavsgcdQZnHQZq4WaO3s7Am18OwYcHIyb3yjc0didtjD1KT2Cox7SZIzCJ1lTVsHUdh+caxzqbZzOjogAX961x9DaN1BnS6Dbj5o4dydWw1M/IbdnzR9LsQzK0we0e3+asGbLxT2tcyhUc0tlpAsQdPCCjHHZt0zmJoNzRlaBr1Rx7uCrq1NsHot8hrlatDidhYzLmdhagAaS4wLRfjwlUFDCVaz8lGm6o+5homxAv2DTVamN2tywZsjDNkdFuj9w3CPgjG4ZnONOVur/AJIjQ9ifh9lYjDkGvRqUwQ4SRaSdMwkTfRTYDC1K1Qikxz3BriQ3du95CrLseNJ3YVmaj0G9vRHCOCe7D04aMjLvjqj9ao47Gxedp/Z6kCZt5Ib9kquqNpCm41GvJLIuBmBkjuI81mzJbgKrh2xORup+SNzQpsLhmdPoN1+aO3sTcWC0FrhDhUeCDqLG0I12Dq0nO52m5mYy3NaY/mPNV3pTWwdLBszTkbEU/kj6SKx2FYHDoM6w+SPpdijw5kA8Qy3iiMe7pAfTb/mWZWrGc2Rh2C5a0mXbhFnmU7FU281UhjQQxxBygGQDBUWz5gzoXP8Ae78FPtEAUqhIJJpu+6bx5W7FqXyrPCzwt6bC0h3QaI3i2+NfC/eosQRfQ2+I0TKQyspzbojpDTQWI1BjcnspBwtqZkxYwBFguOX+ukVdSwgEgSCO8EX/AFuRGyqwzdKzyRJiPlWOUW3nRJVofru1+CCwZ6UAd9+0X+itTpV6DyAp5f2jE1DNOk0wd2mZxAOhDR/iRHKzDNdVpYlnUrUxfdIgt8S0x9lHYfZlOls1mGrVhQNZpLiSM0uOZzRMTAIb3BSVcFTds91GlVFc0BILSM1iXBpA35ZaF7eP9eLyXL+20HJRlQYKuaAacRncBMXiIubaSRNpVcNrY+m0txHOAOBBc6mIFwID2iBMx7kDsKnizS5/DZ8shtt4HBp64F+N5Ws5MYrE1W1hjGEU4sXsyE6yIgSIi8Kx8yRZeKD5CO9bVEgw1uhkarL1SSHNbdznAAcSbAea0Ho5pRVrkGQWtPbqSJ8ELySwXO4uT1aUvP1tG+2T9lYyx3JDLrbU1cPTNM4AHp8xI84Du/PdeW4Rzm5WukOa9oI4EVDI816EBhv2w4r9tZm6uTM2IjLkmZ1v3rK8tsBzONkdWq+m8d+fpjzv9pP6TfkY1uOV2x24ukaYI59gz0+INxf6LoI/ksrsdzv6ExgIIc3nWwbEENbY8DKN5b7Udhcbh67ZIFOHt+c0vuO/eO0BW/KMUzs7FVKUZatN1SRvJaBMdwC3dW2ib08pwo6I49H9StZyc27if2rDUOd9TmLSzIzqhpgZsubcLyspggIaNLt+8Fecmv8Ar6H1/wDJ+a8uFsyd8p4E8vuUeKp4qvQp1ctHI0ZcjDZzBm6RaTeTvU+zcScDsQ4mgGivUcJcRNzU5sE8crBYaT4qm9JA/wCPrfVp/cCuKWFfi9gc1RGaqx3UtMtq547ywggdoXfG3nXOz+sGejzbNbHU69DFuFUZbOytaYcXAg5QBaAQYlAeitsYqqOFNw8nsCJ9FuzauGbiK2IY6izKI5wZTDS5znZTcAWuUN6LnTjK390T/E9pWp3jtm+9CMTtLa3OPDRWyB78vqGkZQ45b5OEJnIfEvqbQL6hl7qb8xgC4LRoLDRR4rldjG1qjBUGUF8dBujXkC8cAk5CVA3GNLzeo14Ha4ucfgVjlOU8nXhT8oDOIr//ACKvscQth6Revh/qv97FQcoOT2Kdi6jGUnFtSq9weBLIeSZL9GxN5vZXnpCrA1aLAek1riezMWxPkUZTWORncZfBN9W09jPZH4qXaR6bP7we5y6hGQxwb7wn45suZ9ce4rzzt2rPYKkGggkEgmeGk+d0/aYinU/u6nZbIYt4lMwrzNSbjMbdha3f3hTbSPqapOvNujuLSBdM7XozA4lzabAYIygcR48f1oiAwtbmpnvbwkbjvWj2RyZpmmw1XE9FphvRHVG8ySfJEf0FQuRnA+sPLRN/HKqfpixeKxbcmUgWJjd7b8d/DUJMJhiKmZt4y7p4GCN8Wn4rav5OYY9ZpPDpGe9J/s7QEFjqjTuGYQLXN2zoOK1/FlIL+mKnr7Tq4p7TWcH5QQIaGxmBmw7gidnY2thzUNF0ZmiQQCJDba96tKOwWyXZr7paJHiCJU42HTmczzPcItH4b08ct7Y5YqnZe061AEMeaYucsBzbz1QRA00EIuvtbEVaZFZ0sJiBDQRebt63uVm7ZVIiDmPiPwTv6Lpj5TwOEi95vbtK6Tl9Ytip2ZiXUb0HZc4Bu0GRJgSfwCZQxtWham4DnC3N0RN4Gp01Pmr8YSlA6GggaphwNKQSzhEkxaItPYEWZfTLGPq4YBg7TPtldtzaFeuynneHOYZb0QCDNr77geS3D3gxLWn7I/BVmNoUSCHU2yd4EHzCzws6p5T4yu1MfVxJmq7MWyAcobYVOzXRSbT2pWp03Ydr/UOBBaWg6gTBIkD8UeNmU2h0OcJDoDri5O8XtKFxWApOyBxeXdKXA2JMaAjSwRrPZ3jpRU7AeHv/AJoxuKdSqsqMIDmPEHWJAGh8VbU8BSa1vRd1okuvoeA0ulxOApx1XgzMBwEmIgyO7yR/Hls84zG2cc+rXfUqmXkCTAGjYFhbcoNj7Yr4eu51CoWTAIsWuhpPSaZHiq/GEgECqJ0cHNl4PZFj4wpNg4Jj6zZrvMEFzRSgkQZ6RcQNW377Lpwynkcsel7trlHi8SzJVq9CbtaA0HWM0XO7WyL2BjalCs51I5SWBpsDYAHenHZdGoSGZm3Jt0h2TP4qywezKbZJdmJixGUCABeCSdPas2Zdr+qsJLnZzq4Sd0lxJPvUZYc4FxA1BuC1ztPPXsWjZgqRklgsNxcPilOzaV7ESLHMZvc9hv2LPGrcAN5UY0Ma0VpmblrS6ALXi/iqzD1S/M95Lnlzpc4ySZG8+SvcLgWMLjOYxDQ5the51udB5p39HU8ogEdxEX8E5crNbWOoqsMej/D7wpMSbg8HfijG7LgdF0332NjoNx9iAebxoQ93xWLLG9s9hHtJqA6B517AB8Em03OFGr9Q+UFSUmgVKwgANd3bhMcDJUe0j6mpvGR2vcbj2qnZvTe4XFgUadzORv3QmftoAhVmGrnmmAj5Db+AXQdxldblXORYDFxEBR1a5tBuUBVecsTc6J1AxBv3lW6tLelXcTbT9blJtGo91PJTkFxDS6YLASMztQZiRYzeQqunQqEn1rrknQ2BFgCHAwDftRdHBuGUc+coy2iNCCROab6dlo3zbWp2bh34voEjRjQQchaXRUDnEg5gCeadA4uSUaeMa12WQSajumaRlxZTyA5dBmFTq9k8USMISXONUmZAt1QXNMDpcGxb+baWFe0tJruda4Ns2tzeBrw9whO/+Fw1XE85TDwckHPIYPnxIaT0h6vQkG9hog8VTxNPPUzOLBzzmtLpIJcMgAkhzC3TN1DNo0Mo4FzYBrPLSIcD8o5cs5pkHf3oOrgnjSs+YkxaXWJNjpY20AKKpYWlXxDgw5iGES55FMFlqoMti8O5oggQQCd8KvfWxJDXE9ZpJADZBvAMxFspBg3JBsjH4WoT+/feItEAbiZv3qB2Bfmk13EbwRYiT22/JUlPKJcJVflIqXOYROW4ytnq2s7N4AI1/VFlX4fZBgetMzOhv2dbT8t9092EewAGs+BoN1p7d/wXTGac8tX2IotkGYF7Ap0TbXv8U2lieyNfZxUrKTiQcrg3da3bB3rXtl5tt7Z5pVql5E2OknU+UojktUAqwGyHNInTS/wWz2rQFWm9mWxa4DSx3RwWY2FhXCpTcGmxE8Bxnw96rfCkaagHToI7NVJTZGg3nXwR76ZEhvTEgyGkeFwpBRJE5HRJ+Sb+xGUEoSk8Xn4p9N43zEBFtpVoLAwlpM9Qz4HwCJobBqOieiI3/gs8WtqwEZu8KXDut4qx/wBneqQ50wZkaJBsB7RYg34gLNxUyBsqcRvQ2JpNdOZs8NxGuh7uKtBsarwGvzh+KqXvgkd6uLW1FT2QzM4uc85iSRAETbt4ILa2zgKdXK+wpvs4RMAndN7diuaD9QOOvFC7XMUa392/7hVxh3UuEqeqZf5Dde4JtTEt7j2JuAdNFnY1vuCbUoZr6bk6SxwWz61RjXta0tJMEvaCYMaE2iCjDyerkCQ3fbOFccksMDRa5xs1zgB8VpBUWYzcmGZsDE/Q8HH/AElEUthYiDOS/wBb/QtqHrsyeLPKspT2JWAiWjuDvi1Ss2JViCR/CT+C0xcoXYgBVmva3VI3Yj4u7/D/APpAY7Cc2C45zA+ZA4XM21V9idqBolZnaO1H4ltSkyJcMrZsMxIAk9655ZydVrGU7C4d1RzQBbeeHapsZsl7dY010te/tRuz9mVabRmyZouMxg+ICnfharyc1RgHAZj4kkcdwXeM2qKhTLCJ3+7t4aFDYnDl7je3FX9PZOk1JFz1Te2uqldsppAAcY+ra3jKt+UzeEwgBGa439t1dvx1ENnO2w3m47I1Cn/omnqXmI0AAnzUQ2FQNyHnxH+lO76HhR1q2cuc0EC8DeYFj53VtyUaA5xG9hJJ1kuEkqxbgKI1b7T8AgdkZRiMQGjKGgADvDHfFZ2Vw/EnioHYl3Epj1GVBJzx4pRUKiTmhSSc4U5tRMhJCkJa+y88w+0RVaDv9q3rj0Xdx9y8d5MYwCxOqq1jFwXlsgcdEJjcSTSq9rKmp+ibQjHSc0Xvp+HBAbTw5FKrbVj/ALpSVlh2eraL9Vp4fJ4oio4ZRETwXYcerpkSeiLHsaE2i0Twn3qqjW8jzmou+ufc1XwdCqOS1MNpuAjrT7ArOs5csvFZ9nuxChfjIQlV6gc5crlWpilxGPcbAwEG6seKcQo6ui521rSv2hXMIfk+0Gq3MYGZpntDgQPEwPFN2i9JyfaXVG7+kPY4H4I9xr03D7m9xwv+v0Ujso1dA04AzYCFxJaIDZPAWHmVE5oOrZI3fyK97zkfU3C8+HtlOqVIG7wkjxKGwzS5xhuRoMZrQe6837lO6i2RJmL6xpxQTcOcwkm3j5JtTEAxrA7092IGgjvkpWvB3zuFyPFSLQPBunYfbKp8PiCNoVGGOnQa/ho7L7gFcUS0zEwNSZk+YWaxT/8Am1KPl4WoP4ag/wBSKY0Tk0hKlSCAJQuSqTlwSSuCkWuYpvP0Xe4rwbYjrj9bl7rjf3dT6jtPqleDbK6w/W5V6awbWgzog7s3dJifFC7WqHmqoGnNvn+EoejJcCb8OzuT8Y4c1V3nm6nf1StJfYCh0GGZGVvh0RZE83vUWyx6ph+i33BFvMXj+aKYvuSvVqd49xVnXKq+S77Vfs/FWGJeuWY9gqzlA5Pqm6jleetulRVnWTy5C4mpZCVePup9kAg9Aw7ch6r73RmApTIYJcQQBMSYtfd3q0WnewF0c4/fDRE8NbqN1PdNQ98W8myiHU4kNA4Gbu4xJN78VExpaLNA7SfcvbpxcW5RlYIPiIneRATHw2wgmBMuMT3EqKrSeYAdrIuTJJ3i1u9SHCBoiTJ7Z9pQjxA1Mxu3exMfJgC/ADTtN7/zT6jR1Z9vtkR2pWPaLNNhrB4dpSjmAdKx9o9xlZ3bP/qmDcAQOZxLbz/Znf4rRtqiSPeSqLbtVpxWDc0yQazSeGZgMR9lSXICVIEqk5KuXSpEShdKRSR7RPqav1H/AHSvCdji4K9y2q8DD1jwpv8AuleGbI18/DRV6awaHDO6RHfvU2IZFCrx5t/f1So6IAkk3k+/ipMa71NW2tOof8JWomm2ayabPqt+6FLVZ26fqygwM83Tj5jfujzRDQZEQe/8EUxd8mompHBvslG4xyB2C7pPgfJ84P5oPbe1R1Wrj+i9nVsWAg6m0BxVNWxDih3OGsrz1tdOx/ah3YpV5A4p7dEHSxaWuCIog0gXtNwCR4CVV0qsbx5hG0HZw8OcBLS0Xvff2LW4GpbRLmNJrVJIBIDWnUTHHxTTR3mo+O4T74Hko9mU3NoUQ4xFGmCDvIYN4Tn4sD5Q1jX2L1+HI7IAZOZxF4geF01lBo/q3Oe753RAHeLeKZiqzDBc9zQT1YkmBxBGUaptXFzPNm9gAbAX+cdLdiNoczC02i9MDSZJ3aXSU8otljNcdIyfbZDU3mCXSwH5xk6mIA43NlJSxLc0yPjEcJP6KdwJmsbOUNvEnpG3kVX8oabfUuAgsqgk/WY4QSe8IhuLaCToIPaSqXljjyzCOq5JLXUzBt/WAa+KzldTw1J5aFqcAsHhfSWIGfDHvbUEe1qJ/wB5lACTQePttVzi4Vs8q6Fi6XpOoOMNw9dxOgblcT4Ao1vLR502Zj//ABa+ZTMpVxrTFIqRvKKsf/bcX4uw499YIqntaoRfB1h2Gph59laE7CTlB/0mJ/uan3CvE9j6nx+C9h2pi6tbC12NwtVrn03saHPoTJBAPRrG114/snovg9oPmlrFoabybRJn87KfGO9TWjTmne1p3KPAOgHiSSFJj2g0ahOopvt9krQaDB04p07SMjfuhFNfLjltx/JQYJ4NKnxyN9wTufgERHh7kFo9jYaabqgcQ4y0WngZjiqbavJWo+S3EkVNT6sOEndAInzV9yWqE0XGZl59zVZ5oFyN/wCpWbhL5Z5WPNmej7FOB53HZTuFOi3Ttzk3Sf7syQM2OxM8W820eWX4r0aU12qeM+LlXnDPRbT+XjMW7ue1vh1SpW+ijDG7sRiu7nGe/IvQGtG4ap7B4q1ByrBU/Rbgx/W4q2s1Gf8A1oPlRyHwmGoc4x1cmY6VWRoToAOC9JdWAtbzWG9LVd37GHNIyh4FjvIIFhuAlGU8NY27XexKJdgsMX1cvqaZmODG3gdgT/2agRmNZzm8QIkDvPevIOTdGrXpspmoW08oJEmOqLBoMH8yrGvsRwGXO/LwkxO+0x+gudzjvPwv1JtjldS55zmVAWAkMBMGO0bl6JsurQNCnUe4Q9jXCSBGcTFyZK8nHJWnEhrP4Bp3JDyYpE3az+BvbpHajlh/pv4ZfY9dftvAtLWuqtndLxfdZQ7d5S4HCBnO5Gl4locSXFvzgwXiV5W3ktS+bT/8Y181PW5MUjDnlhgRLmgnsAmYHALUzxH8F+tG70wYZruhh3Fom4aM2puM5Ed3tV/yb5VN2rh6/OUhkFQMyPgyMrXAmLC/uXke0cBRp9VtF32I18dVtvRDWEYljQGj1boaAATLwTbwTylmozl+Nxm20o7Hw7DLMPRHdTbPgSEUxjGmAxo32YBp2gdoTyua4zAFomYsNBftvbuVqOOz21SRqQO2R7Cmyl9vxSZSpEsmkJ5CZKkkpjdu/W83XiGHEYioOFWoP8ZXtrSvG8VTy4/EN/tn+10/FanRxXGCpzeRMyp9p/uqun7t/wB0qLZ4AEiD2pu0j6mpeZY/7plaLQYR3QpgfMb7gp6dEiTMiN57tBx/FMwRmmy3yGwfAb08GTF+9IaTkq8im8GBDhEaaR8FaPM7pHbv8FW8mhDH94+KsHOUze3GwAgC2g09ijqOMw2JPHTxhc50bpXXnt/W9CPccouZKXMo6JJFwAJgRv8ANPLxKkHq13BzWNaXE3PBoG8k2F/jwWR9LY/4AAkTzgkDQ9F1yeNltH1LLGelZv8Ay9x+m34o0Y882NUy0WHeAEdX2u7edyrcHaiwdiCxbivJ/wCq+nOly3a5g3ge/wAFHU2zpe6z5qJHVF0Hhev2weMISvtFztSq03UFUo0t6JiHPdeDC3nodqjn6zTqaM/w1AL/AMQXnNSs47zC2noifGPj51CqPJ1N3wXWYvN+mW5Xsj0jT3/rtXPK4niFPMcDwTXgdtu2PONVzCCJnXgkIVUTIASbyYGpi07uN/cmuF09McVBzNV5TykGXaVftLT5saV6xTC8t5eNjaLvpMYfZHwTGp2IwlQZAeBMpu1XRRfa2R8fwlR4N4ygbjw+KI2kwChUj5j/ALpW4av8C6KdO/yW28BvRVMTPCyFwp9XSj5jfuhFMq5QbEumdN3b2IS+5PO6NQW1GnijHPMoHk8Oi+ANG+8qwNIbz5aqZvZubST5XSmtrqT3e4SeCbTaDpPC+pjeU7KBManf+AUHc4mt9qiaZNgVIQpGhkWF5JJJgAdiyvpWP/Lqn1mx7Vp8OC8vg9Uxp2b1k/S8/Ls8g6l7Y8A7VEM7ee0x6pvcFW4h6tABzLe4KqqNF15p2+n6QZkmZK8LgFtkjhZD1dEQ4oauYCZ2MugjitZ6LauXadAfObWaP/GXf5VkitH6PHRtPB9r3jzpPHxXbTy59PeqjQddP1omvO+E58anTtsklYcSTPcFxK6ZXOKgY4pCuJ1XOPu8re1BPYvNPSVTjHUnbjSb7Hv/ACXpdIcV576U2RXwzuLHjyc38VqGdqzZ4362U2PLjRqzYZHfdKg2a6Wj4IrGN9TVn/tv+6VqFpMGegwQD0G+4IpoF4EzbpDQ9hGiEwjzzbPqt+6ETQJmxGs9qi0PJ42f4e8o2pcoLk5UnnBaIER3nVWlQcLdyXO9ochiIgBNPsUnN/r80mVSMzrgn82kFIkjsQDwZgLF+mVo/o0/3jPc5bYU1i/TC2dnED/uN9gck49vNatqTe5U7n3RW0saMjGjWL+aqDW4Lz4419K5SQUaiRzkI6oZlN5wrXGuf8kFF0ofEuTecKjeZEpmPkZZ7iMq85FVMu0MEf7YDz6PxVGArTk3iG08XhqjzDGVWucbmAHAkwL6BdXDLp9HOF+79W7rKB/vWfxHpFwQmDUd9WmR9+EI/wBIuFGlOufss/1rFxrk1bkx1GS07wZuTERBkDXxGsLJO9ItL5NCoe9zR+KgrekcRbDHxqfgxHE+W1hIQsBU9I1Sejh2eLz+AQ/+8LEuuKVIDS4cf8wTxGnpdBkanW28b7a+Cw/pTo2wrt4LwY7Q0/BAjl7io0pD7B+LlWbZ29WxWVtXLDDIhsG4i90yHRmyaoAE9XsR+OJ5moQbZH+HRKrtngQEbi2EUqh+g8f4StQ1fYGr6tl/kt17giGkbv1dB4OnNNoPzG+4QVKBlIg6m6tLbQ7N2q2k10wbe0SYsFR1vSYQSBhrjjU/BqYQTIEajUxOawAnedFkNrYZ2YlrHkOLbhpN3QQ2w1IIt2hG50tbad/pPqbqDR9on8FEfSRXOlOkPBx/zLHvwlQCTSeAJEljoBbqNN154QU5mDqyBzNS82yOvB6UW3b+CdwcWvby+xJExTH2T7OkpG8uMV/Zd2X81lMHg6jwHNY5wIJECc2VzWmANYLmqWm1zjTAaRzhAYXAgOkgWJsRcX7Vnl/p4tT/ALcYnflvwA4dyrNscpauIYadRtNzTxFwYOhERqq3FUKjTdhMAElsuEOBgkjSe1R18O9rQ5zHNAdl6QIvAMEHsIKty+1rTNP2TU1lvmfwTBsl7vm+ZHwWqbg6mTPkOQ0y/N2Z8gHfm3IWtg6jRmyOEGCIMg9E3bEgHM2/aFSz1Wrlb2z9TZjxFh5n8FGNnvO4ef5LRswdR7ywMIeIJa7okAkCYO4SCeAk6BM/Zqg1pvuAR0XdIHQi1wYsVePq5VQO2a+NB/F+S5+zamkD+L8le0cI8kNLSyWl8v6AyCSXyfkwDdLiMJUY5wNN1pFmkj5WjhYjoPv9E8Cnx9XKs2dmVNIHmpqOzyHCR2K4qsc1+Wo1zHaw5pab74I7/JS1sJVGYmlUhsZug7ogixdawPanr2LluaAGjEIg0xCKdsypmDXNyksznP0crQSCXZur1T7OK44SpoKbnS5zWlrS4OI1DXNkO0OnAquUEC8zw4Lq1Ow/XBEVsK8NDi0jMDFt8uEO4GWut2J2M2fVaQ0sOYkhoF8xa4tdljW7T70bioYtASltgJ4qZuzqpyNLSDUc4Nm0lpIcDOhkRBTn7NqAA5HEQ0mATGcdGSBYmRZXKLSEG3l7QnUndI9wRbdm1RY0qgJgAFjpMC8W3C6YMIRU7YuiWUptmkgDh8VaYt3qKsR+7d90/kq/Z7YHAz4I3FH1VXS9N/3StBo8G9vNMGvRb7go30Rq3RD4Oq3IzpDqNm4+aE2piRIEjzCkkNZzT0YvGoJgjQjtQO1nVKYaGlsnK4AiSMmUAEEwJDRJiSCbompXFzIt2jduVfWqtcA4kZj27vNHHG+bDug8LtJ4DcoY0sMgBu4Z4aQTdvTfb6Wqrv6SrObkJBaGlu+SDGt4JERMeamxFITqB46eChFIAxIibHSe0dieGPemd1JgsRUYGhuXokxIv12PjW4zU2+1EHG1CaRP9SQW6x0YiRMaNAtGiSk0cRPeiAB84eKLjO9LZtTaVZ2YS2CALTaBFjmkyDBklJicW5852tNydCIJZlmZknQ3m7QiW025hceYXV2N4i54jgszCfDbQX7bWa1rARzYGUNIltnZ5I3mRHcpn7RrEasuWOjLYFmXKQSTcZB5mbFTNY2WmREmNFHXptAsRu3i6eGPwcqExRqGoXktBLSzfADmFhABM6OO9TMx1cQfV6RBGpt07HrW10tour0mwJcJ4WQtSm0z0rzaSDbtTxx+DdRUQ/nC85Jc0tcCJa5oaGQQDvEaHci62NxBa8Z2w/OTYDrkExw0IHAOdxQVCmJ3eYTqlMZd2g3hNxxvo7puKqPf0nhhOaWuA4ufULYNoLqpN/mgJ+J21VcZ6A1Fm6Sx7bSeD3exDU6InUa8QiXUGmLg3vdFxx+LdE0MdUqPDy1l2uaWhpylri5xkTNy4nVGVqtQCIZFwRlgFpzjIQPk+tqQBHW10QlNoZoQJ0urN9QEEAjTWUXCfFLQmMe+o0NqFpgucCBcOcXOdHYS6/1W8Eoe9zmvcG5pcdLdMucRE/Oe6N4nWyJhodqII4hSFjQNRbtEK4T4tgjVqFzahy52ve4ED5xLjv4kx3o1teo0ASCQGiXCTYAdYneGtmeCUvZl1Go3p1Wq2dQR3quE+GWnUqrxpG4RG643GflFRChLsx3m/bOqnY9uV0EeYT6Tm5j0h1uI3WRMZCp6QiZHdHenYseoqHQ5H2+yVK1zeI1N5C7aLhzNTq9R95BPVOgW4yyO3f8AqKv1ygly5ehyIE5IuUjguSrlL0auC5cpToiVIuUinekauXKRwXLlyk4riuXKEKUiVchESFcuSSBIuXKEKlXLlEhSFcuUjiubquXKT//Z"/>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charset="0"/>
              <a:cs typeface="Arial" charset="0"/>
            </a:endParaRPr>
          </a:p>
        </p:txBody>
      </p:sp>
      <p:sp>
        <p:nvSpPr>
          <p:cNvPr id="9" name="AutoShape 20" descr="data:image/jpeg;base64,/9j/4AAQSkZJRgABAQAAAQABAAD/2wCEAAkGBxQTEhQUExQWFhQXGBobGBgYGBwYGRccHBocHBwYFxUYHCggGBwlHBoXIjEhJSkrLi4uFx8zODMsNygtLisBCgoKDg0OGxAQGiwkHCQsLCwsLCwsLCwsLCwsLCwsLCwsLCwsLCwsLCwsLCwsLCwsLCwsLCwsLCwsLCwsLCwsLP/AABEIAOEA4AMBIgACEQEDEQH/xAAcAAABBQEBAQAAAAAAAAAAAAAEAQIDBQYABwj/xABMEAABAwIDAwgFCQQHBwUAAAABAAIRAyEEEjEFQVEGEyIyYXGBkQcjobHBQlJicoKy0eHwFDOS8RVDY3OiwtIWFyQlNFOTNUV00+L/xAAZAQEBAQEBAQAAAAAAAAAAAAABAAIDBAX/xAAiEQEBAAICAwEAAwEBAAAAAAAAAQIREjEhQVEDEyJhcUL/2gAMAwEAAhEDEQA/AB8Ph2FlPoNnIDoN437uCfWwtMnK5jRO8ADiJ0TWUXc2w7srRA32GnDT3LquLOUZr3uBZ2m6RHDyXyvb3zoM7BhgJDWlo3lojQWJ3blFhKYLjlDZgQIF76cUVUZLM7CTBidCOw/hcKPCMzOMRIm+49KBPBbgq6wmHpPYZY1pylxhoi14IhE08MwD92wtkEw0GdRERYdKfAIbAio483kL3OJDQIkwMxjjaURQa9pNNwLS3rNdYjSR4ghb3XPUTUKNFzDNOmOPRDgR5WKkOzg0gtayLWLQW6i0xLfGUPhnOe4NbSc50/JBJMRJMaDvVhWwGJpkFzHhoEEnde0kW92q6Y7053RmFwdKCDTaJaI6IIdfUHfa6Efg6Yp9RnU+aOB7Efg+cqODWMzBrW5oF90O7bSh6rugRwAHsXPPe28UTsFT5z92zR3yRwAUOFwtOOozrD5I4nsRjab/AN7kdzcOGeOjMgRPeEFh+qCCbu8etu8UavsgcdQZnHQZq4WaO3s7Am18OwYcHIyb3yjc0didtjD1KT2Cox7SZIzCJ1lTVsHUdh+caxzqbZzOjogAX961x9DaN1BnS6Dbj5o4dydWw1M/IbdnzR9LsQzK0we0e3+asGbLxT2tcyhUc0tlpAsQdPCCjHHZt0zmJoNzRlaBr1Rx7uCrq1NsHot8hrlatDidhYzLmdhagAaS4wLRfjwlUFDCVaz8lGm6o+5homxAv2DTVamN2tywZsjDNkdFuj9w3CPgjG4ZnONOVur/AJIjQ9ifh9lYjDkGvRqUwQ4SRaSdMwkTfRTYDC1K1Qikxz3BriQ3du95CrLseNJ3YVmaj0G9vRHCOCe7D04aMjLvjqj9ao47Gxedp/Z6kCZt5Ib9kquqNpCm41GvJLIuBmBkjuI81mzJbgKrh2xORup+SNzQpsLhmdPoN1+aO3sTcWC0FrhDhUeCDqLG0I12Dq0nO52m5mYy3NaY/mPNV3pTWwdLBszTkbEU/kj6SKx2FYHDoM6w+SPpdijw5kA8Qy3iiMe7pAfTb/mWZWrGc2Rh2C5a0mXbhFnmU7FU281UhjQQxxBygGQDBUWz5gzoXP8Ae78FPtEAUqhIJJpu+6bx5W7FqXyrPCzwt6bC0h3QaI3i2+NfC/eosQRfQ2+I0TKQyspzbojpDTQWI1BjcnspBwtqZkxYwBFguOX+ukVdSwgEgSCO8EX/AFuRGyqwzdKzyRJiPlWOUW3nRJVofru1+CCwZ6UAd9+0X+itTpV6DyAp5f2jE1DNOk0wd2mZxAOhDR/iRHKzDNdVpYlnUrUxfdIgt8S0x9lHYfZlOls1mGrVhQNZpLiSM0uOZzRMTAIb3BSVcFTds91GlVFc0BILSM1iXBpA35ZaF7eP9eLyXL+20HJRlQYKuaAacRncBMXiIubaSRNpVcNrY+m0txHOAOBBc6mIFwID2iBMx7kDsKnizS5/DZ8shtt4HBp64F+N5Ws5MYrE1W1hjGEU4sXsyE6yIgSIi8Kx8yRZeKD5CO9bVEgw1uhkarL1SSHNbdznAAcSbAea0Ho5pRVrkGQWtPbqSJ8ELySwXO4uT1aUvP1tG+2T9lYyx3JDLrbU1cPTNM4AHp8xI84Du/PdeW4Rzm5WukOa9oI4EVDI816EBhv2w4r9tZm6uTM2IjLkmZ1v3rK8tsBzONkdWq+m8d+fpjzv9pP6TfkY1uOV2x24ukaYI59gz0+INxf6LoI/ksrsdzv6ExgIIc3nWwbEENbY8DKN5b7Udhcbh67ZIFOHt+c0vuO/eO0BW/KMUzs7FVKUZatN1SRvJaBMdwC3dW2ib08pwo6I49H9StZyc27if2rDUOd9TmLSzIzqhpgZsubcLyspggIaNLt+8Fecmv8Ar6H1/wDJ+a8uFsyd8p4E8vuUeKp4qvQp1ctHI0ZcjDZzBm6RaTeTvU+zcScDsQ4mgGivUcJcRNzU5sE8crBYaT4qm9JA/wCPrfVp/cCuKWFfi9gc1RGaqx3UtMtq547ywggdoXfG3nXOz+sGejzbNbHU69DFuFUZbOytaYcXAg5QBaAQYlAeitsYqqOFNw8nsCJ9FuzauGbiK2IY6izKI5wZTDS5znZTcAWuUN6LnTjK390T/E9pWp3jtm+9CMTtLa3OPDRWyB78vqGkZQ45b5OEJnIfEvqbQL6hl7qb8xgC4LRoLDRR4rldjG1qjBUGUF8dBujXkC8cAk5CVA3GNLzeo14Ha4ucfgVjlOU8nXhT8oDOIr//ACKvscQth6Revh/qv97FQcoOT2Kdi6jGUnFtSq9weBLIeSZL9GxN5vZXnpCrA1aLAek1riezMWxPkUZTWORncZfBN9W09jPZH4qXaR6bP7we5y6hGQxwb7wn45suZ9ce4rzzt2rPYKkGggkEgmeGk+d0/aYinU/u6nZbIYt4lMwrzNSbjMbdha3f3hTbSPqapOvNujuLSBdM7XozA4lzabAYIygcR48f1oiAwtbmpnvbwkbjvWj2RyZpmmw1XE9FphvRHVG8ySfJEf0FQuRnA+sPLRN/HKqfpixeKxbcmUgWJjd7b8d/DUJMJhiKmZt4y7p4GCN8Wn4rav5OYY9ZpPDpGe9J/s7QEFjqjTuGYQLXN2zoOK1/FlIL+mKnr7Tq4p7TWcH5QQIaGxmBmw7gidnY2thzUNF0ZmiQQCJDba96tKOwWyXZr7paJHiCJU42HTmczzPcItH4b08ct7Y5YqnZe061AEMeaYucsBzbz1QRA00EIuvtbEVaZFZ0sJiBDQRebt63uVm7ZVIiDmPiPwTv6Lpj5TwOEi95vbtK6Tl9Ytip2ZiXUb0HZc4Bu0GRJgSfwCZQxtWham4DnC3N0RN4Gp01Pmr8YSlA6GggaphwNKQSzhEkxaItPYEWZfTLGPq4YBg7TPtldtzaFeuynneHOYZb0QCDNr77geS3D3gxLWn7I/BVmNoUSCHU2yd4EHzCzws6p5T4yu1MfVxJmq7MWyAcobYVOzXRSbT2pWp03Ydr/UOBBaWg6gTBIkD8UeNmU2h0OcJDoDri5O8XtKFxWApOyBxeXdKXA2JMaAjSwRrPZ3jpRU7AeHv/AJoxuKdSqsqMIDmPEHWJAGh8VbU8BSa1vRd1okuvoeA0ulxOApx1XgzMBwEmIgyO7yR/Hls84zG2cc+rXfUqmXkCTAGjYFhbcoNj7Yr4eu51CoWTAIsWuhpPSaZHiq/GEgECqJ0cHNl4PZFj4wpNg4Jj6zZrvMEFzRSgkQZ6RcQNW377Lpwynkcsel7trlHi8SzJVq9CbtaA0HWM0XO7WyL2BjalCs51I5SWBpsDYAHenHZdGoSGZm3Jt0h2TP4qywezKbZJdmJixGUCABeCSdPas2Zdr+qsJLnZzq4Sd0lxJPvUZYc4FxA1BuC1ztPPXsWjZgqRklgsNxcPilOzaV7ESLHMZvc9hv2LPGrcAN5UY0Ma0VpmblrS6ALXi/iqzD1S/M95Lnlzpc4ySZG8+SvcLgWMLjOYxDQ5the51udB5p39HU8ogEdxEX8E5crNbWOoqsMej/D7wpMSbg8HfijG7LgdF0332NjoNx9iAebxoQ93xWLLG9s9hHtJqA6B517AB8Em03OFGr9Q+UFSUmgVKwgANd3bhMcDJUe0j6mpvGR2vcbj2qnZvTe4XFgUadzORv3QmftoAhVmGrnmmAj5Db+AXQdxldblXORYDFxEBR1a5tBuUBVecsTc6J1AxBv3lW6tLelXcTbT9blJtGo91PJTkFxDS6YLASMztQZiRYzeQqunQqEn1rrknQ2BFgCHAwDftRdHBuGUc+coy2iNCCROab6dlo3zbWp2bh34voEjRjQQchaXRUDnEg5gCeadA4uSUaeMa12WQSajumaRlxZTyA5dBmFTq9k8USMISXONUmZAt1QXNMDpcGxb+baWFe0tJruda4Ns2tzeBrw9whO/+Fw1XE85TDwckHPIYPnxIaT0h6vQkG9hog8VTxNPPUzOLBzzmtLpIJcMgAkhzC3TN1DNo0Mo4FzYBrPLSIcD8o5cs5pkHf3oOrgnjSs+YkxaXWJNjpY20AKKpYWlXxDgw5iGES55FMFlqoMti8O5oggQQCd8KvfWxJDXE9ZpJADZBvAMxFspBg3JBsjH4WoT+/feItEAbiZv3qB2Bfmk13EbwRYiT22/JUlPKJcJVflIqXOYROW4ytnq2s7N4AI1/VFlX4fZBgetMzOhv2dbT8t9092EewAGs+BoN1p7d/wXTGac8tX2IotkGYF7Ap0TbXv8U2lieyNfZxUrKTiQcrg3da3bB3rXtl5tt7Z5pVql5E2OknU+UojktUAqwGyHNInTS/wWz2rQFWm9mWxa4DSx3RwWY2FhXCpTcGmxE8Bxnw96rfCkaagHToI7NVJTZGg3nXwR76ZEhvTEgyGkeFwpBRJE5HRJ+Sb+xGUEoSk8Xn4p9N43zEBFtpVoLAwlpM9Qz4HwCJobBqOieiI3/gs8WtqwEZu8KXDut4qx/wBneqQ50wZkaJBsB7RYg34gLNxUyBsqcRvQ2JpNdOZs8NxGuh7uKtBsarwGvzh+KqXvgkd6uLW1FT2QzM4uc85iSRAETbt4ILa2zgKdXK+wpvs4RMAndN7diuaD9QOOvFC7XMUa392/7hVxh3UuEqeqZf5Dde4JtTEt7j2JuAdNFnY1vuCbUoZr6bk6SxwWz61RjXta0tJMEvaCYMaE2iCjDyerkCQ3fbOFccksMDRa5xs1zgB8VpBUWYzcmGZsDE/Q8HH/AElEUthYiDOS/wBb/QtqHrsyeLPKspT2JWAiWjuDvi1Ss2JViCR/CT+C0xcoXYgBVmva3VI3Yj4u7/D/APpAY7Cc2C45zA+ZA4XM21V9idqBolZnaO1H4ltSkyJcMrZsMxIAk9655ZydVrGU7C4d1RzQBbeeHapsZsl7dY010te/tRuz9mVabRmyZouMxg+ICnfharyc1RgHAZj4kkcdwXeM2qKhTLCJ3+7t4aFDYnDl7je3FX9PZOk1JFz1Te2uqldsppAAcY+ra3jKt+UzeEwgBGa439t1dvx1ENnO2w3m47I1Cn/omnqXmI0AAnzUQ2FQNyHnxH+lO76HhR1q2cuc0EC8DeYFj53VtyUaA5xG9hJJ1kuEkqxbgKI1b7T8AgdkZRiMQGjKGgADvDHfFZ2Vw/EnioHYl3Epj1GVBJzx4pRUKiTmhSSc4U5tRMhJCkJa+y88w+0RVaDv9q3rj0Xdx9y8d5MYwCxOqq1jFwXlsgcdEJjcSTSq9rKmp+ibQjHSc0Xvp+HBAbTw5FKrbVj/ALpSVlh2eraL9Vp4fJ4oio4ZRETwXYcerpkSeiLHsaE2i0Twn3qqjW8jzmou+ufc1XwdCqOS1MNpuAjrT7ArOs5csvFZ9nuxChfjIQlV6gc5crlWpilxGPcbAwEG6seKcQo6ui521rSv2hXMIfk+0Gq3MYGZpntDgQPEwPFN2i9JyfaXVG7+kPY4H4I9xr03D7m9xwv+v0Ujso1dA04AzYCFxJaIDZPAWHmVE5oOrZI3fyK97zkfU3C8+HtlOqVIG7wkjxKGwzS5xhuRoMZrQe6837lO6i2RJmL6xpxQTcOcwkm3j5JtTEAxrA7092IGgjvkpWvB3zuFyPFSLQPBunYfbKp8PiCNoVGGOnQa/ho7L7gFcUS0zEwNSZk+YWaxT/8Am1KPl4WoP4ag/wBSKY0Tk0hKlSCAJQuSqTlwSSuCkWuYpvP0Xe4rwbYjrj9bl7rjf3dT6jtPqleDbK6w/W5V6awbWgzog7s3dJifFC7WqHmqoGnNvn+EoejJcCb8OzuT8Y4c1V3nm6nf1StJfYCh0GGZGVvh0RZE83vUWyx6ph+i33BFvMXj+aKYvuSvVqd49xVnXKq+S77Vfs/FWGJeuWY9gqzlA5Pqm6jleetulRVnWTy5C4mpZCVePup9kAg9Aw7ch6r73RmApTIYJcQQBMSYtfd3q0WnewF0c4/fDRE8NbqN1PdNQ98W8myiHU4kNA4Gbu4xJN78VExpaLNA7SfcvbpxcW5RlYIPiIneRATHw2wgmBMuMT3EqKrSeYAdrIuTJJ3i1u9SHCBoiTJ7Z9pQjxA1Mxu3exMfJgC/ADTtN7/zT6jR1Z9vtkR2pWPaLNNhrB4dpSjmAdKx9o9xlZ3bP/qmDcAQOZxLbz/Znf4rRtqiSPeSqLbtVpxWDc0yQazSeGZgMR9lSXICVIEqk5KuXSpEShdKRSR7RPqav1H/AHSvCdji4K9y2q8DD1jwpv8AuleGbI18/DRV6awaHDO6RHfvU2IZFCrx5t/f1So6IAkk3k+/ipMa71NW2tOof8JWomm2ayabPqt+6FLVZ26fqygwM83Tj5jfujzRDQZEQe/8EUxd8mompHBvslG4xyB2C7pPgfJ84P5oPbe1R1Wrj+i9nVsWAg6m0BxVNWxDih3OGsrz1tdOx/ah3YpV5A4p7dEHSxaWuCIog0gXtNwCR4CVV0qsbx5hG0HZw8OcBLS0Xvff2LW4GpbRLmNJrVJIBIDWnUTHHxTTR3mo+O4T74Hko9mU3NoUQ4xFGmCDvIYN4Tn4sD5Q1jX2L1+HI7IAZOZxF4geF01lBo/q3Oe753RAHeLeKZiqzDBc9zQT1YkmBxBGUaptXFzPNm9gAbAX+cdLdiNoczC02i9MDSZJ3aXSU8otljNcdIyfbZDU3mCXSwH5xk6mIA43NlJSxLc0yPjEcJP6KdwJmsbOUNvEnpG3kVX8oabfUuAgsqgk/WY4QSe8IhuLaCToIPaSqXljjyzCOq5JLXUzBt/WAa+KzldTw1J5aFqcAsHhfSWIGfDHvbUEe1qJ/wB5lACTQePttVzi4Vs8q6Fi6XpOoOMNw9dxOgblcT4Ao1vLR502Zj//ABa+ZTMpVxrTFIqRvKKsf/bcX4uw499YIqntaoRfB1h2Gph59laE7CTlB/0mJ/uan3CvE9j6nx+C9h2pi6tbC12NwtVrn03saHPoTJBAPRrG114/snovg9oPmlrFoabybRJn87KfGO9TWjTmne1p3KPAOgHiSSFJj2g0ahOopvt9krQaDB04p07SMjfuhFNfLjltx/JQYJ4NKnxyN9wTufgERHh7kFo9jYaabqgcQ4y0WngZjiqbavJWo+S3EkVNT6sOEndAInzV9yWqE0XGZl59zVZ5oFyN/wCpWbhL5Z5WPNmej7FOB53HZTuFOi3Ttzk3Sf7syQM2OxM8W820eWX4r0aU12qeM+LlXnDPRbT+XjMW7ue1vh1SpW+ijDG7sRiu7nGe/IvQGtG4ap7B4q1ByrBU/Rbgx/W4q2s1Gf8A1oPlRyHwmGoc4x1cmY6VWRoToAOC9JdWAtbzWG9LVd37GHNIyh4FjvIIFhuAlGU8NY27XexKJdgsMX1cvqaZmODG3gdgT/2agRmNZzm8QIkDvPevIOTdGrXpspmoW08oJEmOqLBoMH8yrGvsRwGXO/LwkxO+0x+gudzjvPwv1JtjldS55zmVAWAkMBMGO0bl6JsurQNCnUe4Q9jXCSBGcTFyZK8nHJWnEhrP4Bp3JDyYpE3az+BvbpHajlh/pv4ZfY9dftvAtLWuqtndLxfdZQ7d5S4HCBnO5Gl4locSXFvzgwXiV5W3ktS+bT/8Y181PW5MUjDnlhgRLmgnsAmYHALUzxH8F+tG70wYZruhh3Fom4aM2puM5Ed3tV/yb5VN2rh6/OUhkFQMyPgyMrXAmLC/uXke0cBRp9VtF32I18dVtvRDWEYljQGj1boaAATLwTbwTylmozl+Nxm20o7Hw7DLMPRHdTbPgSEUxjGmAxo32YBp2gdoTyua4zAFomYsNBftvbuVqOOz21SRqQO2R7Cmyl9vxSZSpEsmkJ5CZKkkpjdu/W83XiGHEYioOFWoP8ZXtrSvG8VTy4/EN/tn+10/FanRxXGCpzeRMyp9p/uqun7t/wB0qLZ4AEiD2pu0j6mpeZY/7plaLQYR3QpgfMb7gp6dEiTMiN57tBx/FMwRmmy3yGwfAb08GTF+9IaTkq8im8GBDhEaaR8FaPM7pHbv8FW8mhDH94+KsHOUze3GwAgC2g09ijqOMw2JPHTxhc50bpXXnt/W9CPccouZKXMo6JJFwAJgRv8ANPLxKkHq13BzWNaXE3PBoG8k2F/jwWR9LY/4AAkTzgkDQ9F1yeNltH1LLGelZv8Ay9x+m34o0Y882NUy0WHeAEdX2u7edyrcHaiwdiCxbivJ/wCq+nOly3a5g3ge/wAFHU2zpe6z5qJHVF0Hhev2weMISvtFztSq03UFUo0t6JiHPdeDC3nodqjn6zTqaM/w1AL/AMQXnNSs47zC2noifGPj51CqPJ1N3wXWYvN+mW5Xsj0jT3/rtXPK4niFPMcDwTXgdtu2PONVzCCJnXgkIVUTIASbyYGpi07uN/cmuF09McVBzNV5TykGXaVftLT5saV6xTC8t5eNjaLvpMYfZHwTGp2IwlQZAeBMpu1XRRfa2R8fwlR4N4ygbjw+KI2kwChUj5j/ALpW4av8C6KdO/yW28BvRVMTPCyFwp9XSj5jfuhFMq5QbEumdN3b2IS+5PO6NQW1GnijHPMoHk8Oi+ANG+8qwNIbz5aqZvZubST5XSmtrqT3e4SeCbTaDpPC+pjeU7KBManf+AUHc4mt9qiaZNgVIQpGhkWF5JJJgAdiyvpWP/Lqn1mx7Vp8OC8vg9Uxp2b1k/S8/Ls8g6l7Y8A7VEM7ee0x6pvcFW4h6tABzLe4KqqNF15p2+n6QZkmZK8LgFtkjhZD1dEQ4oauYCZ2MugjitZ6LauXadAfObWaP/GXf5VkitH6PHRtPB9r3jzpPHxXbTy59PeqjQddP1omvO+E58anTtsklYcSTPcFxK6ZXOKgY4pCuJ1XOPu8re1BPYvNPSVTjHUnbjSb7Hv/ACXpdIcV576U2RXwzuLHjyc38VqGdqzZ4362U2PLjRqzYZHfdKg2a6Wj4IrGN9TVn/tv+6VqFpMGegwQD0G+4IpoF4EzbpDQ9hGiEwjzzbPqt+6ETQJmxGs9qi0PJ42f4e8o2pcoLk5UnnBaIER3nVWlQcLdyXO9ochiIgBNPsUnN/r80mVSMzrgn82kFIkjsQDwZgLF+mVo/o0/3jPc5bYU1i/TC2dnED/uN9gck49vNatqTe5U7n3RW0saMjGjWL+aqDW4Lz4419K5SQUaiRzkI6oZlN5wrXGuf8kFF0ofEuTecKjeZEpmPkZZ7iMq85FVMu0MEf7YDz6PxVGArTk3iG08XhqjzDGVWucbmAHAkwL6BdXDLp9HOF+79W7rKB/vWfxHpFwQmDUd9WmR9+EI/wBIuFGlOufss/1rFxrk1bkx1GS07wZuTERBkDXxGsLJO9ItL5NCoe9zR+KgrekcRbDHxqfgxHE+W1hIQsBU9I1Sejh2eLz+AQ/+8LEuuKVIDS4cf8wTxGnpdBkanW28b7a+Cw/pTo2wrt4LwY7Q0/BAjl7io0pD7B+LlWbZ29WxWVtXLDDIhsG4i90yHRmyaoAE9XsR+OJ5moQbZH+HRKrtngQEbi2EUqh+g8f4StQ1fYGr6tl/kt17giGkbv1dB4OnNNoPzG+4QVKBlIg6m6tLbQ7N2q2k10wbe0SYsFR1vSYQSBhrjjU/BqYQTIEajUxOawAnedFkNrYZ2YlrHkOLbhpN3QQ2w1IIt2hG50tbad/pPqbqDR9on8FEfSRXOlOkPBx/zLHvwlQCTSeAJEljoBbqNN154QU5mDqyBzNS82yOvB6UW3b+CdwcWvby+xJExTH2T7OkpG8uMV/Zd2X81lMHg6jwHNY5wIJECc2VzWmANYLmqWm1zjTAaRzhAYXAgOkgWJsRcX7Vnl/p4tT/ALcYnflvwA4dyrNscpauIYadRtNzTxFwYOhERqq3FUKjTdhMAElsuEOBgkjSe1R18O9rQ5zHNAdl6QIvAMEHsIKty+1rTNP2TU1lvmfwTBsl7vm+ZHwWqbg6mTPkOQ0y/N2Z8gHfm3IWtg6jRmyOEGCIMg9E3bEgHM2/aFSz1Wrlb2z9TZjxFh5n8FGNnvO4ef5LRswdR7ywMIeIJa7okAkCYO4SCeAk6BM/Zqg1pvuAR0XdIHQi1wYsVePq5VQO2a+NB/F+S5+zamkD+L8le0cI8kNLSyWl8v6AyCSXyfkwDdLiMJUY5wNN1pFmkj5WjhYjoPv9E8Cnx9XKs2dmVNIHmpqOzyHCR2K4qsc1+Wo1zHaw5pab74I7/JS1sJVGYmlUhsZug7ogixdawPanr2LluaAGjEIg0xCKdsypmDXNyksznP0crQSCXZur1T7OK44SpoKbnS5zWlrS4OI1DXNkO0OnAquUEC8zw4Lq1Ow/XBEVsK8NDi0jMDFt8uEO4GWut2J2M2fVaQ0sOYkhoF8xa4tdljW7T70bioYtASltgJ4qZuzqpyNLSDUc4Nm0lpIcDOhkRBTn7NqAA5HEQ0mATGcdGSBYmRZXKLSEG3l7QnUndI9wRbdm1RY0qgJgAFjpMC8W3C6YMIRU7YuiWUptmkgDh8VaYt3qKsR+7d90/kq/Z7YHAz4I3FH1VXS9N/3StBo8G9vNMGvRb7go30Rq3RD4Oq3IzpDqNm4+aE2piRIEjzCkkNZzT0YvGoJgjQjtQO1nVKYaGlsnK4AiSMmUAEEwJDRJiSCbompXFzIt2jduVfWqtcA4kZj27vNHHG+bDug8LtJ4DcoY0sMgBu4Z4aQTdvTfb6Wqrv6SrObkJBaGlu+SDGt4JERMeamxFITqB46eChFIAxIibHSe0dieGPemd1JgsRUYGhuXokxIv12PjW4zU2+1EHG1CaRP9SQW6x0YiRMaNAtGiSk0cRPeiAB84eKLjO9LZtTaVZ2YS2CALTaBFjmkyDBklJicW5852tNydCIJZlmZknQ3m7QiW025hceYXV2N4i54jgszCfDbQX7bWa1rARzYGUNIltnZ5I3mRHcpn7RrEasuWOjLYFmXKQSTcZB5mbFTNY2WmREmNFHXptAsRu3i6eGPwcqExRqGoXktBLSzfADmFhABM6OO9TMx1cQfV6RBGpt07HrW10tour0mwJcJ4WQtSm0z0rzaSDbtTxx+DdRUQ/nC85Jc0tcCJa5oaGQQDvEaHci62NxBa8Z2w/OTYDrkExw0IHAOdxQVCmJ3eYTqlMZd2g3hNxxvo7puKqPf0nhhOaWuA4ufULYNoLqpN/mgJ+J21VcZ6A1Fm6Sx7bSeD3exDU6InUa8QiXUGmLg3vdFxx+LdE0MdUqPDy1l2uaWhpylri5xkTNy4nVGVqtQCIZFwRlgFpzjIQPk+tqQBHW10QlNoZoQJ0urN9QEEAjTWUXCfFLQmMe+o0NqFpgucCBcOcXOdHYS6/1W8Eoe9zmvcG5pcdLdMucRE/Oe6N4nWyJhodqII4hSFjQNRbtEK4T4tgjVqFzahy52ve4ED5xLjv4kx3o1teo0ASCQGiXCTYAdYneGtmeCUvZl1Go3p1Wq2dQR3quE+GWnUqrxpG4RG643GflFRChLsx3m/bOqnY9uV0EeYT6Tm5j0h1uI3WRMZCp6QiZHdHenYseoqHQ5H2+yVK1zeI1N5C7aLhzNTq9R95BPVOgW4yyO3f8AqKv1ygly5ehyIE5IuUjguSrlL0auC5cpToiVIuUinekauXKRwXLlyk4riuXKEKUiVchESFcuSSBIuXKEKlXLlEhSFcuUjiubquXKT//Z"/>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charset="0"/>
              <a:cs typeface="Arial" charset="0"/>
            </a:endParaRPr>
          </a:p>
        </p:txBody>
      </p:sp>
    </p:spTree>
    <p:extLst>
      <p:ext uri="{BB962C8B-B14F-4D97-AF65-F5344CB8AC3E}">
        <p14:creationId xmlns:p14="http://schemas.microsoft.com/office/powerpoint/2010/main" val="21842209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body" idx="1"/>
          </p:nvPr>
        </p:nvSpPr>
        <p:spPr>
          <a:xfrm>
            <a:off x="1415480" y="2842592"/>
            <a:ext cx="3454276" cy="4114800"/>
          </a:xfrm>
        </p:spPr>
        <p:txBody>
          <a:bodyPr/>
          <a:lstStyle/>
          <a:p>
            <a:pPr eaLnBrk="1" hangingPunct="1"/>
            <a:r>
              <a:rPr lang="en-GB" altLang="nb-NO" sz="2800" dirty="0" smtClean="0"/>
              <a:t>Example: evolution of resistance to </a:t>
            </a:r>
            <a:r>
              <a:rPr lang="en-GB" altLang="nb-NO" sz="2800" dirty="0" err="1" smtClean="0"/>
              <a:t>Bt</a:t>
            </a:r>
            <a:r>
              <a:rPr lang="en-GB" altLang="nb-NO" sz="2800" dirty="0" smtClean="0"/>
              <a:t>-toxin, South Africa</a:t>
            </a:r>
            <a:endParaRPr lang="en-GB" altLang="nb-NO" sz="2800" dirty="0"/>
          </a:p>
        </p:txBody>
      </p:sp>
      <p:sp>
        <p:nvSpPr>
          <p:cNvPr id="109571" name="Rectangle 3"/>
          <p:cNvSpPr>
            <a:spLocks noChangeArrowheads="1"/>
          </p:cNvSpPr>
          <p:nvPr/>
        </p:nvSpPr>
        <p:spPr bwMode="auto">
          <a:xfrm>
            <a:off x="2279650" y="2603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eaLnBrk="1" hangingPunct="1">
              <a:spcBef>
                <a:spcPct val="0"/>
              </a:spcBef>
              <a:buFontTx/>
              <a:buNone/>
            </a:pPr>
            <a:r>
              <a:rPr lang="en-GB" altLang="nb-NO" sz="3600" dirty="0" smtClean="0"/>
              <a:t>Ecology + time = evolution</a:t>
            </a:r>
            <a:endParaRPr lang="en-GB" altLang="nb-NO" sz="3600" dirty="0"/>
          </a:p>
        </p:txBody>
      </p:sp>
      <p:pic>
        <p:nvPicPr>
          <p:cNvPr id="109572" name="Picture 4" descr="DSC_3798"/>
          <p:cNvPicPr>
            <a:picLocks noChangeAspect="1" noChangeArrowheads="1"/>
          </p:cNvPicPr>
          <p:nvPr/>
        </p:nvPicPr>
        <p:blipFill>
          <a:blip r:embed="rId3">
            <a:extLst>
              <a:ext uri="{28A0092B-C50C-407E-A947-70E740481C1C}">
                <a14:useLocalDpi xmlns:a14="http://schemas.microsoft.com/office/drawing/2010/main" val="0"/>
              </a:ext>
            </a:extLst>
          </a:blip>
          <a:srcRect b="-798"/>
          <a:stretch>
            <a:fillRect/>
          </a:stretch>
        </p:blipFill>
        <p:spPr bwMode="auto">
          <a:xfrm>
            <a:off x="5303838" y="2430463"/>
            <a:ext cx="5040312"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Text Box 6"/>
          <p:cNvSpPr txBox="1">
            <a:spLocks noChangeArrowheads="1"/>
          </p:cNvSpPr>
          <p:nvPr/>
        </p:nvSpPr>
        <p:spPr bwMode="auto">
          <a:xfrm>
            <a:off x="6959600" y="5484814"/>
            <a:ext cx="1779588" cy="396875"/>
          </a:xfrm>
          <a:prstGeom prst="rect">
            <a:avLst/>
          </a:prstGeom>
          <a:noFill/>
          <a:ln>
            <a:noFill/>
          </a:ln>
          <a:effectLst/>
          <a:extLst>
            <a:ext uri="{909E8E84-426E-40DD-AFC4-6F175D3DCCD1}">
              <a14:hiddenFill xmlns:a14="http://schemas.microsoft.com/office/drawing/2010/main">
                <a:solidFill>
                  <a:srgbClr val="4D4D4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hangingPunct="1">
              <a:spcBef>
                <a:spcPct val="0"/>
              </a:spcBef>
              <a:buFontTx/>
              <a:buNone/>
            </a:pPr>
            <a:r>
              <a:rPr lang="en-GB" altLang="nb-NO" sz="2000" i="1"/>
              <a:t>Buseola fusca</a:t>
            </a:r>
          </a:p>
        </p:txBody>
      </p:sp>
    </p:spTree>
    <p:extLst>
      <p:ext uri="{BB962C8B-B14F-4D97-AF65-F5344CB8AC3E}">
        <p14:creationId xmlns:p14="http://schemas.microsoft.com/office/powerpoint/2010/main" val="2311206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endParaRPr lang="nb-NO" altLang="nb-NO" smtClean="0"/>
          </a:p>
        </p:txBody>
      </p:sp>
      <p:sp>
        <p:nvSpPr>
          <p:cNvPr id="110595" name="Rectangle 3"/>
          <p:cNvSpPr>
            <a:spLocks noGrp="1" noChangeArrowheads="1"/>
          </p:cNvSpPr>
          <p:nvPr>
            <p:ph type="body" idx="1"/>
          </p:nvPr>
        </p:nvSpPr>
        <p:spPr/>
        <p:txBody>
          <a:bodyPr/>
          <a:lstStyle/>
          <a:p>
            <a:pPr eaLnBrk="1" hangingPunct="1"/>
            <a:endParaRPr lang="nb-NO" altLang="nb-NO" smtClean="0"/>
          </a:p>
        </p:txBody>
      </p:sp>
      <p:pic>
        <p:nvPicPr>
          <p:cNvPr id="110596" name="Picture 2" descr="Vaalharts Afrika ka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9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0597" name="Group 60"/>
          <p:cNvGrpSpPr>
            <a:grpSpLocks/>
          </p:cNvGrpSpPr>
          <p:nvPr/>
        </p:nvGrpSpPr>
        <p:grpSpPr bwMode="auto">
          <a:xfrm>
            <a:off x="6527800" y="5581650"/>
            <a:ext cx="749300" cy="655638"/>
            <a:chOff x="5047525" y="1669180"/>
            <a:chExt cx="750347" cy="655104"/>
          </a:xfrm>
        </p:grpSpPr>
        <p:sp>
          <p:nvSpPr>
            <p:cNvPr id="110598" name="Oval 41"/>
            <p:cNvSpPr>
              <a:spLocks noChangeArrowheads="1"/>
            </p:cNvSpPr>
            <p:nvPr/>
          </p:nvSpPr>
          <p:spPr bwMode="auto">
            <a:xfrm>
              <a:off x="5283203" y="1988453"/>
              <a:ext cx="246743" cy="261258"/>
            </a:xfrm>
            <a:prstGeom prst="ellipse">
              <a:avLst/>
            </a:prstGeom>
            <a:solidFill>
              <a:srgbClr val="FF0000"/>
            </a:solidFill>
            <a:ln w="25400" algn="ctr">
              <a:solidFill>
                <a:srgbClr val="FFFF00"/>
              </a:solidFill>
              <a:round/>
              <a:headEnd/>
              <a:tailEnd type="triangle" w="med" len="med"/>
            </a:ln>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p>
          </p:txBody>
        </p:sp>
        <p:sp>
          <p:nvSpPr>
            <p:cNvPr id="110599" name="Oval 52"/>
            <p:cNvSpPr>
              <a:spLocks noChangeArrowheads="1"/>
            </p:cNvSpPr>
            <p:nvPr/>
          </p:nvSpPr>
          <p:spPr bwMode="auto">
            <a:xfrm rot="5087920">
              <a:off x="5206031" y="1732442"/>
              <a:ext cx="433336" cy="750347"/>
            </a:xfrm>
            <a:prstGeom prst="ellipse">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p>
          </p:txBody>
        </p:sp>
        <p:sp>
          <p:nvSpPr>
            <p:cNvPr id="110600" name="TextBox 56"/>
            <p:cNvSpPr txBox="1">
              <a:spLocks noChangeArrowheads="1"/>
            </p:cNvSpPr>
            <p:nvPr/>
          </p:nvSpPr>
          <p:spPr bwMode="auto">
            <a:xfrm>
              <a:off x="5116260" y="1669180"/>
              <a:ext cx="6399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r>
                <a:rPr lang="en-US" altLang="nb-NO" sz="1600" b="1"/>
                <a:t>2004</a:t>
              </a:r>
            </a:p>
          </p:txBody>
        </p:sp>
      </p:grpSp>
    </p:spTree>
    <p:extLst>
      <p:ext uri="{BB962C8B-B14F-4D97-AF65-F5344CB8AC3E}">
        <p14:creationId xmlns:p14="http://schemas.microsoft.com/office/powerpoint/2010/main" val="713593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5"/>
          <p:cNvSpPr>
            <a:spLocks noChangeArrowheads="1"/>
          </p:cNvSpPr>
          <p:nvPr/>
        </p:nvSpPr>
        <p:spPr bwMode="auto">
          <a:xfrm>
            <a:off x="7983538" y="2032000"/>
            <a:ext cx="246062" cy="363538"/>
          </a:xfrm>
          <a:prstGeom prst="rect">
            <a:avLst/>
          </a:prstGeom>
          <a:solidFill>
            <a:srgbClr val="D0AB8C">
              <a:alpha val="97253"/>
            </a:srgbClr>
          </a:solidFill>
          <a:ln>
            <a:noFill/>
          </a:ln>
          <a:extLst>
            <a:ext uri="{91240B29-F687-4F45-9708-019B960494DF}">
              <a14:hiddenLine xmlns:a14="http://schemas.microsoft.com/office/drawing/2010/main" w="25400" algn="ctr">
                <a:solidFill>
                  <a:srgbClr val="000000"/>
                </a:solidFill>
                <a:round/>
                <a:headEnd/>
                <a:tailEnd type="triangle" w="med" len="med"/>
              </a14:hiddenLine>
            </a:ext>
          </a:extLst>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pic>
        <p:nvPicPr>
          <p:cNvPr id="111619" name="Picture 4" descr="127_large_Map-South-Afri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784475"/>
            <a:ext cx="14528800" cy="1126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Rectangle 43"/>
          <p:cNvSpPr>
            <a:spLocks noChangeArrowheads="1"/>
          </p:cNvSpPr>
          <p:nvPr/>
        </p:nvSpPr>
        <p:spPr bwMode="auto">
          <a:xfrm>
            <a:off x="5153025" y="2511426"/>
            <a:ext cx="884238" cy="550863"/>
          </a:xfrm>
          <a:prstGeom prst="rect">
            <a:avLst/>
          </a:prstGeom>
          <a:solidFill>
            <a:srgbClr val="D0AB8C">
              <a:alpha val="97253"/>
            </a:srgbClr>
          </a:solidFill>
          <a:ln>
            <a:noFill/>
          </a:ln>
          <a:extLst>
            <a:ext uri="{91240B29-F687-4F45-9708-019B960494DF}">
              <a14:hiddenLine xmlns:a14="http://schemas.microsoft.com/office/drawing/2010/main" w="25400" algn="ctr">
                <a:solidFill>
                  <a:srgbClr val="000000"/>
                </a:solidFill>
                <a:round/>
                <a:headEnd/>
                <a:tailEnd type="triangle" w="med" len="med"/>
              </a14:hiddenLine>
            </a:ext>
          </a:extLst>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21" name="Oval 10"/>
          <p:cNvSpPr>
            <a:spLocks noChangeArrowheads="1"/>
          </p:cNvSpPr>
          <p:nvPr/>
        </p:nvSpPr>
        <p:spPr bwMode="auto">
          <a:xfrm>
            <a:off x="3378200" y="66929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22" name="Oval 11"/>
          <p:cNvSpPr>
            <a:spLocks noChangeArrowheads="1"/>
          </p:cNvSpPr>
          <p:nvPr/>
        </p:nvSpPr>
        <p:spPr bwMode="auto">
          <a:xfrm>
            <a:off x="8026400" y="20828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23" name="Oval 12"/>
          <p:cNvSpPr>
            <a:spLocks noChangeArrowheads="1"/>
          </p:cNvSpPr>
          <p:nvPr/>
        </p:nvSpPr>
        <p:spPr bwMode="auto">
          <a:xfrm>
            <a:off x="8648700" y="8890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24" name="Oval 13"/>
          <p:cNvSpPr>
            <a:spLocks noChangeArrowheads="1"/>
          </p:cNvSpPr>
          <p:nvPr/>
        </p:nvSpPr>
        <p:spPr bwMode="auto">
          <a:xfrm>
            <a:off x="3708400" y="69596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25" name="Oval 14"/>
          <p:cNvSpPr>
            <a:spLocks noChangeArrowheads="1"/>
          </p:cNvSpPr>
          <p:nvPr/>
        </p:nvSpPr>
        <p:spPr bwMode="auto">
          <a:xfrm>
            <a:off x="7975600" y="23114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26" name="Oval 15"/>
          <p:cNvSpPr>
            <a:spLocks noChangeArrowheads="1"/>
          </p:cNvSpPr>
          <p:nvPr/>
        </p:nvSpPr>
        <p:spPr bwMode="auto">
          <a:xfrm>
            <a:off x="9296400" y="43942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27" name="Oval 16"/>
          <p:cNvSpPr>
            <a:spLocks noChangeArrowheads="1"/>
          </p:cNvSpPr>
          <p:nvPr/>
        </p:nvSpPr>
        <p:spPr bwMode="auto">
          <a:xfrm>
            <a:off x="6337300" y="36830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28" name="Oval 17"/>
          <p:cNvSpPr>
            <a:spLocks noChangeArrowheads="1"/>
          </p:cNvSpPr>
          <p:nvPr/>
        </p:nvSpPr>
        <p:spPr bwMode="auto">
          <a:xfrm>
            <a:off x="6959600" y="42418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29" name="Oval 18"/>
          <p:cNvSpPr>
            <a:spLocks noChangeArrowheads="1"/>
          </p:cNvSpPr>
          <p:nvPr/>
        </p:nvSpPr>
        <p:spPr bwMode="auto">
          <a:xfrm>
            <a:off x="7797800" y="61468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30" name="Oval 19"/>
          <p:cNvSpPr>
            <a:spLocks noChangeArrowheads="1"/>
          </p:cNvSpPr>
          <p:nvPr/>
        </p:nvSpPr>
        <p:spPr bwMode="auto">
          <a:xfrm>
            <a:off x="7112000" y="64135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31" name="Oval 20"/>
          <p:cNvSpPr>
            <a:spLocks noChangeArrowheads="1"/>
          </p:cNvSpPr>
          <p:nvPr/>
        </p:nvSpPr>
        <p:spPr bwMode="auto">
          <a:xfrm>
            <a:off x="5054600" y="65151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32" name="Oval 21"/>
          <p:cNvSpPr>
            <a:spLocks noChangeArrowheads="1"/>
          </p:cNvSpPr>
          <p:nvPr/>
        </p:nvSpPr>
        <p:spPr bwMode="auto">
          <a:xfrm>
            <a:off x="5168900" y="66548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33" name="Oval 22"/>
          <p:cNvSpPr>
            <a:spLocks noChangeArrowheads="1"/>
          </p:cNvSpPr>
          <p:nvPr/>
        </p:nvSpPr>
        <p:spPr bwMode="auto">
          <a:xfrm>
            <a:off x="5384800" y="66929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34" name="Oval 23"/>
          <p:cNvSpPr>
            <a:spLocks noChangeArrowheads="1"/>
          </p:cNvSpPr>
          <p:nvPr/>
        </p:nvSpPr>
        <p:spPr bwMode="auto">
          <a:xfrm>
            <a:off x="6692900" y="66802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35" name="Oval 24"/>
          <p:cNvSpPr>
            <a:spLocks noChangeArrowheads="1"/>
          </p:cNvSpPr>
          <p:nvPr/>
        </p:nvSpPr>
        <p:spPr bwMode="auto">
          <a:xfrm>
            <a:off x="9347200" y="19558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36" name="Oval 25"/>
          <p:cNvSpPr>
            <a:spLocks noChangeArrowheads="1"/>
          </p:cNvSpPr>
          <p:nvPr/>
        </p:nvSpPr>
        <p:spPr bwMode="auto">
          <a:xfrm>
            <a:off x="4610100" y="35814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cxnSp>
        <p:nvCxnSpPr>
          <p:cNvPr id="111637" name="Straight Arrow Connector 48"/>
          <p:cNvCxnSpPr>
            <a:cxnSpLocks noChangeShapeType="1"/>
          </p:cNvCxnSpPr>
          <p:nvPr/>
        </p:nvCxnSpPr>
        <p:spPr bwMode="auto">
          <a:xfrm rot="5400000" flipH="1" flipV="1">
            <a:off x="4514057" y="1669257"/>
            <a:ext cx="58738" cy="28575"/>
          </a:xfrm>
          <a:prstGeom prst="straightConnector1">
            <a:avLst/>
          </a:prstGeom>
          <a:noFill/>
          <a:ln w="25400" algn="ctr">
            <a:solidFill>
              <a:srgbClr val="FFFF00"/>
            </a:solidFill>
            <a:round/>
            <a:headEnd/>
            <a:tailEnd type="arrow" w="med" len="med"/>
          </a:ln>
          <a:extLst>
            <a:ext uri="{909E8E84-426E-40DD-AFC4-6F175D3DCCD1}">
              <a14:hiddenFill xmlns:a14="http://schemas.microsoft.com/office/drawing/2010/main">
                <a:noFill/>
              </a14:hiddenFill>
            </a:ext>
          </a:extLst>
        </p:spPr>
      </p:cxnSp>
      <p:grpSp>
        <p:nvGrpSpPr>
          <p:cNvPr id="2" name="Group 59"/>
          <p:cNvGrpSpPr>
            <a:grpSpLocks/>
          </p:cNvGrpSpPr>
          <p:nvPr/>
        </p:nvGrpSpPr>
        <p:grpSpPr bwMode="auto">
          <a:xfrm>
            <a:off x="4687888" y="2379664"/>
            <a:ext cx="639762" cy="1050925"/>
            <a:chOff x="3164118" y="2380341"/>
            <a:chExt cx="639919" cy="1049759"/>
          </a:xfrm>
        </p:grpSpPr>
        <p:sp>
          <p:nvSpPr>
            <p:cNvPr id="111667" name="Oval 39"/>
            <p:cNvSpPr>
              <a:spLocks noChangeArrowheads="1"/>
            </p:cNvSpPr>
            <p:nvPr/>
          </p:nvSpPr>
          <p:spPr bwMode="auto">
            <a:xfrm>
              <a:off x="3367319" y="2380341"/>
              <a:ext cx="246743" cy="261258"/>
            </a:xfrm>
            <a:prstGeom prst="ellipse">
              <a:avLst/>
            </a:prstGeom>
            <a:solidFill>
              <a:srgbClr val="FF0000"/>
            </a:solidFill>
            <a:ln w="25400" algn="ctr">
              <a:solidFill>
                <a:srgbClr val="FFFF00"/>
              </a:solidFill>
              <a:round/>
              <a:headEnd/>
              <a:tailEnd type="triangle" w="med" len="med"/>
            </a:ln>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68" name="Up Arrow 49"/>
            <p:cNvSpPr>
              <a:spLocks noChangeArrowheads="1"/>
            </p:cNvSpPr>
            <p:nvPr/>
          </p:nvSpPr>
          <p:spPr bwMode="auto">
            <a:xfrm>
              <a:off x="3352802" y="2699658"/>
              <a:ext cx="232228" cy="377371"/>
            </a:xfrm>
            <a:prstGeom prst="upArrow">
              <a:avLst>
                <a:gd name="adj1" fmla="val 50000"/>
                <a:gd name="adj2" fmla="val 49999"/>
              </a:avLst>
            </a:prstGeom>
            <a:solidFill>
              <a:schemeClr val="tx1"/>
            </a:solidFill>
            <a:ln w="25400" algn="ctr">
              <a:solidFill>
                <a:srgbClr val="FFFF00"/>
              </a:solidFill>
              <a:round/>
              <a:headEnd/>
              <a:tailEnd type="triangle" w="med" len="med"/>
            </a:ln>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69" name="TextBox 50"/>
            <p:cNvSpPr txBox="1">
              <a:spLocks noChangeArrowheads="1"/>
            </p:cNvSpPr>
            <p:nvPr/>
          </p:nvSpPr>
          <p:spPr bwMode="auto">
            <a:xfrm>
              <a:off x="3164118" y="3091546"/>
              <a:ext cx="6399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r>
                <a:rPr lang="en-US" altLang="nb-NO" sz="1600" b="1">
                  <a:solidFill>
                    <a:schemeClr val="tx1"/>
                  </a:solidFill>
                </a:rPr>
                <a:t>2006</a:t>
              </a:r>
            </a:p>
          </p:txBody>
        </p:sp>
      </p:grpSp>
      <p:grpSp>
        <p:nvGrpSpPr>
          <p:cNvPr id="3" name="Group 65"/>
          <p:cNvGrpSpPr>
            <a:grpSpLocks/>
          </p:cNvGrpSpPr>
          <p:nvPr/>
        </p:nvGrpSpPr>
        <p:grpSpPr bwMode="auto">
          <a:xfrm>
            <a:off x="4479925" y="1836738"/>
            <a:ext cx="768350" cy="863600"/>
            <a:chOff x="2956317" y="1836088"/>
            <a:chExt cx="767896" cy="864416"/>
          </a:xfrm>
        </p:grpSpPr>
        <p:sp>
          <p:nvSpPr>
            <p:cNvPr id="111664" name="Oval 37"/>
            <p:cNvSpPr>
              <a:spLocks noChangeArrowheads="1"/>
            </p:cNvSpPr>
            <p:nvPr/>
          </p:nvSpPr>
          <p:spPr bwMode="auto">
            <a:xfrm>
              <a:off x="3135087" y="2235196"/>
              <a:ext cx="246743" cy="261258"/>
            </a:xfrm>
            <a:prstGeom prst="ellipse">
              <a:avLst/>
            </a:prstGeom>
            <a:solidFill>
              <a:srgbClr val="FF0000"/>
            </a:solidFill>
            <a:ln w="25400" algn="ctr">
              <a:solidFill>
                <a:srgbClr val="FFFF00"/>
              </a:solidFill>
              <a:round/>
              <a:headEnd/>
              <a:tailEnd type="triangle" w="med" len="med"/>
            </a:ln>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65" name="Oval 46"/>
            <p:cNvSpPr>
              <a:spLocks noChangeArrowheads="1"/>
            </p:cNvSpPr>
            <p:nvPr/>
          </p:nvSpPr>
          <p:spPr bwMode="auto">
            <a:xfrm rot="2492633">
              <a:off x="2956317" y="1950157"/>
              <a:ext cx="433336" cy="750347"/>
            </a:xfrm>
            <a:prstGeom prst="ellipse">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66" name="TextBox 54"/>
            <p:cNvSpPr txBox="1">
              <a:spLocks noChangeArrowheads="1"/>
            </p:cNvSpPr>
            <p:nvPr/>
          </p:nvSpPr>
          <p:spPr bwMode="auto">
            <a:xfrm rot="-197962">
              <a:off x="3084294" y="1836088"/>
              <a:ext cx="6399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r>
                <a:rPr lang="en-US" altLang="nb-NO" sz="1600" b="1">
                  <a:solidFill>
                    <a:schemeClr val="tx1"/>
                  </a:solidFill>
                </a:rPr>
                <a:t>2008</a:t>
              </a:r>
            </a:p>
          </p:txBody>
        </p:sp>
      </p:grpSp>
      <p:grpSp>
        <p:nvGrpSpPr>
          <p:cNvPr id="4" name="Group 60"/>
          <p:cNvGrpSpPr>
            <a:grpSpLocks/>
          </p:cNvGrpSpPr>
          <p:nvPr/>
        </p:nvGrpSpPr>
        <p:grpSpPr bwMode="auto">
          <a:xfrm>
            <a:off x="6572250" y="1668464"/>
            <a:ext cx="749300" cy="655637"/>
            <a:chOff x="5047525" y="1669180"/>
            <a:chExt cx="750347" cy="655104"/>
          </a:xfrm>
        </p:grpSpPr>
        <p:sp>
          <p:nvSpPr>
            <p:cNvPr id="111661" name="Oval 41"/>
            <p:cNvSpPr>
              <a:spLocks noChangeArrowheads="1"/>
            </p:cNvSpPr>
            <p:nvPr/>
          </p:nvSpPr>
          <p:spPr bwMode="auto">
            <a:xfrm>
              <a:off x="5283203" y="1988453"/>
              <a:ext cx="246743" cy="261258"/>
            </a:xfrm>
            <a:prstGeom prst="ellipse">
              <a:avLst/>
            </a:prstGeom>
            <a:solidFill>
              <a:srgbClr val="FF0000"/>
            </a:solidFill>
            <a:ln w="25400" algn="ctr">
              <a:solidFill>
                <a:srgbClr val="FFFF00"/>
              </a:solidFill>
              <a:round/>
              <a:headEnd/>
              <a:tailEnd type="triangle" w="med" len="med"/>
            </a:ln>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62" name="Oval 52"/>
            <p:cNvSpPr>
              <a:spLocks noChangeArrowheads="1"/>
            </p:cNvSpPr>
            <p:nvPr/>
          </p:nvSpPr>
          <p:spPr bwMode="auto">
            <a:xfrm rot="5087920">
              <a:off x="5206031" y="1732442"/>
              <a:ext cx="433336" cy="750347"/>
            </a:xfrm>
            <a:prstGeom prst="ellipse">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63" name="TextBox 56"/>
            <p:cNvSpPr txBox="1">
              <a:spLocks noChangeArrowheads="1"/>
            </p:cNvSpPr>
            <p:nvPr/>
          </p:nvSpPr>
          <p:spPr bwMode="auto">
            <a:xfrm>
              <a:off x="5116260" y="1669180"/>
              <a:ext cx="6399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r>
                <a:rPr lang="en-US" altLang="nb-NO" sz="1600" b="1">
                  <a:solidFill>
                    <a:schemeClr val="tx1"/>
                  </a:solidFill>
                </a:rPr>
                <a:t>2004</a:t>
              </a:r>
            </a:p>
          </p:txBody>
        </p:sp>
      </p:grpSp>
      <p:sp>
        <p:nvSpPr>
          <p:cNvPr id="111641" name="Oval 26"/>
          <p:cNvSpPr>
            <a:spLocks noChangeArrowheads="1"/>
          </p:cNvSpPr>
          <p:nvPr/>
        </p:nvSpPr>
        <p:spPr bwMode="auto">
          <a:xfrm>
            <a:off x="6451600" y="49403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42" name="Rectangle 44"/>
          <p:cNvSpPr>
            <a:spLocks noChangeArrowheads="1"/>
          </p:cNvSpPr>
          <p:nvPr/>
        </p:nvSpPr>
        <p:spPr bwMode="auto">
          <a:xfrm>
            <a:off x="7997825" y="2308225"/>
            <a:ext cx="209550" cy="254000"/>
          </a:xfrm>
          <a:prstGeom prst="rect">
            <a:avLst/>
          </a:prstGeom>
          <a:solidFill>
            <a:srgbClr val="D0AB8C">
              <a:alpha val="97253"/>
            </a:srgbClr>
          </a:solidFill>
          <a:ln>
            <a:noFill/>
          </a:ln>
          <a:extLst>
            <a:ext uri="{91240B29-F687-4F45-9708-019B960494DF}">
              <a14:hiddenLine xmlns:a14="http://schemas.microsoft.com/office/drawing/2010/main" w="25400" algn="ctr">
                <a:solidFill>
                  <a:srgbClr val="000000"/>
                </a:solidFill>
                <a:round/>
                <a:headEnd/>
                <a:tailEnd type="triangle" w="med" len="med"/>
              </a14:hiddenLine>
            </a:ext>
          </a:extLst>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43" name="Rectangle 46"/>
          <p:cNvSpPr>
            <a:spLocks noChangeArrowheads="1"/>
          </p:cNvSpPr>
          <p:nvPr/>
        </p:nvSpPr>
        <p:spPr bwMode="auto">
          <a:xfrm>
            <a:off x="5768975" y="3781425"/>
            <a:ext cx="211138" cy="254000"/>
          </a:xfrm>
          <a:prstGeom prst="rect">
            <a:avLst/>
          </a:prstGeom>
          <a:solidFill>
            <a:srgbClr val="D0AB8C">
              <a:alpha val="97253"/>
            </a:srgbClr>
          </a:solidFill>
          <a:ln>
            <a:noFill/>
          </a:ln>
          <a:extLst>
            <a:ext uri="{91240B29-F687-4F45-9708-019B960494DF}">
              <a14:hiddenLine xmlns:a14="http://schemas.microsoft.com/office/drawing/2010/main" w="25400" algn="ctr">
                <a:solidFill>
                  <a:srgbClr val="000000"/>
                </a:solidFill>
                <a:round/>
                <a:headEnd/>
                <a:tailEnd type="triangle" w="med" len="med"/>
              </a14:hiddenLine>
            </a:ext>
          </a:extLst>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44" name="Rectangle 47"/>
          <p:cNvSpPr>
            <a:spLocks noChangeArrowheads="1"/>
          </p:cNvSpPr>
          <p:nvPr/>
        </p:nvSpPr>
        <p:spPr bwMode="auto">
          <a:xfrm>
            <a:off x="7227889" y="725488"/>
            <a:ext cx="211137" cy="254000"/>
          </a:xfrm>
          <a:prstGeom prst="rect">
            <a:avLst/>
          </a:prstGeom>
          <a:solidFill>
            <a:srgbClr val="D0AB8C">
              <a:alpha val="97253"/>
            </a:srgbClr>
          </a:solidFill>
          <a:ln>
            <a:noFill/>
          </a:ln>
          <a:extLst>
            <a:ext uri="{91240B29-F687-4F45-9708-019B960494DF}">
              <a14:hiddenLine xmlns:a14="http://schemas.microsoft.com/office/drawing/2010/main" w="25400" algn="ctr">
                <a:solidFill>
                  <a:srgbClr val="000000"/>
                </a:solidFill>
                <a:round/>
                <a:headEnd/>
                <a:tailEnd type="triangle" w="med" len="med"/>
              </a14:hiddenLine>
            </a:ext>
          </a:extLst>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45" name="Rectangle 48"/>
          <p:cNvSpPr>
            <a:spLocks noChangeArrowheads="1"/>
          </p:cNvSpPr>
          <p:nvPr/>
        </p:nvSpPr>
        <p:spPr bwMode="auto">
          <a:xfrm>
            <a:off x="4622800" y="2794000"/>
            <a:ext cx="211138" cy="254000"/>
          </a:xfrm>
          <a:prstGeom prst="rect">
            <a:avLst/>
          </a:prstGeom>
          <a:solidFill>
            <a:srgbClr val="D0AB8C">
              <a:alpha val="97253"/>
            </a:srgbClr>
          </a:solidFill>
          <a:ln>
            <a:noFill/>
          </a:ln>
          <a:extLst>
            <a:ext uri="{91240B29-F687-4F45-9708-019B960494DF}">
              <a14:hiddenLine xmlns:a14="http://schemas.microsoft.com/office/drawing/2010/main" w="25400" algn="ctr">
                <a:solidFill>
                  <a:srgbClr val="000000"/>
                </a:solidFill>
                <a:round/>
                <a:headEnd/>
                <a:tailEnd type="triangle" w="med" len="med"/>
              </a14:hiddenLine>
            </a:ext>
          </a:extLst>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grpSp>
        <p:nvGrpSpPr>
          <p:cNvPr id="6" name="Group 50"/>
          <p:cNvGrpSpPr>
            <a:grpSpLocks/>
          </p:cNvGrpSpPr>
          <p:nvPr/>
        </p:nvGrpSpPr>
        <p:grpSpPr bwMode="auto">
          <a:xfrm>
            <a:off x="3984625" y="1554164"/>
            <a:ext cx="1893888" cy="2352675"/>
            <a:chOff x="2460625" y="1554163"/>
            <a:chExt cx="1894602" cy="2352675"/>
          </a:xfrm>
        </p:grpSpPr>
        <p:grpSp>
          <p:nvGrpSpPr>
            <p:cNvPr id="111655" name="Group 66"/>
            <p:cNvGrpSpPr>
              <a:grpSpLocks/>
            </p:cNvGrpSpPr>
            <p:nvPr/>
          </p:nvGrpSpPr>
          <p:grpSpPr bwMode="auto">
            <a:xfrm>
              <a:off x="2460625" y="1554163"/>
              <a:ext cx="1682750" cy="2352675"/>
              <a:chOff x="2460176" y="1554836"/>
              <a:chExt cx="1683655" cy="2352027"/>
            </a:xfrm>
          </p:grpSpPr>
          <p:sp>
            <p:nvSpPr>
              <p:cNvPr id="111657" name="Oval 43"/>
              <p:cNvSpPr>
                <a:spLocks noChangeArrowheads="1"/>
              </p:cNvSpPr>
              <p:nvPr/>
            </p:nvSpPr>
            <p:spPr bwMode="auto">
              <a:xfrm>
                <a:off x="3628574" y="2249712"/>
                <a:ext cx="246743" cy="261258"/>
              </a:xfrm>
              <a:prstGeom prst="ellipse">
                <a:avLst/>
              </a:prstGeom>
              <a:solidFill>
                <a:srgbClr val="FF0000"/>
              </a:solidFill>
              <a:ln w="25400" algn="ctr">
                <a:solidFill>
                  <a:srgbClr val="FFFF00"/>
                </a:solidFill>
                <a:round/>
                <a:headEnd/>
                <a:tailEnd type="triangle" w="med" len="med"/>
              </a:ln>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58" name="Oval 53"/>
              <p:cNvSpPr>
                <a:spLocks noChangeArrowheads="1"/>
              </p:cNvSpPr>
              <p:nvPr/>
            </p:nvSpPr>
            <p:spPr bwMode="auto">
              <a:xfrm rot="2134061">
                <a:off x="2694815" y="1554836"/>
                <a:ext cx="1229038" cy="2352027"/>
              </a:xfrm>
              <a:prstGeom prst="ellipse">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59" name="Oval 45"/>
              <p:cNvSpPr>
                <a:spLocks noChangeArrowheads="1"/>
              </p:cNvSpPr>
              <p:nvPr/>
            </p:nvSpPr>
            <p:spPr bwMode="auto">
              <a:xfrm>
                <a:off x="2460176" y="3418113"/>
                <a:ext cx="246743" cy="261258"/>
              </a:xfrm>
              <a:prstGeom prst="ellipse">
                <a:avLst/>
              </a:prstGeom>
              <a:solidFill>
                <a:srgbClr val="FF0000"/>
              </a:solidFill>
              <a:ln w="25400" algn="ctr">
                <a:solidFill>
                  <a:srgbClr val="FFFF00"/>
                </a:solidFill>
                <a:round/>
                <a:headEnd/>
                <a:tailEnd type="triangle" w="med" len="med"/>
              </a:ln>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60" name="Oval 64"/>
              <p:cNvSpPr>
                <a:spLocks noChangeArrowheads="1"/>
              </p:cNvSpPr>
              <p:nvPr/>
            </p:nvSpPr>
            <p:spPr bwMode="auto">
              <a:xfrm>
                <a:off x="3897088" y="2039254"/>
                <a:ext cx="246743" cy="261258"/>
              </a:xfrm>
              <a:prstGeom prst="ellipse">
                <a:avLst/>
              </a:prstGeom>
              <a:solidFill>
                <a:srgbClr val="FF0000"/>
              </a:solidFill>
              <a:ln w="25400" algn="ctr">
                <a:solidFill>
                  <a:srgbClr val="FFFF00"/>
                </a:solidFill>
                <a:round/>
                <a:headEnd/>
                <a:tailEnd type="triangle" w="med" len="med"/>
              </a:ln>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grpSp>
        <p:sp>
          <p:nvSpPr>
            <p:cNvPr id="111656" name="TextBox 49"/>
            <p:cNvSpPr txBox="1">
              <a:spLocks noChangeArrowheads="1"/>
            </p:cNvSpPr>
            <p:nvPr/>
          </p:nvSpPr>
          <p:spPr bwMode="auto">
            <a:xfrm>
              <a:off x="3657600" y="1654629"/>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r>
                <a:rPr lang="en-US" altLang="nb-NO" sz="1800" b="1">
                  <a:solidFill>
                    <a:schemeClr val="tx1"/>
                  </a:solidFill>
                </a:rPr>
                <a:t>2009</a:t>
              </a:r>
            </a:p>
          </p:txBody>
        </p:sp>
      </p:grpSp>
      <p:grpSp>
        <p:nvGrpSpPr>
          <p:cNvPr id="7" name="Gruppe 6"/>
          <p:cNvGrpSpPr>
            <a:grpSpLocks/>
          </p:cNvGrpSpPr>
          <p:nvPr/>
        </p:nvGrpSpPr>
        <p:grpSpPr bwMode="auto">
          <a:xfrm>
            <a:off x="3529013" y="704850"/>
            <a:ext cx="5124450" cy="3016250"/>
            <a:chOff x="2005013" y="705568"/>
            <a:chExt cx="5124450" cy="3015532"/>
          </a:xfrm>
        </p:grpSpPr>
        <p:grpSp>
          <p:nvGrpSpPr>
            <p:cNvPr id="111648" name="Group 62"/>
            <p:cNvGrpSpPr>
              <a:grpSpLocks/>
            </p:cNvGrpSpPr>
            <p:nvPr/>
          </p:nvGrpSpPr>
          <p:grpSpPr bwMode="auto">
            <a:xfrm>
              <a:off x="2005013" y="747713"/>
              <a:ext cx="5124450" cy="2973387"/>
              <a:chOff x="2005476" y="747483"/>
              <a:chExt cx="5124703" cy="2972865"/>
            </a:xfrm>
          </p:grpSpPr>
          <p:sp>
            <p:nvSpPr>
              <p:cNvPr id="111650" name="Oval 38"/>
              <p:cNvSpPr>
                <a:spLocks noChangeArrowheads="1"/>
              </p:cNvSpPr>
              <p:nvPr/>
            </p:nvSpPr>
            <p:spPr bwMode="auto">
              <a:xfrm>
                <a:off x="5856514" y="2300510"/>
                <a:ext cx="246743" cy="261258"/>
              </a:xfrm>
              <a:prstGeom prst="ellipse">
                <a:avLst/>
              </a:prstGeom>
              <a:solidFill>
                <a:srgbClr val="FF0000"/>
              </a:solidFill>
              <a:ln w="25400" algn="ctr">
                <a:solidFill>
                  <a:srgbClr val="FFFF00"/>
                </a:solidFill>
                <a:round/>
                <a:headEnd/>
                <a:tailEnd type="triangle" w="med" len="med"/>
              </a:ln>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51" name="Oval 40"/>
              <p:cNvSpPr>
                <a:spLocks noChangeArrowheads="1"/>
              </p:cNvSpPr>
              <p:nvPr/>
            </p:nvSpPr>
            <p:spPr bwMode="auto">
              <a:xfrm>
                <a:off x="4100294" y="1037766"/>
                <a:ext cx="246743" cy="261258"/>
              </a:xfrm>
              <a:prstGeom prst="ellipse">
                <a:avLst/>
              </a:prstGeom>
              <a:solidFill>
                <a:srgbClr val="FF0000"/>
              </a:solidFill>
              <a:ln w="25400" algn="ctr">
                <a:solidFill>
                  <a:srgbClr val="FFFF00"/>
                </a:solidFill>
                <a:round/>
                <a:headEnd/>
                <a:tailEnd type="triangle" w="med" len="med"/>
              </a:ln>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52" name="Oval 42"/>
              <p:cNvSpPr>
                <a:spLocks noChangeArrowheads="1"/>
              </p:cNvSpPr>
              <p:nvPr/>
            </p:nvSpPr>
            <p:spPr bwMode="auto">
              <a:xfrm>
                <a:off x="6437089" y="1683652"/>
                <a:ext cx="246743" cy="261258"/>
              </a:xfrm>
              <a:prstGeom prst="ellipse">
                <a:avLst/>
              </a:prstGeom>
              <a:solidFill>
                <a:srgbClr val="FF0000"/>
              </a:solidFill>
              <a:ln w="25400" algn="ctr">
                <a:solidFill>
                  <a:srgbClr val="FFFF00"/>
                </a:solidFill>
                <a:round/>
                <a:headEnd/>
                <a:tailEnd type="triangle" w="med" len="med"/>
              </a:ln>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53" name="Oval 44"/>
              <p:cNvSpPr>
                <a:spLocks noChangeArrowheads="1"/>
              </p:cNvSpPr>
              <p:nvPr/>
            </p:nvSpPr>
            <p:spPr bwMode="auto">
              <a:xfrm>
                <a:off x="6291946" y="747483"/>
                <a:ext cx="246743" cy="261258"/>
              </a:xfrm>
              <a:prstGeom prst="ellipse">
                <a:avLst/>
              </a:prstGeom>
              <a:solidFill>
                <a:srgbClr val="FF0000"/>
              </a:solidFill>
              <a:ln w="25400" algn="ctr">
                <a:solidFill>
                  <a:srgbClr val="FFFF00"/>
                </a:solidFill>
                <a:round/>
                <a:headEnd/>
                <a:tailEnd type="triangle" w="med" len="med"/>
              </a:ln>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1654" name="Oval 58"/>
              <p:cNvSpPr>
                <a:spLocks noChangeArrowheads="1"/>
              </p:cNvSpPr>
              <p:nvPr/>
            </p:nvSpPr>
            <p:spPr bwMode="auto">
              <a:xfrm rot="3197856">
                <a:off x="3103034" y="-306798"/>
                <a:ext cx="2929588" cy="5124703"/>
              </a:xfrm>
              <a:prstGeom prst="ellipse">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grpSp>
        <p:sp>
          <p:nvSpPr>
            <p:cNvPr id="111649" name="TextBox 56"/>
            <p:cNvSpPr txBox="1">
              <a:spLocks noChangeArrowheads="1"/>
            </p:cNvSpPr>
            <p:nvPr/>
          </p:nvSpPr>
          <p:spPr bwMode="auto">
            <a:xfrm>
              <a:off x="3379730" y="705568"/>
              <a:ext cx="639026" cy="33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r>
                <a:rPr lang="en-US" altLang="nb-NO" sz="1600" b="1">
                  <a:solidFill>
                    <a:schemeClr val="tx1"/>
                  </a:solidFill>
                </a:rPr>
                <a:t>2010</a:t>
              </a:r>
            </a:p>
          </p:txBody>
        </p:sp>
      </p:grpSp>
    </p:spTree>
    <p:extLst>
      <p:ext uri="{BB962C8B-B14F-4D97-AF65-F5344CB8AC3E}">
        <p14:creationId xmlns:p14="http://schemas.microsoft.com/office/powerpoint/2010/main" val="2761284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4" descr="127_large_Map-South-Afri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749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Oval 10"/>
          <p:cNvSpPr>
            <a:spLocks noChangeArrowheads="1"/>
          </p:cNvSpPr>
          <p:nvPr/>
        </p:nvSpPr>
        <p:spPr bwMode="auto">
          <a:xfrm>
            <a:off x="3378200" y="66929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44" name="Oval 11"/>
          <p:cNvSpPr>
            <a:spLocks noChangeArrowheads="1"/>
          </p:cNvSpPr>
          <p:nvPr/>
        </p:nvSpPr>
        <p:spPr bwMode="auto">
          <a:xfrm>
            <a:off x="8026400" y="20828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45" name="Oval 12"/>
          <p:cNvSpPr>
            <a:spLocks noChangeArrowheads="1"/>
          </p:cNvSpPr>
          <p:nvPr/>
        </p:nvSpPr>
        <p:spPr bwMode="auto">
          <a:xfrm>
            <a:off x="8648700" y="8890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46" name="Oval 13"/>
          <p:cNvSpPr>
            <a:spLocks noChangeArrowheads="1"/>
          </p:cNvSpPr>
          <p:nvPr/>
        </p:nvSpPr>
        <p:spPr bwMode="auto">
          <a:xfrm>
            <a:off x="3708400" y="69596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47" name="Oval 14"/>
          <p:cNvSpPr>
            <a:spLocks noChangeArrowheads="1"/>
          </p:cNvSpPr>
          <p:nvPr/>
        </p:nvSpPr>
        <p:spPr bwMode="auto">
          <a:xfrm>
            <a:off x="7975600" y="23114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48" name="Oval 15"/>
          <p:cNvSpPr>
            <a:spLocks noChangeArrowheads="1"/>
          </p:cNvSpPr>
          <p:nvPr/>
        </p:nvSpPr>
        <p:spPr bwMode="auto">
          <a:xfrm>
            <a:off x="9296400" y="43942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49" name="Oval 16"/>
          <p:cNvSpPr>
            <a:spLocks noChangeArrowheads="1"/>
          </p:cNvSpPr>
          <p:nvPr/>
        </p:nvSpPr>
        <p:spPr bwMode="auto">
          <a:xfrm>
            <a:off x="6337300" y="36830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50" name="Oval 17"/>
          <p:cNvSpPr>
            <a:spLocks noChangeArrowheads="1"/>
          </p:cNvSpPr>
          <p:nvPr/>
        </p:nvSpPr>
        <p:spPr bwMode="auto">
          <a:xfrm>
            <a:off x="6959600" y="42418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51" name="Oval 18"/>
          <p:cNvSpPr>
            <a:spLocks noChangeArrowheads="1"/>
          </p:cNvSpPr>
          <p:nvPr/>
        </p:nvSpPr>
        <p:spPr bwMode="auto">
          <a:xfrm>
            <a:off x="7797800" y="61468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52" name="Oval 19"/>
          <p:cNvSpPr>
            <a:spLocks noChangeArrowheads="1"/>
          </p:cNvSpPr>
          <p:nvPr/>
        </p:nvSpPr>
        <p:spPr bwMode="auto">
          <a:xfrm>
            <a:off x="7112000" y="64135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53" name="Oval 20"/>
          <p:cNvSpPr>
            <a:spLocks noChangeArrowheads="1"/>
          </p:cNvSpPr>
          <p:nvPr/>
        </p:nvSpPr>
        <p:spPr bwMode="auto">
          <a:xfrm>
            <a:off x="5054600" y="65151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54" name="Oval 21"/>
          <p:cNvSpPr>
            <a:spLocks noChangeArrowheads="1"/>
          </p:cNvSpPr>
          <p:nvPr/>
        </p:nvSpPr>
        <p:spPr bwMode="auto">
          <a:xfrm>
            <a:off x="5168900" y="66548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55" name="Oval 22"/>
          <p:cNvSpPr>
            <a:spLocks noChangeArrowheads="1"/>
          </p:cNvSpPr>
          <p:nvPr/>
        </p:nvSpPr>
        <p:spPr bwMode="auto">
          <a:xfrm>
            <a:off x="5384800" y="66929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56" name="Oval 23"/>
          <p:cNvSpPr>
            <a:spLocks noChangeArrowheads="1"/>
          </p:cNvSpPr>
          <p:nvPr/>
        </p:nvSpPr>
        <p:spPr bwMode="auto">
          <a:xfrm>
            <a:off x="6692900" y="66802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57" name="Oval 24"/>
          <p:cNvSpPr>
            <a:spLocks noChangeArrowheads="1"/>
          </p:cNvSpPr>
          <p:nvPr/>
        </p:nvSpPr>
        <p:spPr bwMode="auto">
          <a:xfrm>
            <a:off x="9347200" y="19558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58" name="Oval 25"/>
          <p:cNvSpPr>
            <a:spLocks noChangeArrowheads="1"/>
          </p:cNvSpPr>
          <p:nvPr/>
        </p:nvSpPr>
        <p:spPr bwMode="auto">
          <a:xfrm>
            <a:off x="4610100" y="35814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59" name="Oval 26"/>
          <p:cNvSpPr>
            <a:spLocks noChangeArrowheads="1"/>
          </p:cNvSpPr>
          <p:nvPr/>
        </p:nvSpPr>
        <p:spPr bwMode="auto">
          <a:xfrm>
            <a:off x="6451600" y="4940300"/>
            <a:ext cx="139700" cy="114300"/>
          </a:xfrm>
          <a:prstGeom prst="ellipse">
            <a:avLst/>
          </a:prstGeom>
          <a:solidFill>
            <a:srgbClr val="FF9900"/>
          </a:solidFill>
          <a:ln w="9525">
            <a:solidFill>
              <a:srgbClr val="FF9900"/>
            </a:solidFill>
            <a:round/>
            <a:headEnd/>
            <a:tailEnd/>
          </a:ln>
        </p:spPr>
        <p:txBody>
          <a:bodyPr wrap="none" anchor="ct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60" name="Oval 37"/>
          <p:cNvSpPr>
            <a:spLocks noChangeArrowheads="1"/>
          </p:cNvSpPr>
          <p:nvPr/>
        </p:nvSpPr>
        <p:spPr bwMode="auto">
          <a:xfrm>
            <a:off x="6256338" y="3251200"/>
            <a:ext cx="246062" cy="261938"/>
          </a:xfrm>
          <a:prstGeom prst="ellipse">
            <a:avLst/>
          </a:prstGeom>
          <a:solidFill>
            <a:srgbClr val="FF0000"/>
          </a:solidFill>
          <a:ln w="25400" algn="ctr">
            <a:solidFill>
              <a:srgbClr val="FFFF00"/>
            </a:solidFill>
            <a:round/>
            <a:headEnd/>
            <a:tailEnd type="triangle" w="med" len="med"/>
          </a:ln>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61" name="Oval 38"/>
          <p:cNvSpPr>
            <a:spLocks noChangeArrowheads="1"/>
          </p:cNvSpPr>
          <p:nvPr/>
        </p:nvSpPr>
        <p:spPr bwMode="auto">
          <a:xfrm>
            <a:off x="8323263" y="2954338"/>
            <a:ext cx="247650" cy="260350"/>
          </a:xfrm>
          <a:prstGeom prst="ellipse">
            <a:avLst/>
          </a:prstGeom>
          <a:solidFill>
            <a:srgbClr val="FF0000"/>
          </a:solidFill>
          <a:ln w="25400" algn="ctr">
            <a:solidFill>
              <a:srgbClr val="FFFF00"/>
            </a:solidFill>
            <a:round/>
            <a:headEnd/>
            <a:tailEnd type="triangle" w="med" len="med"/>
          </a:ln>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62" name="Oval 39"/>
          <p:cNvSpPr>
            <a:spLocks noChangeArrowheads="1"/>
          </p:cNvSpPr>
          <p:nvPr/>
        </p:nvSpPr>
        <p:spPr bwMode="auto">
          <a:xfrm>
            <a:off x="6516688" y="3324225"/>
            <a:ext cx="247650" cy="260350"/>
          </a:xfrm>
          <a:prstGeom prst="ellipse">
            <a:avLst/>
          </a:prstGeom>
          <a:solidFill>
            <a:srgbClr val="FF0000"/>
          </a:solidFill>
          <a:ln w="25400" algn="ctr">
            <a:solidFill>
              <a:srgbClr val="FFFF00"/>
            </a:solidFill>
            <a:round/>
            <a:headEnd/>
            <a:tailEnd type="triangle" w="med" len="med"/>
          </a:ln>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63" name="Oval 40"/>
          <p:cNvSpPr>
            <a:spLocks noChangeArrowheads="1"/>
          </p:cNvSpPr>
          <p:nvPr/>
        </p:nvSpPr>
        <p:spPr bwMode="auto">
          <a:xfrm>
            <a:off x="6756401" y="3243264"/>
            <a:ext cx="246063" cy="261937"/>
          </a:xfrm>
          <a:prstGeom prst="ellipse">
            <a:avLst/>
          </a:prstGeom>
          <a:solidFill>
            <a:srgbClr val="FF0000"/>
          </a:solidFill>
          <a:ln w="25400" algn="ctr">
            <a:solidFill>
              <a:srgbClr val="FFFF00"/>
            </a:solidFill>
            <a:round/>
            <a:headEnd/>
            <a:tailEnd type="triangle" w="med" len="med"/>
          </a:ln>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64" name="Oval 41"/>
          <p:cNvSpPr>
            <a:spLocks noChangeArrowheads="1"/>
          </p:cNvSpPr>
          <p:nvPr/>
        </p:nvSpPr>
        <p:spPr bwMode="auto">
          <a:xfrm>
            <a:off x="7227888" y="2844800"/>
            <a:ext cx="247650" cy="261938"/>
          </a:xfrm>
          <a:prstGeom prst="ellipse">
            <a:avLst/>
          </a:prstGeom>
          <a:solidFill>
            <a:srgbClr val="FF0000"/>
          </a:solidFill>
          <a:ln w="25400" algn="ctr">
            <a:solidFill>
              <a:srgbClr val="FFFF00"/>
            </a:solidFill>
            <a:round/>
            <a:headEnd/>
            <a:tailEnd type="triangle" w="med" len="med"/>
          </a:ln>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65" name="Oval 42"/>
          <p:cNvSpPr>
            <a:spLocks noChangeArrowheads="1"/>
          </p:cNvSpPr>
          <p:nvPr/>
        </p:nvSpPr>
        <p:spPr bwMode="auto">
          <a:xfrm>
            <a:off x="8135938" y="2547938"/>
            <a:ext cx="246062" cy="260350"/>
          </a:xfrm>
          <a:prstGeom prst="ellipse">
            <a:avLst/>
          </a:prstGeom>
          <a:solidFill>
            <a:srgbClr val="FF0000"/>
          </a:solidFill>
          <a:ln w="25400" algn="ctr">
            <a:solidFill>
              <a:srgbClr val="FFFF00"/>
            </a:solidFill>
            <a:round/>
            <a:headEnd/>
            <a:tailEnd type="triangle" w="med" len="med"/>
          </a:ln>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66" name="Oval 43"/>
          <p:cNvSpPr>
            <a:spLocks noChangeArrowheads="1"/>
          </p:cNvSpPr>
          <p:nvPr/>
        </p:nvSpPr>
        <p:spPr bwMode="auto">
          <a:xfrm>
            <a:off x="7024688" y="2365375"/>
            <a:ext cx="247650" cy="261938"/>
          </a:xfrm>
          <a:prstGeom prst="ellipse">
            <a:avLst/>
          </a:prstGeom>
          <a:solidFill>
            <a:srgbClr val="FF0000"/>
          </a:solidFill>
          <a:ln w="25400" algn="ctr">
            <a:solidFill>
              <a:srgbClr val="FFFF00"/>
            </a:solidFill>
            <a:round/>
            <a:headEnd/>
            <a:tailEnd type="triangle" w="med" len="med"/>
          </a:ln>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67" name="Oval 44"/>
          <p:cNvSpPr>
            <a:spLocks noChangeArrowheads="1"/>
          </p:cNvSpPr>
          <p:nvPr/>
        </p:nvSpPr>
        <p:spPr bwMode="auto">
          <a:xfrm>
            <a:off x="7800975" y="3375025"/>
            <a:ext cx="247650" cy="260350"/>
          </a:xfrm>
          <a:prstGeom prst="ellipse">
            <a:avLst/>
          </a:prstGeom>
          <a:solidFill>
            <a:srgbClr val="FF0000"/>
          </a:solidFill>
          <a:ln w="25400" algn="ctr">
            <a:solidFill>
              <a:srgbClr val="FFFF00"/>
            </a:solidFill>
            <a:round/>
            <a:headEnd/>
            <a:tailEnd type="triangle" w="med" len="med"/>
          </a:ln>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68" name="Oval 27"/>
          <p:cNvSpPr>
            <a:spLocks noChangeArrowheads="1"/>
          </p:cNvSpPr>
          <p:nvPr/>
        </p:nvSpPr>
        <p:spPr bwMode="auto">
          <a:xfrm>
            <a:off x="5624513" y="3476625"/>
            <a:ext cx="246062" cy="260350"/>
          </a:xfrm>
          <a:prstGeom prst="ellipse">
            <a:avLst/>
          </a:prstGeom>
          <a:solidFill>
            <a:srgbClr val="FF0000"/>
          </a:solidFill>
          <a:ln w="25400" algn="ctr">
            <a:solidFill>
              <a:srgbClr val="FFFF00"/>
            </a:solidFill>
            <a:round/>
            <a:headEnd/>
            <a:tailEnd type="triangle" w="med" len="med"/>
          </a:ln>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69" name="Oval 27"/>
          <p:cNvSpPr>
            <a:spLocks noChangeArrowheads="1"/>
          </p:cNvSpPr>
          <p:nvPr/>
        </p:nvSpPr>
        <p:spPr bwMode="auto">
          <a:xfrm>
            <a:off x="6719888" y="2787650"/>
            <a:ext cx="246062" cy="260350"/>
          </a:xfrm>
          <a:prstGeom prst="ellipse">
            <a:avLst/>
          </a:prstGeom>
          <a:solidFill>
            <a:srgbClr val="FF0000"/>
          </a:solidFill>
          <a:ln w="25400" algn="ctr">
            <a:solidFill>
              <a:srgbClr val="FFFF00"/>
            </a:solidFill>
            <a:round/>
            <a:headEnd/>
            <a:tailEnd type="triangle" w="med" len="med"/>
          </a:ln>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sp>
        <p:nvSpPr>
          <p:cNvPr id="112670" name="Flowchart: Extract 28"/>
          <p:cNvSpPr>
            <a:spLocks noChangeArrowheads="1"/>
          </p:cNvSpPr>
          <p:nvPr/>
        </p:nvSpPr>
        <p:spPr bwMode="auto">
          <a:xfrm rot="10800000">
            <a:off x="5500689" y="2379663"/>
            <a:ext cx="3817937" cy="2119312"/>
          </a:xfrm>
          <a:prstGeom prst="flowChartExtract">
            <a:avLst/>
          </a:prstGeom>
          <a:solidFill>
            <a:srgbClr val="006600">
              <a:alpha val="25098"/>
            </a:srgbClr>
          </a:solidFill>
          <a:ln w="25400" algn="ctr">
            <a:solidFill>
              <a:srgbClr val="FFFF00"/>
            </a:solidFill>
            <a:round/>
            <a:headEnd/>
            <a:tailEnd type="triangle" w="med" len="med"/>
          </a:ln>
        </p:spPr>
        <p:txBody>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a:spcBef>
                <a:spcPct val="0"/>
              </a:spcBef>
              <a:buFontTx/>
              <a:buNone/>
            </a:pPr>
            <a:endParaRPr lang="nb-NO" altLang="nb-NO">
              <a:solidFill>
                <a:schemeClr val="tx1"/>
              </a:solidFill>
            </a:endParaRPr>
          </a:p>
        </p:txBody>
      </p:sp>
      <p:pic>
        <p:nvPicPr>
          <p:cNvPr id="31" name="Picture 4" descr="fly spray pesticider m fol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1" y="981076"/>
            <a:ext cx="907097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p:cNvSpPr>
            <a:spLocks noChangeArrowheads="1"/>
          </p:cNvSpPr>
          <p:nvPr/>
        </p:nvSpPr>
        <p:spPr bwMode="auto">
          <a:xfrm>
            <a:off x="2138364" y="5645151"/>
            <a:ext cx="8061325"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257300" indent="-3429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hangingPunct="1">
              <a:lnSpc>
                <a:spcPct val="80000"/>
              </a:lnSpc>
              <a:spcBef>
                <a:spcPct val="0"/>
              </a:spcBef>
              <a:buFontTx/>
              <a:buNone/>
            </a:pPr>
            <a:r>
              <a:rPr lang="en-GB" altLang="nb-NO" sz="2400" dirty="0" smtClean="0"/>
              <a:t>Response in South Africa:</a:t>
            </a:r>
            <a:endParaRPr lang="en-GB" altLang="nb-NO" sz="2400" dirty="0"/>
          </a:p>
          <a:p>
            <a:pPr lvl="2" eaLnBrk="1" hangingPunct="1">
              <a:lnSpc>
                <a:spcPct val="80000"/>
              </a:lnSpc>
              <a:spcBef>
                <a:spcPct val="0"/>
              </a:spcBef>
            </a:pPr>
            <a:r>
              <a:rPr lang="en-GB" altLang="nb-NO" sz="2000" dirty="0" smtClean="0"/>
              <a:t>Spraying with pesticides</a:t>
            </a:r>
          </a:p>
          <a:p>
            <a:pPr lvl="2" eaLnBrk="1" hangingPunct="1">
              <a:lnSpc>
                <a:spcPct val="80000"/>
              </a:lnSpc>
              <a:spcBef>
                <a:spcPct val="0"/>
              </a:spcBef>
            </a:pPr>
            <a:r>
              <a:rPr lang="en-GB" altLang="nb-NO" sz="2000" dirty="0" smtClean="0"/>
              <a:t>Plants with several </a:t>
            </a:r>
            <a:r>
              <a:rPr lang="en-GB" altLang="nb-NO" sz="2000" dirty="0" err="1" smtClean="0"/>
              <a:t>Bt</a:t>
            </a:r>
            <a:r>
              <a:rPr lang="en-GB" altLang="nb-NO" sz="2000" dirty="0" smtClean="0"/>
              <a:t>-toxins</a:t>
            </a:r>
            <a:endParaRPr lang="en-GB" altLang="nb-NO" sz="2000" dirty="0"/>
          </a:p>
        </p:txBody>
      </p:sp>
    </p:spTree>
    <p:extLst>
      <p:ext uri="{BB962C8B-B14F-4D97-AF65-F5344CB8AC3E}">
        <p14:creationId xmlns:p14="http://schemas.microsoft.com/office/powerpoint/2010/main" val="921817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The </a:t>
            </a:r>
            <a:r>
              <a:rPr lang="nb-NO" dirty="0" err="1" smtClean="0"/>
              <a:t>Precautionary</a:t>
            </a:r>
            <a:r>
              <a:rPr lang="nb-NO" dirty="0" smtClean="0"/>
              <a:t> </a:t>
            </a:r>
            <a:r>
              <a:rPr lang="nb-NO" dirty="0" err="1" smtClean="0"/>
              <a:t>Principle</a:t>
            </a:r>
            <a:endParaRPr lang="nb-NO" dirty="0"/>
          </a:p>
        </p:txBody>
      </p:sp>
      <p:sp>
        <p:nvSpPr>
          <p:cNvPr id="3" name="Content Placeholder 2"/>
          <p:cNvSpPr>
            <a:spLocks noGrp="1"/>
          </p:cNvSpPr>
          <p:nvPr>
            <p:ph idx="1"/>
          </p:nvPr>
        </p:nvSpPr>
        <p:spPr>
          <a:xfrm>
            <a:off x="983432" y="1600201"/>
            <a:ext cx="10081120" cy="4525963"/>
          </a:xfrm>
        </p:spPr>
        <p:txBody>
          <a:bodyPr/>
          <a:lstStyle/>
          <a:p>
            <a:pPr marL="0" indent="0">
              <a:buNone/>
            </a:pPr>
            <a:r>
              <a:rPr lang="nb-NO" altLang="nb-NO" sz="2400" b="1" dirty="0"/>
              <a:t>“ In order to </a:t>
            </a:r>
            <a:r>
              <a:rPr lang="nb-NO" altLang="nb-NO" sz="2400" b="1" dirty="0" err="1"/>
              <a:t>achieve</a:t>
            </a:r>
            <a:r>
              <a:rPr lang="nb-NO" altLang="nb-NO" sz="2400" b="1" dirty="0"/>
              <a:t> </a:t>
            </a:r>
            <a:r>
              <a:rPr lang="nb-NO" altLang="nb-NO" sz="2400" b="1" dirty="0" err="1"/>
              <a:t>sustainable</a:t>
            </a:r>
            <a:r>
              <a:rPr lang="nb-NO" altLang="nb-NO" sz="2400" b="1" dirty="0"/>
              <a:t> </a:t>
            </a:r>
            <a:r>
              <a:rPr lang="nb-NO" altLang="nb-NO" sz="2400" b="1" dirty="0" err="1"/>
              <a:t>development</a:t>
            </a:r>
            <a:r>
              <a:rPr lang="nb-NO" altLang="nb-NO" sz="2400" b="1" dirty="0"/>
              <a:t>, </a:t>
            </a:r>
            <a:r>
              <a:rPr lang="nb-NO" altLang="nb-NO" sz="2400" b="1" dirty="0" err="1"/>
              <a:t>politics</a:t>
            </a:r>
            <a:r>
              <a:rPr lang="nb-NO" altLang="nb-NO" sz="2400" b="1" dirty="0"/>
              <a:t> must be </a:t>
            </a:r>
            <a:r>
              <a:rPr lang="nb-NO" altLang="nb-NO" sz="2400" b="1" dirty="0" err="1"/>
              <a:t>based</a:t>
            </a:r>
            <a:r>
              <a:rPr lang="nb-NO" altLang="nb-NO" sz="2400" b="1" dirty="0"/>
              <a:t> </a:t>
            </a:r>
            <a:r>
              <a:rPr lang="nb-NO" altLang="nb-NO" sz="2400" b="1" dirty="0" err="1"/>
              <a:t>on</a:t>
            </a:r>
            <a:r>
              <a:rPr lang="nb-NO" altLang="nb-NO" sz="2400" b="1" dirty="0"/>
              <a:t> </a:t>
            </a:r>
            <a:r>
              <a:rPr lang="nb-NO" altLang="nb-NO" sz="2400" b="1" dirty="0" err="1"/>
              <a:t>the</a:t>
            </a:r>
            <a:r>
              <a:rPr lang="nb-NO" altLang="nb-NO" sz="2400" b="1" dirty="0"/>
              <a:t> </a:t>
            </a:r>
            <a:r>
              <a:rPr lang="nb-NO" altLang="nb-NO" sz="2400" b="1" dirty="0" err="1"/>
              <a:t>precautionary</a:t>
            </a:r>
            <a:r>
              <a:rPr lang="nb-NO" altLang="nb-NO" sz="2400" b="1" dirty="0"/>
              <a:t> </a:t>
            </a:r>
            <a:r>
              <a:rPr lang="nb-NO" altLang="nb-NO" sz="2400" b="1" dirty="0" err="1"/>
              <a:t>principle</a:t>
            </a:r>
            <a:r>
              <a:rPr lang="nb-NO" altLang="nb-NO" sz="2400" b="1" dirty="0"/>
              <a:t>. </a:t>
            </a:r>
            <a:r>
              <a:rPr lang="nb-NO" altLang="nb-NO" sz="2400" b="1" dirty="0" err="1"/>
              <a:t>Environmental</a:t>
            </a:r>
            <a:r>
              <a:rPr lang="nb-NO" altLang="nb-NO" sz="2400" b="1" dirty="0"/>
              <a:t> </a:t>
            </a:r>
            <a:r>
              <a:rPr lang="nb-NO" altLang="nb-NO" sz="2400" b="1" dirty="0" err="1"/>
              <a:t>measures</a:t>
            </a:r>
            <a:r>
              <a:rPr lang="nb-NO" altLang="nb-NO" sz="2400" b="1" dirty="0"/>
              <a:t> must </a:t>
            </a:r>
            <a:r>
              <a:rPr lang="nb-NO" altLang="nb-NO" sz="2400" b="1" dirty="0" err="1">
                <a:solidFill>
                  <a:srgbClr val="FFFF00"/>
                </a:solidFill>
              </a:rPr>
              <a:t>anticipate</a:t>
            </a:r>
            <a:r>
              <a:rPr lang="nb-NO" altLang="nb-NO" sz="2400" b="1" dirty="0">
                <a:solidFill>
                  <a:srgbClr val="FFFF00"/>
                </a:solidFill>
              </a:rPr>
              <a:t>, </a:t>
            </a:r>
            <a:r>
              <a:rPr lang="nb-NO" altLang="nb-NO" sz="2400" b="1" dirty="0" err="1">
                <a:solidFill>
                  <a:srgbClr val="FFFF00"/>
                </a:solidFill>
              </a:rPr>
              <a:t>prevent</a:t>
            </a:r>
            <a:r>
              <a:rPr lang="nb-NO" altLang="nb-NO" sz="2400" b="1" dirty="0">
                <a:solidFill>
                  <a:srgbClr val="FFFF00"/>
                </a:solidFill>
              </a:rPr>
              <a:t> and </a:t>
            </a:r>
            <a:r>
              <a:rPr lang="nb-NO" altLang="nb-NO" sz="2400" b="1" dirty="0" err="1">
                <a:solidFill>
                  <a:srgbClr val="FFFF00"/>
                </a:solidFill>
              </a:rPr>
              <a:t>attack</a:t>
            </a:r>
            <a:r>
              <a:rPr lang="nb-NO" altLang="nb-NO" sz="2400" b="1" dirty="0">
                <a:solidFill>
                  <a:srgbClr val="FFFF00"/>
                </a:solidFill>
              </a:rPr>
              <a:t> </a:t>
            </a:r>
            <a:r>
              <a:rPr lang="nb-NO" altLang="nb-NO" sz="2400" b="1" dirty="0" err="1">
                <a:solidFill>
                  <a:srgbClr val="FFFF00"/>
                </a:solidFill>
              </a:rPr>
              <a:t>the</a:t>
            </a:r>
            <a:r>
              <a:rPr lang="nb-NO" altLang="nb-NO" sz="2400" b="1" dirty="0">
                <a:solidFill>
                  <a:srgbClr val="FFFF00"/>
                </a:solidFill>
              </a:rPr>
              <a:t> </a:t>
            </a:r>
            <a:r>
              <a:rPr lang="nb-NO" altLang="nb-NO" sz="2400" b="1" dirty="0" err="1">
                <a:solidFill>
                  <a:srgbClr val="FFFF00"/>
                </a:solidFill>
              </a:rPr>
              <a:t>causes</a:t>
            </a:r>
            <a:r>
              <a:rPr lang="nb-NO" altLang="nb-NO" sz="2400" b="1" dirty="0">
                <a:solidFill>
                  <a:srgbClr val="FFFF00"/>
                </a:solidFill>
              </a:rPr>
              <a:t> </a:t>
            </a:r>
            <a:r>
              <a:rPr lang="nb-NO" altLang="nb-NO" sz="2400" b="1" dirty="0" err="1">
                <a:solidFill>
                  <a:srgbClr val="FFFF00"/>
                </a:solidFill>
              </a:rPr>
              <a:t>of</a:t>
            </a:r>
            <a:r>
              <a:rPr lang="nb-NO" altLang="nb-NO" sz="2400" b="1" dirty="0">
                <a:solidFill>
                  <a:srgbClr val="FFFF00"/>
                </a:solidFill>
              </a:rPr>
              <a:t> </a:t>
            </a:r>
            <a:r>
              <a:rPr lang="nb-NO" altLang="nb-NO" sz="2400" b="1" dirty="0" err="1">
                <a:solidFill>
                  <a:srgbClr val="FFFF00"/>
                </a:solidFill>
              </a:rPr>
              <a:t>environmental</a:t>
            </a:r>
            <a:r>
              <a:rPr lang="nb-NO" altLang="nb-NO" sz="2400" b="1" dirty="0">
                <a:solidFill>
                  <a:srgbClr val="FFFF00"/>
                </a:solidFill>
              </a:rPr>
              <a:t> </a:t>
            </a:r>
            <a:r>
              <a:rPr lang="nb-NO" altLang="nb-NO" sz="2400" b="1" dirty="0" err="1">
                <a:solidFill>
                  <a:srgbClr val="FFFF00"/>
                </a:solidFill>
              </a:rPr>
              <a:t>degradation</a:t>
            </a:r>
            <a:r>
              <a:rPr lang="nb-NO" altLang="nb-NO" sz="2400" b="1" dirty="0"/>
              <a:t>. </a:t>
            </a:r>
            <a:r>
              <a:rPr lang="nb-NO" altLang="nb-NO" sz="2400" b="1" dirty="0" err="1"/>
              <a:t>Where</a:t>
            </a:r>
            <a:r>
              <a:rPr lang="nb-NO" altLang="nb-NO" sz="2400" b="1" dirty="0"/>
              <a:t> </a:t>
            </a:r>
            <a:r>
              <a:rPr lang="nb-NO" altLang="nb-NO" sz="2400" b="1" dirty="0" err="1"/>
              <a:t>there</a:t>
            </a:r>
            <a:r>
              <a:rPr lang="nb-NO" altLang="nb-NO" sz="2400" b="1" dirty="0"/>
              <a:t> </a:t>
            </a:r>
            <a:r>
              <a:rPr lang="nb-NO" altLang="nb-NO" sz="2400" b="1" dirty="0" err="1"/>
              <a:t>are</a:t>
            </a:r>
            <a:r>
              <a:rPr lang="nb-NO" altLang="nb-NO" sz="2400" b="1" dirty="0"/>
              <a:t> </a:t>
            </a:r>
            <a:r>
              <a:rPr lang="nb-NO" altLang="nb-NO" sz="2400" b="1" dirty="0" err="1"/>
              <a:t>threats</a:t>
            </a:r>
            <a:r>
              <a:rPr lang="nb-NO" altLang="nb-NO" sz="2400" b="1" dirty="0"/>
              <a:t> </a:t>
            </a:r>
            <a:r>
              <a:rPr lang="nb-NO" altLang="nb-NO" sz="2400" b="1" dirty="0" err="1"/>
              <a:t>of</a:t>
            </a:r>
            <a:r>
              <a:rPr lang="nb-NO" altLang="nb-NO" sz="2400" b="1" dirty="0"/>
              <a:t> </a:t>
            </a:r>
            <a:r>
              <a:rPr lang="nb-NO" altLang="nb-NO" sz="2400" b="1" dirty="0" err="1"/>
              <a:t>serious</a:t>
            </a:r>
            <a:r>
              <a:rPr lang="nb-NO" altLang="nb-NO" sz="2400" b="1" dirty="0"/>
              <a:t>, irreversible </a:t>
            </a:r>
            <a:r>
              <a:rPr lang="nb-NO" altLang="nb-NO" sz="2400" b="1" dirty="0" err="1"/>
              <a:t>damage</a:t>
            </a:r>
            <a:r>
              <a:rPr lang="nb-NO" altLang="nb-NO" sz="2400" b="1" dirty="0"/>
              <a:t>, </a:t>
            </a:r>
            <a:r>
              <a:rPr lang="nb-NO" altLang="nb-NO" sz="2400" b="1" dirty="0" err="1"/>
              <a:t>lack</a:t>
            </a:r>
            <a:r>
              <a:rPr lang="nb-NO" altLang="nb-NO" sz="2400" b="1" dirty="0"/>
              <a:t> </a:t>
            </a:r>
            <a:r>
              <a:rPr lang="nb-NO" altLang="nb-NO" sz="2400" b="1" dirty="0" err="1"/>
              <a:t>of</a:t>
            </a:r>
            <a:r>
              <a:rPr lang="nb-NO" altLang="nb-NO" sz="2400" b="1" dirty="0"/>
              <a:t> </a:t>
            </a:r>
            <a:r>
              <a:rPr lang="nb-NO" altLang="nb-NO" sz="2400" b="1" dirty="0" err="1"/>
              <a:t>scientific</a:t>
            </a:r>
            <a:r>
              <a:rPr lang="nb-NO" altLang="nb-NO" sz="2400" b="1" dirty="0"/>
              <a:t> </a:t>
            </a:r>
            <a:r>
              <a:rPr lang="nb-NO" altLang="nb-NO" sz="2400" b="1" dirty="0" err="1"/>
              <a:t>certainty</a:t>
            </a:r>
            <a:r>
              <a:rPr lang="nb-NO" altLang="nb-NO" sz="2400" b="1" dirty="0"/>
              <a:t> </a:t>
            </a:r>
            <a:r>
              <a:rPr lang="nb-NO" altLang="nb-NO" sz="2400" b="1" dirty="0" err="1"/>
              <a:t>should</a:t>
            </a:r>
            <a:r>
              <a:rPr lang="nb-NO" altLang="nb-NO" sz="2400" b="1" dirty="0"/>
              <a:t> not be used as a </a:t>
            </a:r>
            <a:r>
              <a:rPr lang="nb-NO" altLang="nb-NO" sz="2400" b="1" dirty="0" err="1"/>
              <a:t>reason</a:t>
            </a:r>
            <a:r>
              <a:rPr lang="nb-NO" altLang="nb-NO" sz="2400" b="1" dirty="0"/>
              <a:t> for </a:t>
            </a:r>
            <a:r>
              <a:rPr lang="nb-NO" altLang="nb-NO" sz="2400" b="1" dirty="0" err="1"/>
              <a:t>postponing</a:t>
            </a:r>
            <a:r>
              <a:rPr lang="nb-NO" altLang="nb-NO" sz="2400" b="1" dirty="0"/>
              <a:t> </a:t>
            </a:r>
            <a:r>
              <a:rPr lang="nb-NO" altLang="nb-NO" sz="2400" b="1" dirty="0" err="1"/>
              <a:t>measures</a:t>
            </a:r>
            <a:r>
              <a:rPr lang="nb-NO" altLang="nb-NO" sz="2400" b="1" dirty="0"/>
              <a:t> to </a:t>
            </a:r>
            <a:r>
              <a:rPr lang="nb-NO" altLang="nb-NO" sz="2400" b="1" dirty="0" err="1"/>
              <a:t>prevent</a:t>
            </a:r>
            <a:r>
              <a:rPr lang="nb-NO" altLang="nb-NO" sz="2400" b="1" dirty="0"/>
              <a:t> </a:t>
            </a:r>
            <a:r>
              <a:rPr lang="nb-NO" altLang="nb-NO" sz="2400" b="1" dirty="0" err="1"/>
              <a:t>environmental</a:t>
            </a:r>
            <a:r>
              <a:rPr lang="nb-NO" altLang="nb-NO" sz="2400" b="1" dirty="0"/>
              <a:t> </a:t>
            </a:r>
            <a:r>
              <a:rPr lang="nb-NO" altLang="nb-NO" sz="2400" b="1" dirty="0" err="1"/>
              <a:t>degradation</a:t>
            </a:r>
            <a:r>
              <a:rPr lang="nb-NO" altLang="nb-NO" sz="2400" b="1" dirty="0" smtClean="0"/>
              <a:t>”</a:t>
            </a:r>
            <a:endParaRPr lang="nb-NO" altLang="nb-NO" sz="2400" b="1" dirty="0"/>
          </a:p>
          <a:p>
            <a:pPr algn="ctr"/>
            <a:endParaRPr lang="nb-NO" altLang="nb-NO" sz="2400" b="1" dirty="0" smtClean="0"/>
          </a:p>
          <a:p>
            <a:pPr algn="ctr"/>
            <a:endParaRPr lang="nb-NO" altLang="nb-NO" sz="2400" b="1" dirty="0"/>
          </a:p>
          <a:p>
            <a:pPr algn="ctr"/>
            <a:endParaRPr lang="nb-NO" altLang="nb-NO" sz="2400" dirty="0"/>
          </a:p>
          <a:p>
            <a:pPr marL="0" indent="0" algn="ctr">
              <a:buNone/>
            </a:pPr>
            <a:r>
              <a:rPr lang="nb-NO" altLang="nb-NO" sz="1600" i="1" dirty="0"/>
              <a:t>From </a:t>
            </a:r>
            <a:r>
              <a:rPr lang="nb-NO" altLang="nb-NO" sz="1600" i="1" dirty="0" err="1"/>
              <a:t>the</a:t>
            </a:r>
            <a:r>
              <a:rPr lang="nb-NO" altLang="nb-NO" sz="1600" i="1" dirty="0"/>
              <a:t> Bergen </a:t>
            </a:r>
            <a:r>
              <a:rPr lang="nb-NO" altLang="nb-NO" sz="1600" i="1" dirty="0" err="1"/>
              <a:t>Declaration</a:t>
            </a:r>
            <a:r>
              <a:rPr lang="nb-NO" altLang="nb-NO" sz="1600" i="1" dirty="0"/>
              <a:t>, 1990, </a:t>
            </a:r>
            <a:r>
              <a:rPr lang="nb-NO" altLang="nb-NO" sz="1600" i="1" dirty="0" smtClean="0"/>
              <a:t>as </a:t>
            </a:r>
            <a:r>
              <a:rPr lang="nb-NO" altLang="nb-NO" sz="1600" i="1" dirty="0" err="1" smtClean="0"/>
              <a:t>cited</a:t>
            </a:r>
            <a:r>
              <a:rPr lang="nb-NO" altLang="nb-NO" sz="1600" i="1" dirty="0" smtClean="0"/>
              <a:t> by Cameron &amp; </a:t>
            </a:r>
            <a:r>
              <a:rPr lang="nb-NO" altLang="nb-NO" sz="1600" i="1" dirty="0" err="1" smtClean="0"/>
              <a:t>Abouchar</a:t>
            </a:r>
            <a:r>
              <a:rPr lang="nb-NO" altLang="nb-NO" sz="1600" i="1" dirty="0" smtClean="0"/>
              <a:t>. Boston </a:t>
            </a:r>
            <a:r>
              <a:rPr lang="nb-NO" altLang="nb-NO" sz="1600" i="1" dirty="0"/>
              <a:t>College </a:t>
            </a:r>
            <a:r>
              <a:rPr lang="nb-NO" altLang="nb-NO" sz="1600" i="1" dirty="0" smtClean="0"/>
              <a:t>International </a:t>
            </a:r>
            <a:r>
              <a:rPr lang="nb-NO" altLang="nb-NO" sz="1600" i="1" dirty="0"/>
              <a:t>&amp; </a:t>
            </a:r>
            <a:r>
              <a:rPr lang="nb-NO" altLang="nb-NO" sz="1600" i="1" dirty="0" err="1"/>
              <a:t>Comparative</a:t>
            </a:r>
            <a:r>
              <a:rPr lang="nb-NO" altLang="nb-NO" sz="1600" i="1" dirty="0"/>
              <a:t> Law </a:t>
            </a:r>
            <a:r>
              <a:rPr lang="nb-NO" altLang="nb-NO" sz="1600" i="1" dirty="0" err="1"/>
              <a:t>Review</a:t>
            </a:r>
            <a:r>
              <a:rPr lang="nb-NO" altLang="nb-NO" sz="1600" i="1" dirty="0"/>
              <a:t> 14: 1-28, 1991   </a:t>
            </a:r>
          </a:p>
          <a:p>
            <a:endParaRPr lang="nb-NO" sz="2400" dirty="0"/>
          </a:p>
        </p:txBody>
      </p:sp>
    </p:spTree>
    <p:extLst>
      <p:ext uri="{BB962C8B-B14F-4D97-AF65-F5344CB8AC3E}">
        <p14:creationId xmlns:p14="http://schemas.microsoft.com/office/powerpoint/2010/main" val="1826762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Alternative </a:t>
            </a:r>
            <a:r>
              <a:rPr lang="nb-NO" dirty="0" err="1" smtClean="0"/>
              <a:t>ways</a:t>
            </a:r>
            <a:r>
              <a:rPr lang="nb-NO" dirty="0" smtClean="0"/>
              <a:t> to </a:t>
            </a:r>
            <a:r>
              <a:rPr lang="nb-NO" dirty="0" err="1" smtClean="0"/>
              <a:t>improve</a:t>
            </a:r>
            <a:r>
              <a:rPr lang="nb-NO" dirty="0" smtClean="0"/>
              <a:t> </a:t>
            </a:r>
            <a:r>
              <a:rPr lang="nb-NO" dirty="0" err="1" smtClean="0"/>
              <a:t>crops</a:t>
            </a:r>
            <a:endParaRPr lang="nb-NO" dirty="0"/>
          </a:p>
        </p:txBody>
      </p:sp>
      <p:sp>
        <p:nvSpPr>
          <p:cNvPr id="3" name="Content Placeholder 2"/>
          <p:cNvSpPr>
            <a:spLocks noGrp="1"/>
          </p:cNvSpPr>
          <p:nvPr>
            <p:ph idx="1"/>
          </p:nvPr>
        </p:nvSpPr>
        <p:spPr>
          <a:xfrm>
            <a:off x="609600" y="1340768"/>
            <a:ext cx="10972800" cy="4525963"/>
          </a:xfrm>
        </p:spPr>
        <p:txBody>
          <a:bodyPr/>
          <a:lstStyle/>
          <a:p>
            <a:r>
              <a:rPr lang="nb-NO" dirty="0" err="1" smtClean="0"/>
              <a:t>Drought</a:t>
            </a:r>
            <a:r>
              <a:rPr lang="nb-NO" dirty="0" smtClean="0"/>
              <a:t> </a:t>
            </a:r>
            <a:r>
              <a:rPr lang="nb-NO" dirty="0" err="1" smtClean="0"/>
              <a:t>resistance</a:t>
            </a:r>
            <a:r>
              <a:rPr lang="nb-NO" dirty="0" smtClean="0"/>
              <a:t> in </a:t>
            </a:r>
            <a:r>
              <a:rPr lang="nb-NO" dirty="0" err="1" smtClean="0"/>
              <a:t>maize</a:t>
            </a:r>
            <a:r>
              <a:rPr lang="nb-NO" dirty="0" smtClean="0"/>
              <a:t> – </a:t>
            </a:r>
            <a:r>
              <a:rPr lang="nb-NO" dirty="0" err="1" smtClean="0"/>
              <a:t>better</a:t>
            </a:r>
            <a:r>
              <a:rPr lang="nb-NO" dirty="0" smtClean="0"/>
              <a:t> </a:t>
            </a:r>
            <a:r>
              <a:rPr lang="nb-NO" dirty="0" err="1" smtClean="0"/>
              <a:t>success</a:t>
            </a:r>
            <a:r>
              <a:rPr lang="nb-NO" dirty="0" smtClean="0"/>
              <a:t> </a:t>
            </a:r>
            <a:r>
              <a:rPr lang="nb-NO" dirty="0" err="1" smtClean="0"/>
              <a:t>with</a:t>
            </a:r>
            <a:r>
              <a:rPr lang="nb-NO" dirty="0" smtClean="0"/>
              <a:t> </a:t>
            </a:r>
            <a:r>
              <a:rPr lang="nb-NO" dirty="0" err="1" smtClean="0"/>
              <a:t>regular</a:t>
            </a:r>
            <a:r>
              <a:rPr lang="nb-NO" dirty="0" smtClean="0"/>
              <a:t> </a:t>
            </a:r>
            <a:r>
              <a:rPr lang="nb-NO" dirty="0" err="1" smtClean="0"/>
              <a:t>breeding</a:t>
            </a:r>
            <a:r>
              <a:rPr lang="nb-NO" dirty="0" smtClean="0"/>
              <a:t> as </a:t>
            </a:r>
            <a:r>
              <a:rPr lang="nb-NO" dirty="0" err="1" smtClean="0"/>
              <a:t>compared</a:t>
            </a:r>
            <a:r>
              <a:rPr lang="nb-NO" dirty="0" smtClean="0"/>
              <a:t> </a:t>
            </a:r>
            <a:r>
              <a:rPr lang="nb-NO" smtClean="0"/>
              <a:t>to GM</a:t>
            </a:r>
          </a:p>
          <a:p>
            <a:endParaRPr lang="nb-NO" dirty="0"/>
          </a:p>
          <a:p>
            <a:endParaRPr lang="nb-NO" dirty="0"/>
          </a:p>
        </p:txBody>
      </p:sp>
      <p:sp>
        <p:nvSpPr>
          <p:cNvPr id="4" name="TextBox 3"/>
          <p:cNvSpPr txBox="1"/>
          <p:nvPr/>
        </p:nvSpPr>
        <p:spPr>
          <a:xfrm>
            <a:off x="6407970" y="10664133"/>
            <a:ext cx="2202203" cy="646331"/>
          </a:xfrm>
          <a:prstGeom prst="rect">
            <a:avLst/>
          </a:prstGeom>
          <a:noFill/>
        </p:spPr>
        <p:txBody>
          <a:bodyPr wrap="square" rtlCol="0">
            <a:spAutoFit/>
          </a:bodyPr>
          <a:lstStyle/>
          <a:p>
            <a:r>
              <a:rPr lang="nb-NO" dirty="0">
                <a:solidFill>
                  <a:schemeClr val="bg1"/>
                </a:solidFill>
              </a:rPr>
              <a:t>(Heinemann et al. 2014)</a:t>
            </a:r>
          </a:p>
        </p:txBody>
      </p:sp>
      <p:pic>
        <p:nvPicPr>
          <p:cNvPr id="5122" name="Picture 2" descr="http://www.nature.com/polopoly_fs/7.19862.1410876978%21/image/1.15940.jpg_gen/derivatives/landscape_630/1.159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720" y="3148854"/>
            <a:ext cx="4968552" cy="33044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89788" y="6516052"/>
            <a:ext cx="5442516" cy="369332"/>
          </a:xfrm>
          <a:prstGeom prst="rect">
            <a:avLst/>
          </a:prstGeom>
          <a:noFill/>
        </p:spPr>
        <p:txBody>
          <a:bodyPr wrap="none" rtlCol="0">
            <a:spAutoFit/>
          </a:bodyPr>
          <a:lstStyle/>
          <a:p>
            <a:r>
              <a:rPr lang="nb-NO" dirty="0">
                <a:solidFill>
                  <a:schemeClr val="bg1"/>
                </a:solidFill>
              </a:rPr>
              <a:t>Gilbert 2014 Cross-bred </a:t>
            </a:r>
            <a:r>
              <a:rPr lang="nb-NO" dirty="0" err="1">
                <a:solidFill>
                  <a:schemeClr val="bg1"/>
                </a:solidFill>
              </a:rPr>
              <a:t>crops</a:t>
            </a:r>
            <a:r>
              <a:rPr lang="nb-NO" dirty="0">
                <a:solidFill>
                  <a:schemeClr val="bg1"/>
                </a:solidFill>
              </a:rPr>
              <a:t> </a:t>
            </a:r>
            <a:r>
              <a:rPr lang="nb-NO" dirty="0" err="1">
                <a:solidFill>
                  <a:schemeClr val="bg1"/>
                </a:solidFill>
              </a:rPr>
              <a:t>get</a:t>
            </a:r>
            <a:r>
              <a:rPr lang="nb-NO" dirty="0">
                <a:solidFill>
                  <a:schemeClr val="bg1"/>
                </a:solidFill>
              </a:rPr>
              <a:t> </a:t>
            </a:r>
            <a:r>
              <a:rPr lang="nb-NO" dirty="0" err="1">
                <a:solidFill>
                  <a:schemeClr val="bg1"/>
                </a:solidFill>
              </a:rPr>
              <a:t>fit</a:t>
            </a:r>
            <a:r>
              <a:rPr lang="nb-NO" dirty="0">
                <a:solidFill>
                  <a:schemeClr val="bg1"/>
                </a:solidFill>
              </a:rPr>
              <a:t> faster - </a:t>
            </a:r>
            <a:r>
              <a:rPr lang="nb-NO" i="1" dirty="0">
                <a:solidFill>
                  <a:schemeClr val="bg1"/>
                </a:solidFill>
              </a:rPr>
              <a:t>Nature</a:t>
            </a:r>
            <a:endParaRPr lang="nb-NO" dirty="0">
              <a:solidFill>
                <a:schemeClr val="bg1"/>
              </a:solidFill>
            </a:endParaRPr>
          </a:p>
        </p:txBody>
      </p:sp>
    </p:spTree>
    <p:extLst>
      <p:ext uri="{BB962C8B-B14F-4D97-AF65-F5344CB8AC3E}">
        <p14:creationId xmlns:p14="http://schemas.microsoft.com/office/powerpoint/2010/main" val="1464189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Alternative </a:t>
            </a:r>
            <a:r>
              <a:rPr lang="nb-NO" dirty="0" err="1" smtClean="0"/>
              <a:t>ways</a:t>
            </a:r>
            <a:r>
              <a:rPr lang="nb-NO" dirty="0" smtClean="0"/>
              <a:t> to </a:t>
            </a:r>
            <a:r>
              <a:rPr lang="nb-NO" dirty="0" err="1" smtClean="0"/>
              <a:t>improve</a:t>
            </a:r>
            <a:r>
              <a:rPr lang="nb-NO" dirty="0" smtClean="0"/>
              <a:t> </a:t>
            </a:r>
            <a:r>
              <a:rPr lang="nb-NO" dirty="0" err="1" smtClean="0"/>
              <a:t>crops</a:t>
            </a:r>
            <a:endParaRPr lang="nb-NO" dirty="0"/>
          </a:p>
        </p:txBody>
      </p:sp>
      <p:sp>
        <p:nvSpPr>
          <p:cNvPr id="3" name="Content Placeholder 2"/>
          <p:cNvSpPr>
            <a:spLocks noGrp="1"/>
          </p:cNvSpPr>
          <p:nvPr>
            <p:ph idx="1"/>
          </p:nvPr>
        </p:nvSpPr>
        <p:spPr/>
        <p:txBody>
          <a:bodyPr/>
          <a:lstStyle/>
          <a:p>
            <a:r>
              <a:rPr lang="nb-NO" dirty="0" err="1" smtClean="0"/>
              <a:t>Maize</a:t>
            </a:r>
            <a:r>
              <a:rPr lang="nb-NO" dirty="0" smtClean="0"/>
              <a:t> </a:t>
            </a:r>
            <a:r>
              <a:rPr lang="nb-NO" dirty="0" err="1" smtClean="0"/>
              <a:t>yields</a:t>
            </a:r>
            <a:r>
              <a:rPr lang="nb-NO" dirty="0" smtClean="0"/>
              <a:t> in </a:t>
            </a:r>
            <a:r>
              <a:rPr lang="nb-NO" dirty="0" err="1" smtClean="0"/>
              <a:t>the</a:t>
            </a:r>
            <a:r>
              <a:rPr lang="nb-NO" dirty="0" smtClean="0"/>
              <a:t> US </a:t>
            </a:r>
            <a:r>
              <a:rPr lang="nb-NO" dirty="0" err="1" smtClean="0"/>
              <a:t>vs</a:t>
            </a:r>
            <a:r>
              <a:rPr lang="nb-NO" dirty="0" smtClean="0"/>
              <a:t> </a:t>
            </a:r>
            <a:r>
              <a:rPr lang="nb-NO" dirty="0" smtClean="0"/>
              <a:t>Europe</a:t>
            </a:r>
            <a:endParaRPr lang="nb-NO" dirty="0" smtClean="0"/>
          </a:p>
        </p:txBody>
      </p:sp>
      <p:pic>
        <p:nvPicPr>
          <p:cNvPr id="4" name="Picture 3"/>
          <p:cNvPicPr>
            <a:picLocks noChangeAspect="1"/>
          </p:cNvPicPr>
          <p:nvPr/>
        </p:nvPicPr>
        <p:blipFill>
          <a:blip r:embed="rId2"/>
          <a:stretch>
            <a:fillRect/>
          </a:stretch>
        </p:blipFill>
        <p:spPr>
          <a:xfrm>
            <a:off x="2567608" y="2420888"/>
            <a:ext cx="7012918" cy="4032540"/>
          </a:xfrm>
          <a:prstGeom prst="rect">
            <a:avLst/>
          </a:prstGeom>
        </p:spPr>
      </p:pic>
      <p:sp>
        <p:nvSpPr>
          <p:cNvPr id="5" name="TextBox 4"/>
          <p:cNvSpPr txBox="1"/>
          <p:nvPr/>
        </p:nvSpPr>
        <p:spPr>
          <a:xfrm>
            <a:off x="4583832" y="6516052"/>
            <a:ext cx="2659702" cy="369332"/>
          </a:xfrm>
          <a:prstGeom prst="rect">
            <a:avLst/>
          </a:prstGeom>
          <a:noFill/>
        </p:spPr>
        <p:txBody>
          <a:bodyPr wrap="none" rtlCol="0">
            <a:spAutoFit/>
          </a:bodyPr>
          <a:lstStyle/>
          <a:p>
            <a:r>
              <a:rPr lang="nb-NO" dirty="0">
                <a:solidFill>
                  <a:schemeClr val="bg1"/>
                </a:solidFill>
              </a:rPr>
              <a:t>(Heinemann et al. 2014)</a:t>
            </a:r>
          </a:p>
        </p:txBody>
      </p:sp>
    </p:spTree>
    <p:extLst>
      <p:ext uri="{BB962C8B-B14F-4D97-AF65-F5344CB8AC3E}">
        <p14:creationId xmlns:p14="http://schemas.microsoft.com/office/powerpoint/2010/main" val="606405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GB" altLang="nb-NO" sz="3200" dirty="0">
                <a:solidFill>
                  <a:srgbClr val="FFFFCC"/>
                </a:solidFill>
              </a:rPr>
              <a:t>Topics for today</a:t>
            </a:r>
          </a:p>
        </p:txBody>
      </p:sp>
      <p:sp>
        <p:nvSpPr>
          <p:cNvPr id="53251" name="Content Placeholder 2"/>
          <p:cNvSpPr>
            <a:spLocks noGrp="1"/>
          </p:cNvSpPr>
          <p:nvPr>
            <p:ph idx="1"/>
          </p:nvPr>
        </p:nvSpPr>
        <p:spPr>
          <a:xfrm>
            <a:off x="2114872" y="1783358"/>
            <a:ext cx="8229600" cy="4525963"/>
          </a:xfrm>
        </p:spPr>
        <p:txBody>
          <a:bodyPr/>
          <a:lstStyle/>
          <a:p>
            <a:r>
              <a:rPr lang="en-GB" altLang="nb-NO" sz="2800" dirty="0">
                <a:solidFill>
                  <a:srgbClr val="FFFFCC"/>
                </a:solidFill>
              </a:rPr>
              <a:t>Open and contained use of biotechnology</a:t>
            </a:r>
          </a:p>
          <a:p>
            <a:r>
              <a:rPr lang="en-GB" altLang="nb-NO" sz="2800" dirty="0">
                <a:solidFill>
                  <a:srgbClr val="FFFFCC"/>
                </a:solidFill>
              </a:rPr>
              <a:t>GM plants and traits on the market today</a:t>
            </a:r>
          </a:p>
          <a:p>
            <a:r>
              <a:rPr lang="en-GB" altLang="nb-NO" sz="2800" dirty="0" smtClean="0">
                <a:solidFill>
                  <a:srgbClr val="FFFFCC"/>
                </a:solidFill>
              </a:rPr>
              <a:t>Todays </a:t>
            </a:r>
            <a:r>
              <a:rPr lang="en-GB" altLang="nb-NO" sz="2800" dirty="0">
                <a:solidFill>
                  <a:srgbClr val="FFFFCC"/>
                </a:solidFill>
              </a:rPr>
              <a:t>great challenges</a:t>
            </a:r>
          </a:p>
          <a:p>
            <a:r>
              <a:rPr lang="en-GB" altLang="nb-NO" sz="2800" dirty="0" smtClean="0">
                <a:solidFill>
                  <a:srgbClr val="FFFFCC"/>
                </a:solidFill>
              </a:rPr>
              <a:t>Ecology and the </a:t>
            </a:r>
            <a:r>
              <a:rPr lang="en-GB" altLang="nb-NO" sz="2800" dirty="0">
                <a:solidFill>
                  <a:srgbClr val="FFFFCC"/>
                </a:solidFill>
              </a:rPr>
              <a:t>Precautionary </a:t>
            </a:r>
            <a:r>
              <a:rPr lang="en-GB" altLang="nb-NO" sz="2800" dirty="0" smtClean="0">
                <a:solidFill>
                  <a:srgbClr val="FFFFCC"/>
                </a:solidFill>
              </a:rPr>
              <a:t>Principle</a:t>
            </a:r>
            <a:endParaRPr lang="en-GB" altLang="nb-NO" sz="2800" dirty="0">
              <a:solidFill>
                <a:srgbClr val="FFFFCC"/>
              </a:solidFill>
            </a:endParaRPr>
          </a:p>
        </p:txBody>
      </p:sp>
    </p:spTree>
    <p:extLst>
      <p:ext uri="{BB962C8B-B14F-4D97-AF65-F5344CB8AC3E}">
        <p14:creationId xmlns:p14="http://schemas.microsoft.com/office/powerpoint/2010/main" val="1748063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632"/>
            <a:ext cx="10972800" cy="1143000"/>
          </a:xfrm>
        </p:spPr>
        <p:txBody>
          <a:bodyPr/>
          <a:lstStyle/>
          <a:p>
            <a:r>
              <a:rPr lang="nb-NO" dirty="0" err="1" smtClean="0"/>
              <a:t>Conclusions</a:t>
            </a:r>
            <a:r>
              <a:rPr lang="nb-NO" dirty="0" smtClean="0"/>
              <a:t> 	</a:t>
            </a:r>
            <a:endParaRPr lang="nb-NO" dirty="0"/>
          </a:p>
        </p:txBody>
      </p:sp>
      <p:sp>
        <p:nvSpPr>
          <p:cNvPr id="3" name="Content Placeholder 2"/>
          <p:cNvSpPr>
            <a:spLocks noGrp="1"/>
          </p:cNvSpPr>
          <p:nvPr>
            <p:ph idx="1"/>
          </p:nvPr>
        </p:nvSpPr>
        <p:spPr>
          <a:xfrm>
            <a:off x="609600" y="1196752"/>
            <a:ext cx="10972800" cy="4525963"/>
          </a:xfrm>
        </p:spPr>
        <p:txBody>
          <a:bodyPr>
            <a:noAutofit/>
          </a:bodyPr>
          <a:lstStyle/>
          <a:p>
            <a:r>
              <a:rPr lang="nb-NO" sz="2800" dirty="0" smtClean="0"/>
              <a:t>Genetic </a:t>
            </a:r>
            <a:r>
              <a:rPr lang="nb-NO" sz="2800" dirty="0" err="1" smtClean="0"/>
              <a:t>modifications</a:t>
            </a:r>
            <a:r>
              <a:rPr lang="nb-NO" sz="2800" dirty="0" smtClean="0"/>
              <a:t> </a:t>
            </a:r>
            <a:r>
              <a:rPr lang="nb-NO" sz="2800" dirty="0" err="1" smtClean="0"/>
              <a:t>give</a:t>
            </a:r>
            <a:r>
              <a:rPr lang="nb-NO" sz="2800" dirty="0" smtClean="0"/>
              <a:t> </a:t>
            </a:r>
            <a:r>
              <a:rPr lang="nb-NO" sz="2800" dirty="0" err="1" smtClean="0"/>
              <a:t>infinite</a:t>
            </a:r>
            <a:r>
              <a:rPr lang="nb-NO" sz="2800" dirty="0" smtClean="0"/>
              <a:t> </a:t>
            </a:r>
            <a:r>
              <a:rPr lang="nb-NO" sz="2800" dirty="0" err="1" smtClean="0"/>
              <a:t>opportunities</a:t>
            </a:r>
            <a:r>
              <a:rPr lang="nb-NO" sz="2800" dirty="0" smtClean="0"/>
              <a:t> for DNA re-arrangements</a:t>
            </a:r>
          </a:p>
          <a:p>
            <a:r>
              <a:rPr lang="nb-NO" sz="2800" dirty="0" smtClean="0"/>
              <a:t>GM plants </a:t>
            </a:r>
            <a:r>
              <a:rPr lang="nb-NO" sz="2800" dirty="0" err="1" smtClean="0"/>
              <a:t>on</a:t>
            </a:r>
            <a:r>
              <a:rPr lang="nb-NO" sz="2800" dirty="0" smtClean="0"/>
              <a:t> </a:t>
            </a:r>
            <a:r>
              <a:rPr lang="nb-NO" sz="2800" dirty="0" err="1" smtClean="0"/>
              <a:t>the</a:t>
            </a:r>
            <a:r>
              <a:rPr lang="nb-NO" sz="2800" dirty="0" smtClean="0"/>
              <a:t> </a:t>
            </a:r>
            <a:r>
              <a:rPr lang="nb-NO" sz="2800" dirty="0" err="1" smtClean="0"/>
              <a:t>market</a:t>
            </a:r>
            <a:r>
              <a:rPr lang="nb-NO" sz="2800" dirty="0" smtClean="0"/>
              <a:t> have </a:t>
            </a:r>
            <a:r>
              <a:rPr lang="nb-NO" sz="2800" dirty="0" err="1" smtClean="0"/>
              <a:t>predominantly</a:t>
            </a:r>
            <a:r>
              <a:rPr lang="nb-NO" sz="2800" dirty="0" smtClean="0"/>
              <a:t> </a:t>
            </a:r>
            <a:r>
              <a:rPr lang="nb-NO" sz="2800" dirty="0" err="1" smtClean="0"/>
              <a:t>only</a:t>
            </a:r>
            <a:r>
              <a:rPr lang="nb-NO" sz="2800" dirty="0" smtClean="0"/>
              <a:t> </a:t>
            </a:r>
            <a:r>
              <a:rPr lang="nb-NO" sz="2800" dirty="0" err="1" smtClean="0"/>
              <a:t>two</a:t>
            </a:r>
            <a:r>
              <a:rPr lang="nb-NO" sz="2800" dirty="0" smtClean="0"/>
              <a:t> </a:t>
            </a:r>
            <a:r>
              <a:rPr lang="nb-NO" sz="2800" dirty="0" err="1" smtClean="0"/>
              <a:t>traits</a:t>
            </a:r>
            <a:endParaRPr lang="nb-NO" sz="2800" dirty="0" smtClean="0"/>
          </a:p>
          <a:p>
            <a:pPr lvl="1"/>
            <a:r>
              <a:rPr lang="nb-NO" sz="2000" dirty="0" err="1"/>
              <a:t>Herbicide</a:t>
            </a:r>
            <a:r>
              <a:rPr lang="nb-NO" sz="2000" dirty="0"/>
              <a:t> </a:t>
            </a:r>
            <a:r>
              <a:rPr lang="nb-NO" sz="2000" dirty="0" err="1"/>
              <a:t>tolerance</a:t>
            </a:r>
            <a:endParaRPr lang="nb-NO" sz="2000" dirty="0"/>
          </a:p>
          <a:p>
            <a:pPr lvl="1"/>
            <a:r>
              <a:rPr lang="nb-NO" sz="2000" dirty="0" err="1"/>
              <a:t>Bt</a:t>
            </a:r>
            <a:r>
              <a:rPr lang="nb-NO" sz="2000" dirty="0"/>
              <a:t> </a:t>
            </a:r>
            <a:r>
              <a:rPr lang="nb-NO" sz="2000" dirty="0" err="1"/>
              <a:t>toxins</a:t>
            </a:r>
            <a:r>
              <a:rPr lang="nb-NO" sz="2000" dirty="0"/>
              <a:t> (</a:t>
            </a:r>
            <a:r>
              <a:rPr lang="nb-NO" sz="2000" dirty="0" err="1"/>
              <a:t>insect</a:t>
            </a:r>
            <a:r>
              <a:rPr lang="nb-NO" sz="2000" dirty="0"/>
              <a:t> </a:t>
            </a:r>
            <a:r>
              <a:rPr lang="nb-NO" sz="2000" dirty="0" err="1"/>
              <a:t>resistance</a:t>
            </a:r>
            <a:r>
              <a:rPr lang="nb-NO" sz="2000" dirty="0"/>
              <a:t>)</a:t>
            </a:r>
          </a:p>
          <a:p>
            <a:r>
              <a:rPr lang="nb-NO" sz="2800" dirty="0" err="1" smtClean="0"/>
              <a:t>These</a:t>
            </a:r>
            <a:r>
              <a:rPr lang="nb-NO" sz="2800" dirty="0" smtClean="0"/>
              <a:t> do not </a:t>
            </a:r>
            <a:r>
              <a:rPr lang="nb-NO" sz="2800" dirty="0" err="1" smtClean="0"/>
              <a:t>represent</a:t>
            </a:r>
            <a:r>
              <a:rPr lang="nb-NO" sz="2800" dirty="0" smtClean="0"/>
              <a:t> </a:t>
            </a:r>
            <a:r>
              <a:rPr lang="nb-NO" sz="2800" dirty="0" err="1" smtClean="0"/>
              <a:t>good</a:t>
            </a:r>
            <a:r>
              <a:rPr lang="nb-NO" sz="2800" dirty="0" smtClean="0"/>
              <a:t> and </a:t>
            </a:r>
            <a:r>
              <a:rPr lang="nb-NO" sz="2800" dirty="0" err="1" smtClean="0"/>
              <a:t>sustainable</a:t>
            </a:r>
            <a:r>
              <a:rPr lang="nb-NO" sz="2800" dirty="0" smtClean="0"/>
              <a:t> </a:t>
            </a:r>
            <a:r>
              <a:rPr lang="nb-NO" sz="2800" dirty="0" err="1" smtClean="0"/>
              <a:t>solutions</a:t>
            </a:r>
            <a:endParaRPr lang="nb-NO" sz="2800" dirty="0" smtClean="0"/>
          </a:p>
          <a:p>
            <a:r>
              <a:rPr lang="nb-NO" sz="2800" dirty="0" err="1" smtClean="0"/>
              <a:t>Responses</a:t>
            </a:r>
            <a:r>
              <a:rPr lang="nb-NO" sz="2800" dirty="0" smtClean="0"/>
              <a:t> to </a:t>
            </a:r>
            <a:r>
              <a:rPr lang="nb-NO" sz="2800" dirty="0" err="1" smtClean="0"/>
              <a:t>our</a:t>
            </a:r>
            <a:r>
              <a:rPr lang="nb-NO" sz="2800" dirty="0" smtClean="0"/>
              <a:t> Great Challenges must be </a:t>
            </a:r>
            <a:r>
              <a:rPr lang="nb-NO" sz="2800" dirty="0" err="1" smtClean="0"/>
              <a:t>sustainable</a:t>
            </a:r>
            <a:r>
              <a:rPr lang="nb-NO" sz="2800" dirty="0" smtClean="0"/>
              <a:t> and preserve</a:t>
            </a:r>
          </a:p>
          <a:p>
            <a:pPr lvl="1"/>
            <a:r>
              <a:rPr lang="nb-NO" sz="2000" dirty="0"/>
              <a:t>Agricultural </a:t>
            </a:r>
            <a:r>
              <a:rPr lang="nb-NO" sz="2000" dirty="0" err="1" smtClean="0"/>
              <a:t>ecosystems</a:t>
            </a:r>
            <a:r>
              <a:rPr lang="nb-NO" sz="2000" dirty="0" smtClean="0"/>
              <a:t> </a:t>
            </a:r>
            <a:r>
              <a:rPr lang="nb-NO" sz="2000" dirty="0"/>
              <a:t>(</a:t>
            </a:r>
            <a:r>
              <a:rPr lang="nb-NO" sz="2000" dirty="0" err="1"/>
              <a:t>terrestrial</a:t>
            </a:r>
            <a:r>
              <a:rPr lang="nb-NO" sz="2000" dirty="0"/>
              <a:t>, </a:t>
            </a:r>
            <a:r>
              <a:rPr lang="nb-NO" sz="2000" dirty="0" err="1"/>
              <a:t>soil</a:t>
            </a:r>
            <a:r>
              <a:rPr lang="nb-NO" sz="2000" dirty="0"/>
              <a:t> and </a:t>
            </a:r>
            <a:r>
              <a:rPr lang="nb-NO" sz="2000" dirty="0" err="1"/>
              <a:t>aquatic</a:t>
            </a:r>
            <a:r>
              <a:rPr lang="nb-NO" sz="2000" dirty="0"/>
              <a:t> </a:t>
            </a:r>
            <a:r>
              <a:rPr lang="nb-NO" sz="2000" dirty="0" err="1"/>
              <a:t>ecosystem</a:t>
            </a:r>
            <a:r>
              <a:rPr lang="nb-NO" sz="2000" dirty="0"/>
              <a:t>)</a:t>
            </a:r>
          </a:p>
          <a:p>
            <a:pPr lvl="1"/>
            <a:r>
              <a:rPr lang="nb-NO" sz="2000" dirty="0" err="1"/>
              <a:t>Biodiversity</a:t>
            </a:r>
            <a:r>
              <a:rPr lang="nb-NO" sz="2000" dirty="0"/>
              <a:t> and </a:t>
            </a:r>
            <a:r>
              <a:rPr lang="nb-NO" sz="2000" dirty="0" err="1"/>
              <a:t>ecosystem</a:t>
            </a:r>
            <a:r>
              <a:rPr lang="nb-NO" sz="2000" dirty="0"/>
              <a:t> services </a:t>
            </a:r>
          </a:p>
          <a:p>
            <a:r>
              <a:rPr lang="nb-NO" sz="2800" dirty="0" smtClean="0"/>
              <a:t>The </a:t>
            </a:r>
            <a:r>
              <a:rPr lang="nb-NO" sz="2800" dirty="0" err="1" smtClean="0"/>
              <a:t>Precautionary</a:t>
            </a:r>
            <a:r>
              <a:rPr lang="nb-NO" sz="2800" dirty="0" smtClean="0"/>
              <a:t> </a:t>
            </a:r>
            <a:r>
              <a:rPr lang="nb-NO" sz="2800" dirty="0" err="1" smtClean="0"/>
              <a:t>Principle</a:t>
            </a:r>
            <a:r>
              <a:rPr lang="nb-NO" sz="2800" dirty="0" smtClean="0"/>
              <a:t> is a </a:t>
            </a:r>
            <a:r>
              <a:rPr lang="nb-NO" sz="2800" dirty="0" err="1" smtClean="0"/>
              <a:t>good</a:t>
            </a:r>
            <a:r>
              <a:rPr lang="nb-NO" sz="2800" dirty="0" smtClean="0"/>
              <a:t> guide</a:t>
            </a:r>
          </a:p>
          <a:p>
            <a:r>
              <a:rPr lang="nb-NO" sz="2800" dirty="0" err="1" smtClean="0"/>
              <a:t>Biosafety</a:t>
            </a:r>
            <a:r>
              <a:rPr lang="nb-NO" sz="2800" dirty="0" smtClean="0"/>
              <a:t> </a:t>
            </a:r>
            <a:r>
              <a:rPr lang="nb-NO" sz="2800" dirty="0" err="1" smtClean="0"/>
              <a:t>research</a:t>
            </a:r>
            <a:r>
              <a:rPr lang="nb-NO" sz="2800" dirty="0" smtClean="0"/>
              <a:t> must be </a:t>
            </a:r>
            <a:r>
              <a:rPr lang="nb-NO" sz="2800" dirty="0" err="1" smtClean="0"/>
              <a:t>independent</a:t>
            </a:r>
            <a:endParaRPr lang="nb-NO" sz="2800" dirty="0" smtClean="0"/>
          </a:p>
        </p:txBody>
      </p:sp>
    </p:spTree>
    <p:extLst>
      <p:ext uri="{BB962C8B-B14F-4D97-AF65-F5344CB8AC3E}">
        <p14:creationId xmlns:p14="http://schemas.microsoft.com/office/powerpoint/2010/main" val="146831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03920" y="404664"/>
            <a:ext cx="9180512" cy="6093296"/>
          </a:xfrm>
        </p:spPr>
      </p:pic>
      <p:sp>
        <p:nvSpPr>
          <p:cNvPr id="6" name="TextBox 5"/>
          <p:cNvSpPr txBox="1"/>
          <p:nvPr/>
        </p:nvSpPr>
        <p:spPr>
          <a:xfrm>
            <a:off x="2207568" y="476672"/>
            <a:ext cx="3121367" cy="369332"/>
          </a:xfrm>
          <a:prstGeom prst="rect">
            <a:avLst/>
          </a:prstGeom>
          <a:noFill/>
        </p:spPr>
        <p:txBody>
          <a:bodyPr wrap="none" rtlCol="0">
            <a:spAutoFit/>
          </a:bodyPr>
          <a:lstStyle/>
          <a:p>
            <a:r>
              <a:rPr lang="en-GB" dirty="0" smtClean="0">
                <a:solidFill>
                  <a:srgbClr val="000000"/>
                </a:solidFill>
              </a:rPr>
              <a:t>Thank you for your attention!</a:t>
            </a:r>
            <a:endParaRPr lang="en-GB" dirty="0">
              <a:solidFill>
                <a:srgbClr val="000000"/>
              </a:solidFill>
            </a:endParaRPr>
          </a:p>
        </p:txBody>
      </p:sp>
    </p:spTree>
    <p:extLst>
      <p:ext uri="{BB962C8B-B14F-4D97-AF65-F5344CB8AC3E}">
        <p14:creationId xmlns:p14="http://schemas.microsoft.com/office/powerpoint/2010/main" val="258364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9616" y="527864"/>
            <a:ext cx="6912768" cy="1316961"/>
          </a:xfrm>
        </p:spPr>
        <p:txBody>
          <a:bodyPr/>
          <a:lstStyle/>
          <a:p>
            <a:pPr marL="0" indent="0" algn="ctr">
              <a:buNone/>
            </a:pPr>
            <a:r>
              <a:rPr lang="en-GB" smtClean="0"/>
              <a:t>Biotechnology today</a:t>
            </a:r>
            <a:endParaRPr lang="en-GB" dirty="0"/>
          </a:p>
        </p:txBody>
      </p:sp>
      <p:sp>
        <p:nvSpPr>
          <p:cNvPr id="4" name="TextBox 3"/>
          <p:cNvSpPr txBox="1"/>
          <p:nvPr/>
        </p:nvSpPr>
        <p:spPr>
          <a:xfrm>
            <a:off x="6362978" y="1547500"/>
            <a:ext cx="2685351" cy="369332"/>
          </a:xfrm>
          <a:prstGeom prst="rect">
            <a:avLst/>
          </a:prstGeom>
          <a:noFill/>
          <a:ln w="19050">
            <a:solidFill>
              <a:schemeClr val="bg1"/>
            </a:solidFill>
          </a:ln>
        </p:spPr>
        <p:txBody>
          <a:bodyPr wrap="none" rtlCol="0">
            <a:spAutoFit/>
          </a:bodyPr>
          <a:lstStyle/>
          <a:p>
            <a:r>
              <a:rPr lang="en-GB" dirty="0">
                <a:solidFill>
                  <a:schemeClr val="bg1">
                    <a:lumMod val="95000"/>
                  </a:schemeClr>
                </a:solidFill>
              </a:rPr>
              <a:t>Contained use (medical)</a:t>
            </a:r>
          </a:p>
        </p:txBody>
      </p:sp>
      <p:sp>
        <p:nvSpPr>
          <p:cNvPr id="5" name="TextBox 4"/>
          <p:cNvSpPr txBox="1"/>
          <p:nvPr/>
        </p:nvSpPr>
        <p:spPr>
          <a:xfrm>
            <a:off x="3143672" y="1547500"/>
            <a:ext cx="2480166" cy="369332"/>
          </a:xfrm>
          <a:prstGeom prst="rect">
            <a:avLst/>
          </a:prstGeom>
          <a:noFill/>
          <a:ln w="19050">
            <a:solidFill>
              <a:schemeClr val="bg1"/>
            </a:solidFill>
          </a:ln>
        </p:spPr>
        <p:txBody>
          <a:bodyPr wrap="none" rtlCol="0">
            <a:spAutoFit/>
          </a:bodyPr>
          <a:lstStyle/>
          <a:p>
            <a:r>
              <a:rPr lang="en-GB" dirty="0">
                <a:solidFill>
                  <a:schemeClr val="bg1">
                    <a:lumMod val="95000"/>
                  </a:schemeClr>
                </a:solidFill>
              </a:rPr>
              <a:t>Open use (agriculture)</a:t>
            </a:r>
          </a:p>
        </p:txBody>
      </p:sp>
      <p:pic>
        <p:nvPicPr>
          <p:cNvPr id="36" name="Picture 2" descr="http://www.worldnextdoor.org/wp-content/uploads/2009/12/0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8031"/>
          <a:stretch/>
        </p:blipFill>
        <p:spPr bwMode="auto">
          <a:xfrm>
            <a:off x="2927649" y="2800902"/>
            <a:ext cx="2588339" cy="2412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6023992" y="1412776"/>
            <a:ext cx="0" cy="48245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Picture 4" descr="http://collection.nlc-bnc.ca/100/201/300/cdn_medical_association/cmaj/vol-161/issue-9/1171fi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040" y="2800902"/>
            <a:ext cx="2520280" cy="2428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568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9124" y="527863"/>
            <a:ext cx="9695224" cy="1316961"/>
          </a:xfrm>
        </p:spPr>
        <p:txBody>
          <a:bodyPr/>
          <a:lstStyle/>
          <a:p>
            <a:pPr marL="0" indent="0" algn="ctr">
              <a:buNone/>
            </a:pPr>
            <a:r>
              <a:rPr lang="en-GB" sz="3600" dirty="0" smtClean="0"/>
              <a:t>Genetically modified plants on the market</a:t>
            </a:r>
            <a:endParaRPr lang="en-GB" sz="3600" dirty="0"/>
          </a:p>
        </p:txBody>
      </p:sp>
      <p:sp>
        <p:nvSpPr>
          <p:cNvPr id="5" name="TextBox 4"/>
          <p:cNvSpPr txBox="1"/>
          <p:nvPr/>
        </p:nvSpPr>
        <p:spPr>
          <a:xfrm>
            <a:off x="2994670" y="1268759"/>
            <a:ext cx="2480166" cy="369332"/>
          </a:xfrm>
          <a:prstGeom prst="rect">
            <a:avLst/>
          </a:prstGeom>
          <a:noFill/>
          <a:ln w="19050">
            <a:solidFill>
              <a:schemeClr val="bg1"/>
            </a:solidFill>
          </a:ln>
        </p:spPr>
        <p:txBody>
          <a:bodyPr wrap="none" rtlCol="0">
            <a:spAutoFit/>
          </a:bodyPr>
          <a:lstStyle/>
          <a:p>
            <a:r>
              <a:rPr lang="en-GB" dirty="0">
                <a:solidFill>
                  <a:schemeClr val="bg1">
                    <a:lumMod val="95000"/>
                  </a:schemeClr>
                </a:solidFill>
              </a:rPr>
              <a:t>Open use (agriculture)</a:t>
            </a:r>
          </a:p>
        </p:txBody>
      </p:sp>
      <p:grpSp>
        <p:nvGrpSpPr>
          <p:cNvPr id="12" name="Group 11"/>
          <p:cNvGrpSpPr/>
          <p:nvPr/>
        </p:nvGrpSpPr>
        <p:grpSpPr>
          <a:xfrm>
            <a:off x="3252842" y="5434191"/>
            <a:ext cx="2339102" cy="1091153"/>
            <a:chOff x="2016874" y="5146159"/>
            <a:chExt cx="2339102" cy="1091153"/>
          </a:xfrm>
        </p:grpSpPr>
        <p:sp>
          <p:nvSpPr>
            <p:cNvPr id="13" name="TextBox 12"/>
            <p:cNvSpPr txBox="1"/>
            <p:nvPr/>
          </p:nvSpPr>
          <p:spPr>
            <a:xfrm>
              <a:off x="2016874" y="5867980"/>
              <a:ext cx="2339102" cy="369332"/>
            </a:xfrm>
            <a:prstGeom prst="rect">
              <a:avLst/>
            </a:prstGeom>
            <a:noFill/>
          </p:spPr>
          <p:txBody>
            <a:bodyPr wrap="none" rtlCol="0">
              <a:spAutoFit/>
            </a:bodyPr>
            <a:lstStyle/>
            <a:p>
              <a:r>
                <a:rPr lang="en-GB" dirty="0">
                  <a:solidFill>
                    <a:srgbClr val="FFFF00"/>
                  </a:solidFill>
                </a:rPr>
                <a:t>Resistance</a:t>
              </a:r>
              <a:r>
                <a:rPr lang="en-GB" dirty="0">
                  <a:solidFill>
                    <a:schemeClr val="bg1">
                      <a:lumMod val="95000"/>
                    </a:schemeClr>
                  </a:solidFill>
                </a:rPr>
                <a:t> Evolution</a:t>
              </a:r>
            </a:p>
          </p:txBody>
        </p:sp>
        <p:cxnSp>
          <p:nvCxnSpPr>
            <p:cNvPr id="32" name="Straight Connector 31"/>
            <p:cNvCxnSpPr/>
            <p:nvPr/>
          </p:nvCxnSpPr>
          <p:spPr>
            <a:xfrm flipH="1" flipV="1">
              <a:off x="2016874" y="5146159"/>
              <a:ext cx="898942" cy="515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260808" y="5146159"/>
              <a:ext cx="1042248" cy="5150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431088" y="1844823"/>
            <a:ext cx="3736920" cy="1622030"/>
            <a:chOff x="1195120" y="1556792"/>
            <a:chExt cx="3736920" cy="1622030"/>
          </a:xfrm>
        </p:grpSpPr>
        <p:sp>
          <p:nvSpPr>
            <p:cNvPr id="6" name="TextBox 5"/>
            <p:cNvSpPr txBox="1"/>
            <p:nvPr/>
          </p:nvSpPr>
          <p:spPr>
            <a:xfrm>
              <a:off x="2543676" y="1556792"/>
              <a:ext cx="1236236" cy="369332"/>
            </a:xfrm>
            <a:prstGeom prst="rect">
              <a:avLst/>
            </a:prstGeom>
            <a:noFill/>
          </p:spPr>
          <p:txBody>
            <a:bodyPr wrap="none" rtlCol="0">
              <a:spAutoFit/>
            </a:bodyPr>
            <a:lstStyle/>
            <a:p>
              <a:r>
                <a:rPr lang="en-GB" dirty="0">
                  <a:solidFill>
                    <a:schemeClr val="bg1">
                      <a:lumMod val="95000"/>
                    </a:schemeClr>
                  </a:solidFill>
                </a:rPr>
                <a:t>GM plants</a:t>
              </a:r>
            </a:p>
          </p:txBody>
        </p:sp>
        <p:grpSp>
          <p:nvGrpSpPr>
            <p:cNvPr id="15" name="Group 14"/>
            <p:cNvGrpSpPr/>
            <p:nvPr/>
          </p:nvGrpSpPr>
          <p:grpSpPr>
            <a:xfrm>
              <a:off x="1195120" y="2056321"/>
              <a:ext cx="3736920" cy="1122501"/>
              <a:chOff x="1195120" y="2056321"/>
              <a:chExt cx="3736920" cy="1122501"/>
            </a:xfrm>
          </p:grpSpPr>
          <p:sp>
            <p:nvSpPr>
              <p:cNvPr id="7" name="TextBox 6"/>
              <p:cNvSpPr txBox="1"/>
              <p:nvPr/>
            </p:nvSpPr>
            <p:spPr>
              <a:xfrm>
                <a:off x="1310536" y="2420888"/>
                <a:ext cx="3506088" cy="369332"/>
              </a:xfrm>
              <a:prstGeom prst="rect">
                <a:avLst/>
              </a:prstGeom>
              <a:noFill/>
            </p:spPr>
            <p:txBody>
              <a:bodyPr wrap="none" rtlCol="0">
                <a:spAutoFit/>
              </a:bodyPr>
              <a:lstStyle/>
              <a:p>
                <a:r>
                  <a:rPr lang="en-GB" dirty="0">
                    <a:solidFill>
                      <a:schemeClr val="bg1">
                        <a:lumMod val="95000"/>
                      </a:schemeClr>
                    </a:solidFill>
                  </a:rPr>
                  <a:t>Maize  Soybean  Cotton  Canola</a:t>
                </a:r>
              </a:p>
            </p:txBody>
          </p:sp>
          <p:sp>
            <p:nvSpPr>
              <p:cNvPr id="8" name="TextBox 7"/>
              <p:cNvSpPr txBox="1"/>
              <p:nvPr/>
            </p:nvSpPr>
            <p:spPr>
              <a:xfrm>
                <a:off x="1195120" y="2809490"/>
                <a:ext cx="3736920" cy="369332"/>
              </a:xfrm>
              <a:prstGeom prst="rect">
                <a:avLst/>
              </a:prstGeom>
              <a:noFill/>
            </p:spPr>
            <p:txBody>
              <a:bodyPr wrap="none" rtlCol="0">
                <a:spAutoFit/>
              </a:bodyPr>
              <a:lstStyle/>
              <a:p>
                <a:r>
                  <a:rPr lang="en-GB" dirty="0">
                    <a:solidFill>
                      <a:schemeClr val="bg1">
                        <a:lumMod val="95000"/>
                      </a:schemeClr>
                    </a:solidFill>
                  </a:rPr>
                  <a:t>(Major food/feed products globally)</a:t>
                </a:r>
              </a:p>
            </p:txBody>
          </p:sp>
          <p:cxnSp>
            <p:nvCxnSpPr>
              <p:cNvPr id="17" name="Straight Connector 16"/>
              <p:cNvCxnSpPr/>
              <p:nvPr/>
            </p:nvCxnSpPr>
            <p:spPr>
              <a:xfrm flipH="1">
                <a:off x="1742584" y="2060848"/>
                <a:ext cx="1152128"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678688" y="2060848"/>
                <a:ext cx="384892"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30525" y="2056321"/>
                <a:ext cx="340251" cy="364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39704" y="2060848"/>
                <a:ext cx="1063352" cy="408620"/>
              </a:xfrm>
              <a:prstGeom prst="line">
                <a:avLst/>
              </a:prstGeom>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025421" y="2420888"/>
                <a:ext cx="1113650"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1269494" y="2411596"/>
                <a:ext cx="845008"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1" name="Group 20"/>
          <p:cNvGrpSpPr/>
          <p:nvPr/>
        </p:nvGrpSpPr>
        <p:grpSpPr>
          <a:xfrm>
            <a:off x="1991544" y="3466853"/>
            <a:ext cx="8280920" cy="2050378"/>
            <a:chOff x="755576" y="3178822"/>
            <a:chExt cx="8280920" cy="2050378"/>
          </a:xfrm>
        </p:grpSpPr>
        <p:grpSp>
          <p:nvGrpSpPr>
            <p:cNvPr id="14" name="Group 13"/>
            <p:cNvGrpSpPr/>
            <p:nvPr/>
          </p:nvGrpSpPr>
          <p:grpSpPr>
            <a:xfrm>
              <a:off x="755576" y="3501008"/>
              <a:ext cx="8280920" cy="1728192"/>
              <a:chOff x="755576" y="3501008"/>
              <a:chExt cx="8280920" cy="1728192"/>
            </a:xfrm>
          </p:grpSpPr>
          <p:grpSp>
            <p:nvGrpSpPr>
              <p:cNvPr id="11" name="Group 10"/>
              <p:cNvGrpSpPr/>
              <p:nvPr/>
            </p:nvGrpSpPr>
            <p:grpSpPr>
              <a:xfrm>
                <a:off x="755576" y="3501008"/>
                <a:ext cx="5364743" cy="1656184"/>
                <a:chOff x="755576" y="3501008"/>
                <a:chExt cx="5364743" cy="1656184"/>
              </a:xfrm>
            </p:grpSpPr>
            <p:sp>
              <p:nvSpPr>
                <p:cNvPr id="9" name="TextBox 8"/>
                <p:cNvSpPr txBox="1"/>
                <p:nvPr/>
              </p:nvSpPr>
              <p:spPr>
                <a:xfrm>
                  <a:off x="755576" y="4490536"/>
                  <a:ext cx="1980029" cy="646331"/>
                </a:xfrm>
                <a:prstGeom prst="rect">
                  <a:avLst/>
                </a:prstGeom>
                <a:noFill/>
              </p:spPr>
              <p:txBody>
                <a:bodyPr wrap="none" rtlCol="0">
                  <a:spAutoFit/>
                </a:bodyPr>
                <a:lstStyle/>
                <a:p>
                  <a:pPr algn="ctr"/>
                  <a:r>
                    <a:rPr lang="en-GB" dirty="0">
                      <a:solidFill>
                        <a:schemeClr val="bg1">
                          <a:lumMod val="95000"/>
                        </a:schemeClr>
                      </a:solidFill>
                    </a:rPr>
                    <a:t>Insect </a:t>
                  </a:r>
                  <a:r>
                    <a:rPr lang="en-GB" dirty="0">
                      <a:solidFill>
                        <a:srgbClr val="FFFF00"/>
                      </a:solidFill>
                    </a:rPr>
                    <a:t>resistance </a:t>
                  </a:r>
                </a:p>
                <a:p>
                  <a:pPr algn="ctr"/>
                  <a:r>
                    <a:rPr lang="en-GB" dirty="0">
                      <a:solidFill>
                        <a:schemeClr val="bg1">
                          <a:lumMod val="95000"/>
                        </a:schemeClr>
                      </a:solidFill>
                    </a:rPr>
                    <a:t>(</a:t>
                  </a:r>
                  <a:r>
                    <a:rPr lang="en-GB" dirty="0" err="1">
                      <a:solidFill>
                        <a:schemeClr val="bg1">
                          <a:lumMod val="95000"/>
                        </a:schemeClr>
                      </a:solidFill>
                    </a:rPr>
                    <a:t>Bt</a:t>
                  </a:r>
                  <a:r>
                    <a:rPr lang="en-GB" dirty="0">
                      <a:solidFill>
                        <a:schemeClr val="bg1">
                          <a:lumMod val="95000"/>
                        </a:schemeClr>
                      </a:solidFill>
                    </a:rPr>
                    <a:t>-toxins)</a:t>
                  </a:r>
                </a:p>
              </p:txBody>
            </p:sp>
            <p:sp>
              <p:nvSpPr>
                <p:cNvPr id="10" name="TextBox 9"/>
                <p:cNvSpPr txBox="1"/>
                <p:nvPr/>
              </p:nvSpPr>
              <p:spPr>
                <a:xfrm>
                  <a:off x="3781217" y="4499828"/>
                  <a:ext cx="2339102" cy="646331"/>
                </a:xfrm>
                <a:prstGeom prst="rect">
                  <a:avLst/>
                </a:prstGeom>
                <a:noFill/>
              </p:spPr>
              <p:txBody>
                <a:bodyPr wrap="none" rtlCol="0">
                  <a:spAutoFit/>
                </a:bodyPr>
                <a:lstStyle/>
                <a:p>
                  <a:pPr algn="ctr"/>
                  <a:r>
                    <a:rPr lang="en-GB" dirty="0">
                      <a:solidFill>
                        <a:schemeClr val="bg1">
                          <a:lumMod val="95000"/>
                        </a:schemeClr>
                      </a:solidFill>
                    </a:rPr>
                    <a:t>Herbicide </a:t>
                  </a:r>
                  <a:r>
                    <a:rPr lang="en-GB" dirty="0">
                      <a:solidFill>
                        <a:srgbClr val="FFFF00"/>
                      </a:solidFill>
                    </a:rPr>
                    <a:t>resistance </a:t>
                  </a:r>
                </a:p>
                <a:p>
                  <a:pPr algn="ctr"/>
                  <a:r>
                    <a:rPr lang="en-GB" dirty="0">
                      <a:solidFill>
                        <a:schemeClr val="bg1">
                          <a:lumMod val="95000"/>
                        </a:schemeClr>
                      </a:solidFill>
                    </a:rPr>
                    <a:t>(Roundup)</a:t>
                  </a:r>
                </a:p>
              </p:txBody>
            </p:sp>
            <p:sp>
              <p:nvSpPr>
                <p:cNvPr id="26" name="TextBox 25"/>
                <p:cNvSpPr txBox="1"/>
                <p:nvPr/>
              </p:nvSpPr>
              <p:spPr>
                <a:xfrm>
                  <a:off x="2587084" y="3501008"/>
                  <a:ext cx="1120820" cy="369332"/>
                </a:xfrm>
                <a:prstGeom prst="rect">
                  <a:avLst/>
                </a:prstGeom>
                <a:noFill/>
              </p:spPr>
              <p:txBody>
                <a:bodyPr wrap="none" rtlCol="0">
                  <a:spAutoFit/>
                </a:bodyPr>
                <a:lstStyle/>
                <a:p>
                  <a:r>
                    <a:rPr lang="en-GB" dirty="0">
                      <a:solidFill>
                        <a:schemeClr val="bg1">
                          <a:lumMod val="95000"/>
                        </a:schemeClr>
                      </a:solidFill>
                    </a:rPr>
                    <a:t>GM traits</a:t>
                  </a:r>
                </a:p>
              </p:txBody>
            </p:sp>
            <p:cxnSp>
              <p:nvCxnSpPr>
                <p:cNvPr id="27" name="Straight Connector 26"/>
                <p:cNvCxnSpPr/>
                <p:nvPr/>
              </p:nvCxnSpPr>
              <p:spPr>
                <a:xfrm flipH="1">
                  <a:off x="1907704" y="4005064"/>
                  <a:ext cx="1008112" cy="485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260808" y="4005064"/>
                  <a:ext cx="1063352" cy="485472"/>
                </a:xfrm>
                <a:prstGeom prst="line">
                  <a:avLst/>
                </a:prstGeom>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4303057" y="4787860"/>
                  <a:ext cx="127705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5" name="TextBox 54"/>
              <p:cNvSpPr txBox="1"/>
              <p:nvPr/>
            </p:nvSpPr>
            <p:spPr>
              <a:xfrm>
                <a:off x="5942379" y="4644425"/>
                <a:ext cx="3094117" cy="584775"/>
              </a:xfrm>
              <a:prstGeom prst="rect">
                <a:avLst/>
              </a:prstGeom>
              <a:noFill/>
            </p:spPr>
            <p:txBody>
              <a:bodyPr wrap="none" rtlCol="0">
                <a:spAutoFit/>
              </a:bodyPr>
              <a:lstStyle/>
              <a:p>
                <a:pPr fontAlgn="base">
                  <a:spcBef>
                    <a:spcPct val="0"/>
                  </a:spcBef>
                  <a:spcAft>
                    <a:spcPct val="0"/>
                  </a:spcAft>
                </a:pPr>
                <a:r>
                  <a:rPr lang="en-GB" sz="2400" dirty="0">
                    <a:solidFill>
                      <a:srgbClr val="FFFF00"/>
                    </a:solidFill>
                  </a:rPr>
                  <a:t>~ 95 % of GM plants</a:t>
                </a:r>
                <a:r>
                  <a:rPr lang="en-GB" sz="3200" dirty="0">
                    <a:solidFill>
                      <a:srgbClr val="FFFF00"/>
                    </a:solidFill>
                  </a:rPr>
                  <a:t> </a:t>
                </a:r>
              </a:p>
            </p:txBody>
          </p:sp>
        </p:grpSp>
        <p:sp>
          <p:nvSpPr>
            <p:cNvPr id="16" name="Oval 15"/>
            <p:cNvSpPr/>
            <p:nvPr/>
          </p:nvSpPr>
          <p:spPr>
            <a:xfrm>
              <a:off x="6876256" y="4509120"/>
              <a:ext cx="864096" cy="288032"/>
            </a:xfrm>
            <a:prstGeom prst="ellipse">
              <a:avLst/>
            </a:prstGeom>
            <a:solidFill>
              <a:srgbClr val="52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Oval 30"/>
            <p:cNvSpPr/>
            <p:nvPr/>
          </p:nvSpPr>
          <p:spPr>
            <a:xfrm>
              <a:off x="1106738" y="4779396"/>
              <a:ext cx="127705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Chart 34"/>
            <p:cNvGraphicFramePr>
              <a:graphicFrameLocks/>
            </p:cNvGraphicFramePr>
            <p:nvPr>
              <p:extLst/>
            </p:nvPr>
          </p:nvGraphicFramePr>
          <p:xfrm>
            <a:off x="6657506" y="3178822"/>
            <a:ext cx="2018949" cy="14767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219841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GB" altLang="nb-NO" sz="3200" dirty="0" smtClean="0"/>
              <a:t>Great </a:t>
            </a:r>
            <a:r>
              <a:rPr lang="en-GB" altLang="nb-NO" sz="3200" dirty="0" smtClean="0"/>
              <a:t>c</a:t>
            </a:r>
            <a:r>
              <a:rPr lang="en-GB" altLang="nb-NO" sz="3200" dirty="0" smtClean="0"/>
              <a:t>hallenges!</a:t>
            </a:r>
            <a:endParaRPr lang="en-GB" altLang="nb-NO" sz="3200" dirty="0"/>
          </a:p>
        </p:txBody>
      </p:sp>
      <p:sp>
        <p:nvSpPr>
          <p:cNvPr id="113667" name="Text Box 3"/>
          <p:cNvSpPr txBox="1">
            <a:spLocks noChangeArrowheads="1"/>
          </p:cNvSpPr>
          <p:nvPr/>
        </p:nvSpPr>
        <p:spPr bwMode="auto">
          <a:xfrm>
            <a:off x="5087938" y="1844675"/>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fontAlgn="base" hangingPunct="1">
              <a:spcBef>
                <a:spcPct val="50000"/>
              </a:spcBef>
              <a:spcAft>
                <a:spcPct val="0"/>
              </a:spcAft>
              <a:buFontTx/>
              <a:buNone/>
            </a:pPr>
            <a:r>
              <a:rPr lang="it-IT" altLang="nb-NO" sz="2400">
                <a:solidFill>
                  <a:srgbClr val="FFFFFF"/>
                </a:solidFill>
              </a:rPr>
              <a:t>Biodiversity</a:t>
            </a:r>
            <a:endParaRPr lang="en-GB" altLang="nb-NO" sz="2400">
              <a:solidFill>
                <a:srgbClr val="FFFFFF"/>
              </a:solidFill>
            </a:endParaRPr>
          </a:p>
        </p:txBody>
      </p:sp>
      <p:sp>
        <p:nvSpPr>
          <p:cNvPr id="113668" name="Text Box 4"/>
          <p:cNvSpPr txBox="1">
            <a:spLocks noChangeArrowheads="1"/>
          </p:cNvSpPr>
          <p:nvPr/>
        </p:nvSpPr>
        <p:spPr bwMode="auto">
          <a:xfrm>
            <a:off x="7104063" y="4587876"/>
            <a:ext cx="2413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eaLnBrk="1" fontAlgn="base" hangingPunct="1">
              <a:spcBef>
                <a:spcPct val="50000"/>
              </a:spcBef>
              <a:spcAft>
                <a:spcPct val="0"/>
              </a:spcAft>
              <a:buFontTx/>
              <a:buNone/>
            </a:pPr>
            <a:r>
              <a:rPr lang="it-IT" altLang="nb-NO" sz="2400">
                <a:solidFill>
                  <a:srgbClr val="FFFFFF"/>
                </a:solidFill>
              </a:rPr>
              <a:t>Human population</a:t>
            </a:r>
            <a:endParaRPr lang="en-GB" altLang="nb-NO" sz="2400">
              <a:solidFill>
                <a:srgbClr val="FFFFFF"/>
              </a:solidFill>
            </a:endParaRPr>
          </a:p>
        </p:txBody>
      </p:sp>
      <p:sp>
        <p:nvSpPr>
          <p:cNvPr id="113669" name="Text Box 5"/>
          <p:cNvSpPr txBox="1">
            <a:spLocks noChangeArrowheads="1"/>
          </p:cNvSpPr>
          <p:nvPr/>
        </p:nvSpPr>
        <p:spPr bwMode="auto">
          <a:xfrm>
            <a:off x="4943476" y="3429001"/>
            <a:ext cx="22320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algn="ctr" eaLnBrk="1" fontAlgn="base" hangingPunct="1">
              <a:spcBef>
                <a:spcPct val="50000"/>
              </a:spcBef>
              <a:spcAft>
                <a:spcPct val="0"/>
              </a:spcAft>
              <a:buFontTx/>
              <a:buNone/>
            </a:pPr>
            <a:r>
              <a:rPr lang="it-IT" altLang="nb-NO" sz="2400">
                <a:solidFill>
                  <a:srgbClr val="FFFF00"/>
                </a:solidFill>
              </a:rPr>
              <a:t>Sustainable development</a:t>
            </a:r>
            <a:endParaRPr lang="en-GB" altLang="nb-NO" sz="2400">
              <a:solidFill>
                <a:srgbClr val="FFFF00"/>
              </a:solidFill>
            </a:endParaRPr>
          </a:p>
        </p:txBody>
      </p:sp>
      <p:sp>
        <p:nvSpPr>
          <p:cNvPr id="113670" name="Line 6"/>
          <p:cNvSpPr>
            <a:spLocks noChangeShapeType="1"/>
          </p:cNvSpPr>
          <p:nvPr/>
        </p:nvSpPr>
        <p:spPr bwMode="auto">
          <a:xfrm flipV="1">
            <a:off x="3970339" y="2570163"/>
            <a:ext cx="1152525" cy="201771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13671" name="Line 7"/>
          <p:cNvSpPr>
            <a:spLocks noChangeShapeType="1"/>
          </p:cNvSpPr>
          <p:nvPr/>
        </p:nvSpPr>
        <p:spPr bwMode="auto">
          <a:xfrm flipH="1" flipV="1">
            <a:off x="6850064" y="2498725"/>
            <a:ext cx="1152525" cy="20891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13672" name="Line 8"/>
          <p:cNvSpPr>
            <a:spLocks noChangeShapeType="1"/>
          </p:cNvSpPr>
          <p:nvPr/>
        </p:nvSpPr>
        <p:spPr bwMode="auto">
          <a:xfrm flipV="1">
            <a:off x="4689476" y="4946650"/>
            <a:ext cx="266541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13673" name="Line 9"/>
          <p:cNvSpPr>
            <a:spLocks noChangeShapeType="1"/>
          </p:cNvSpPr>
          <p:nvPr/>
        </p:nvSpPr>
        <p:spPr bwMode="auto">
          <a:xfrm>
            <a:off x="5915025" y="2570163"/>
            <a:ext cx="0" cy="576262"/>
          </a:xfrm>
          <a:prstGeom prst="line">
            <a:avLst/>
          </a:prstGeom>
          <a:noFill/>
          <a:ln w="889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13674" name="Line 10"/>
          <p:cNvSpPr>
            <a:spLocks noChangeShapeType="1"/>
          </p:cNvSpPr>
          <p:nvPr/>
        </p:nvSpPr>
        <p:spPr bwMode="auto">
          <a:xfrm>
            <a:off x="4618038" y="3506788"/>
            <a:ext cx="431800" cy="215900"/>
          </a:xfrm>
          <a:prstGeom prst="line">
            <a:avLst/>
          </a:prstGeom>
          <a:noFill/>
          <a:ln w="889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13675" name="Line 11"/>
          <p:cNvSpPr>
            <a:spLocks noChangeShapeType="1"/>
          </p:cNvSpPr>
          <p:nvPr/>
        </p:nvSpPr>
        <p:spPr bwMode="auto">
          <a:xfrm flipV="1">
            <a:off x="4402139" y="4298951"/>
            <a:ext cx="720725" cy="360363"/>
          </a:xfrm>
          <a:prstGeom prst="line">
            <a:avLst/>
          </a:prstGeom>
          <a:noFill/>
          <a:ln w="889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13676" name="Line 12"/>
          <p:cNvSpPr>
            <a:spLocks noChangeShapeType="1"/>
          </p:cNvSpPr>
          <p:nvPr/>
        </p:nvSpPr>
        <p:spPr bwMode="auto">
          <a:xfrm flipH="1" flipV="1">
            <a:off x="6994525" y="4298950"/>
            <a:ext cx="503238" cy="361950"/>
          </a:xfrm>
          <a:prstGeom prst="line">
            <a:avLst/>
          </a:prstGeom>
          <a:noFill/>
          <a:ln w="889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13677" name="Line 13"/>
          <p:cNvSpPr>
            <a:spLocks noChangeShapeType="1"/>
          </p:cNvSpPr>
          <p:nvPr/>
        </p:nvSpPr>
        <p:spPr bwMode="auto">
          <a:xfrm flipH="1">
            <a:off x="6994525" y="3579814"/>
            <a:ext cx="431800" cy="142875"/>
          </a:xfrm>
          <a:prstGeom prst="line">
            <a:avLst/>
          </a:prstGeom>
          <a:noFill/>
          <a:ln w="889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endParaRPr>
          </a:p>
        </p:txBody>
      </p:sp>
      <p:sp>
        <p:nvSpPr>
          <p:cNvPr id="113678" name="Text Box 14"/>
          <p:cNvSpPr txBox="1">
            <a:spLocks noChangeArrowheads="1"/>
          </p:cNvSpPr>
          <p:nvPr/>
        </p:nvSpPr>
        <p:spPr bwMode="auto">
          <a:xfrm>
            <a:off x="2171700" y="4652963"/>
            <a:ext cx="3276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fontAlgn="base" hangingPunct="1">
              <a:spcBef>
                <a:spcPct val="50000"/>
              </a:spcBef>
              <a:spcAft>
                <a:spcPct val="0"/>
              </a:spcAft>
              <a:buFontTx/>
              <a:buNone/>
            </a:pPr>
            <a:r>
              <a:rPr lang="it-IT" altLang="nb-NO" sz="2400">
                <a:solidFill>
                  <a:srgbClr val="FFFFFF"/>
                </a:solidFill>
              </a:rPr>
              <a:t>Food production</a:t>
            </a:r>
          </a:p>
          <a:p>
            <a:pPr eaLnBrk="1" fontAlgn="base" hangingPunct="1">
              <a:spcBef>
                <a:spcPct val="50000"/>
              </a:spcBef>
              <a:spcAft>
                <a:spcPct val="0"/>
              </a:spcAft>
              <a:buFontTx/>
              <a:buNone/>
            </a:pPr>
            <a:r>
              <a:rPr lang="it-IT" altLang="nb-NO" sz="2000">
                <a:solidFill>
                  <a:srgbClr val="FFFFFF"/>
                </a:solidFill>
              </a:rPr>
              <a:t>(GMOs, synthetic biology, converging technologies...)</a:t>
            </a:r>
            <a:endParaRPr lang="en-GB" altLang="nb-NO" sz="2000">
              <a:solidFill>
                <a:srgbClr val="FFFFFF"/>
              </a:solidFill>
            </a:endParaRPr>
          </a:p>
        </p:txBody>
      </p:sp>
      <p:sp>
        <p:nvSpPr>
          <p:cNvPr id="113679" name="Text Box 15"/>
          <p:cNvSpPr txBox="1">
            <a:spLocks noChangeArrowheads="1"/>
          </p:cNvSpPr>
          <p:nvPr/>
        </p:nvSpPr>
        <p:spPr bwMode="auto">
          <a:xfrm>
            <a:off x="7427913" y="32591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fontAlgn="base" hangingPunct="1">
              <a:spcBef>
                <a:spcPct val="50000"/>
              </a:spcBef>
              <a:spcAft>
                <a:spcPct val="0"/>
              </a:spcAft>
              <a:buFontTx/>
              <a:buNone/>
            </a:pPr>
            <a:r>
              <a:rPr lang="it-IT" altLang="nb-NO" sz="2400">
                <a:solidFill>
                  <a:srgbClr val="FFFFFF"/>
                </a:solidFill>
              </a:rPr>
              <a:t>Climate change</a:t>
            </a:r>
            <a:endParaRPr lang="en-GB" altLang="nb-NO" sz="2400">
              <a:solidFill>
                <a:srgbClr val="FFFFFF"/>
              </a:solidFill>
            </a:endParaRPr>
          </a:p>
        </p:txBody>
      </p:sp>
      <p:sp>
        <p:nvSpPr>
          <p:cNvPr id="113680" name="Text Box 16"/>
          <p:cNvSpPr txBox="1">
            <a:spLocks noChangeArrowheads="1"/>
          </p:cNvSpPr>
          <p:nvPr/>
        </p:nvSpPr>
        <p:spPr bwMode="auto">
          <a:xfrm>
            <a:off x="3144838" y="2852739"/>
            <a:ext cx="25193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fontAlgn="base" hangingPunct="1">
              <a:spcBef>
                <a:spcPct val="50000"/>
              </a:spcBef>
              <a:spcAft>
                <a:spcPct val="0"/>
              </a:spcAft>
              <a:buFontTx/>
              <a:buNone/>
            </a:pPr>
            <a:r>
              <a:rPr lang="en-GB" altLang="nb-NO" sz="2400">
                <a:solidFill>
                  <a:srgbClr val="FFFFFF"/>
                </a:solidFill>
              </a:rPr>
              <a:t>Chemical pollution</a:t>
            </a:r>
          </a:p>
        </p:txBody>
      </p:sp>
      <p:grpSp>
        <p:nvGrpSpPr>
          <p:cNvPr id="17" name="Group 22"/>
          <p:cNvGrpSpPr>
            <a:grpSpLocks/>
          </p:cNvGrpSpPr>
          <p:nvPr/>
        </p:nvGrpSpPr>
        <p:grpSpPr bwMode="auto">
          <a:xfrm>
            <a:off x="2289176" y="481014"/>
            <a:ext cx="4657725" cy="4752975"/>
            <a:chOff x="526" y="255"/>
            <a:chExt cx="2934" cy="2994"/>
          </a:xfrm>
        </p:grpSpPr>
        <p:pic>
          <p:nvPicPr>
            <p:cNvPr id="113683" name="Picture 18" descr="footpr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 y="1026"/>
              <a:ext cx="1215" cy="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4" name="Picture 20" descr="footpr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 y="255"/>
              <a:ext cx="17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85" name="Text Box 21"/>
            <p:cNvSpPr txBox="1">
              <a:spLocks noChangeArrowheads="1"/>
            </p:cNvSpPr>
            <p:nvPr/>
          </p:nvSpPr>
          <p:spPr bwMode="auto">
            <a:xfrm>
              <a:off x="526" y="618"/>
              <a:ext cx="1129"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fontAlgn="base" hangingPunct="1">
                <a:spcAft>
                  <a:spcPct val="0"/>
                </a:spcAft>
                <a:buFontTx/>
                <a:buNone/>
              </a:pPr>
              <a:r>
                <a:rPr lang="en-GB" altLang="nb-NO" sz="2000">
                  <a:solidFill>
                    <a:srgbClr val="FFFFFF"/>
                  </a:solidFill>
                </a:rPr>
                <a:t>150 years ago</a:t>
              </a:r>
            </a:p>
          </p:txBody>
        </p:sp>
      </p:grpSp>
      <p:pic>
        <p:nvPicPr>
          <p:cNvPr id="11368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3589" y="1704976"/>
            <a:ext cx="115887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527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animEffect transition="in" filter="fade">
                                      <p:cBhvr>
                                        <p:cTn id="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3600" dirty="0" smtClean="0"/>
              <a:t>Birds </a:t>
            </a:r>
            <a:r>
              <a:rPr lang="nb-NO" sz="3600" dirty="0" err="1" smtClean="0"/>
              <a:t>eye</a:t>
            </a:r>
            <a:r>
              <a:rPr lang="nb-NO" sz="3600" dirty="0" smtClean="0"/>
              <a:t> </a:t>
            </a:r>
            <a:r>
              <a:rPr lang="nb-NO" sz="3600" dirty="0" err="1" smtClean="0"/>
              <a:t>view</a:t>
            </a:r>
            <a:endParaRPr lang="nb-NO" sz="3600" dirty="0"/>
          </a:p>
        </p:txBody>
      </p:sp>
      <p:pic>
        <p:nvPicPr>
          <p:cNvPr id="3" name="Picture 4" descr="Fel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24000" y="1386285"/>
            <a:ext cx="9144000" cy="5211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69581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9" descr="roundup ad - simplify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84" y="152400"/>
            <a:ext cx="11089232"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4583832" y="6453336"/>
            <a:ext cx="2880319" cy="26035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Title 1"/>
          <p:cNvSpPr txBox="1">
            <a:spLocks/>
          </p:cNvSpPr>
          <p:nvPr/>
        </p:nvSpPr>
        <p:spPr>
          <a:xfrm>
            <a:off x="1847528" y="152400"/>
            <a:ext cx="8229600" cy="1143000"/>
          </a:xfrm>
          <a:prstGeom prst="rect">
            <a:avLst/>
          </a:prstGeom>
        </p:spPr>
        <p:txBody>
          <a:bodyPr/>
          <a:lst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Arial" charset="0"/>
                <a:cs typeface="Arial" charset="0"/>
              </a:defRPr>
            </a:lvl2pPr>
            <a:lvl3pPr algn="ctr" rtl="0" eaLnBrk="0" fontAlgn="base" hangingPunct="0">
              <a:spcBef>
                <a:spcPct val="0"/>
              </a:spcBef>
              <a:spcAft>
                <a:spcPct val="0"/>
              </a:spcAft>
              <a:defRPr sz="4400">
                <a:solidFill>
                  <a:srgbClr val="FFFFCC"/>
                </a:solidFill>
                <a:latin typeface="Arial" charset="0"/>
                <a:cs typeface="Arial" charset="0"/>
              </a:defRPr>
            </a:lvl3pPr>
            <a:lvl4pPr algn="ctr" rtl="0" eaLnBrk="0" fontAlgn="base" hangingPunct="0">
              <a:spcBef>
                <a:spcPct val="0"/>
              </a:spcBef>
              <a:spcAft>
                <a:spcPct val="0"/>
              </a:spcAft>
              <a:defRPr sz="4400">
                <a:solidFill>
                  <a:srgbClr val="FFFFCC"/>
                </a:solidFill>
                <a:latin typeface="Arial" charset="0"/>
                <a:cs typeface="Arial" charset="0"/>
              </a:defRPr>
            </a:lvl4pPr>
            <a:lvl5pPr algn="ctr" rtl="0" eaLnBrk="0" fontAlgn="base" hangingPunct="0">
              <a:spcBef>
                <a:spcPct val="0"/>
              </a:spcBef>
              <a:spcAft>
                <a:spcPct val="0"/>
              </a:spcAft>
              <a:defRPr sz="4400">
                <a:solidFill>
                  <a:srgbClr val="FFFFCC"/>
                </a:solidFill>
                <a:latin typeface="Arial" charset="0"/>
                <a:cs typeface="Arial" charset="0"/>
              </a:defRPr>
            </a:lvl5pPr>
            <a:lvl6pPr marL="457200" algn="ctr" rtl="0" fontAlgn="base">
              <a:spcBef>
                <a:spcPct val="0"/>
              </a:spcBef>
              <a:spcAft>
                <a:spcPct val="0"/>
              </a:spcAft>
              <a:defRPr sz="4400">
                <a:solidFill>
                  <a:srgbClr val="FFFFCC"/>
                </a:solidFill>
                <a:latin typeface="Arial" charset="0"/>
                <a:cs typeface="Arial" charset="0"/>
              </a:defRPr>
            </a:lvl6pPr>
            <a:lvl7pPr marL="914400" algn="ctr" rtl="0" fontAlgn="base">
              <a:spcBef>
                <a:spcPct val="0"/>
              </a:spcBef>
              <a:spcAft>
                <a:spcPct val="0"/>
              </a:spcAft>
              <a:defRPr sz="4400">
                <a:solidFill>
                  <a:srgbClr val="FFFFCC"/>
                </a:solidFill>
                <a:latin typeface="Arial" charset="0"/>
                <a:cs typeface="Arial" charset="0"/>
              </a:defRPr>
            </a:lvl7pPr>
            <a:lvl8pPr marL="1371600" algn="ctr" rtl="0" fontAlgn="base">
              <a:spcBef>
                <a:spcPct val="0"/>
              </a:spcBef>
              <a:spcAft>
                <a:spcPct val="0"/>
              </a:spcAft>
              <a:defRPr sz="4400">
                <a:solidFill>
                  <a:srgbClr val="FFFFCC"/>
                </a:solidFill>
                <a:latin typeface="Arial" charset="0"/>
                <a:cs typeface="Arial" charset="0"/>
              </a:defRPr>
            </a:lvl8pPr>
            <a:lvl9pPr marL="1828800" algn="ctr" rtl="0" fontAlgn="base">
              <a:spcBef>
                <a:spcPct val="0"/>
              </a:spcBef>
              <a:spcAft>
                <a:spcPct val="0"/>
              </a:spcAft>
              <a:defRPr sz="4400">
                <a:solidFill>
                  <a:srgbClr val="FFFFCC"/>
                </a:solidFill>
                <a:latin typeface="Arial" charset="0"/>
                <a:cs typeface="Arial" charset="0"/>
              </a:defRPr>
            </a:lvl9pPr>
          </a:lstStyle>
          <a:p>
            <a:endParaRPr lang="nb-NO" sz="3600" kern="0" dirty="0"/>
          </a:p>
        </p:txBody>
      </p:sp>
    </p:spTree>
    <p:extLst>
      <p:ext uri="{BB962C8B-B14F-4D97-AF65-F5344CB8AC3E}">
        <p14:creationId xmlns:p14="http://schemas.microsoft.com/office/powerpoint/2010/main" val="420131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9984432" y="5491164"/>
            <a:ext cx="1656184" cy="1036637"/>
          </a:xfrm>
          <a:prstGeom prst="rect">
            <a:avLst/>
          </a:prstGeom>
          <a:solidFill>
            <a:srgbClr val="4F4F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6803" name="Rectangle 2"/>
          <p:cNvSpPr>
            <a:spLocks noGrp="1" noChangeArrowheads="1"/>
          </p:cNvSpPr>
          <p:nvPr>
            <p:ph type="title"/>
          </p:nvPr>
        </p:nvSpPr>
        <p:spPr>
          <a:xfrm>
            <a:off x="1981200" y="341313"/>
            <a:ext cx="8229600" cy="1143000"/>
          </a:xfrm>
        </p:spPr>
        <p:txBody>
          <a:bodyPr/>
          <a:lstStyle/>
          <a:p>
            <a:r>
              <a:rPr lang="en-GB" altLang="nb-NO" sz="3200" dirty="0"/>
              <a:t>Herbicide tolerant crops </a:t>
            </a:r>
            <a:br>
              <a:rPr lang="en-GB" altLang="nb-NO" sz="3200" dirty="0"/>
            </a:br>
            <a:r>
              <a:rPr lang="en-GB" altLang="nb-NO" sz="3200" dirty="0"/>
              <a:t>and resistance development</a:t>
            </a:r>
          </a:p>
        </p:txBody>
      </p:sp>
      <p:sp>
        <p:nvSpPr>
          <p:cNvPr id="76804" name="Rectangle 3"/>
          <p:cNvSpPr>
            <a:spLocks noGrp="1" noChangeArrowheads="1"/>
          </p:cNvSpPr>
          <p:nvPr>
            <p:ph type="body" idx="1"/>
          </p:nvPr>
        </p:nvSpPr>
        <p:spPr>
          <a:xfrm>
            <a:off x="1127448" y="1700213"/>
            <a:ext cx="4032251" cy="4114800"/>
          </a:xfrm>
        </p:spPr>
        <p:txBody>
          <a:bodyPr/>
          <a:lstStyle/>
          <a:p>
            <a:pPr marL="914400" lvl="1" indent="-457200">
              <a:buFontTx/>
              <a:buAutoNum type="arabicPeriod"/>
            </a:pPr>
            <a:r>
              <a:rPr lang="en-GB" altLang="nb-NO" sz="2400" dirty="0"/>
              <a:t>Herbicide use</a:t>
            </a:r>
          </a:p>
          <a:p>
            <a:pPr marL="914400" lvl="1" indent="-457200">
              <a:buFontTx/>
              <a:buAutoNum type="arabicPeriod"/>
            </a:pPr>
            <a:r>
              <a:rPr lang="en-GB" altLang="nb-NO" sz="2400" dirty="0"/>
              <a:t>Tolerant weeds</a:t>
            </a:r>
          </a:p>
          <a:p>
            <a:pPr marL="914400" lvl="1" indent="-457200">
              <a:buFontTx/>
              <a:buAutoNum type="arabicPeriod"/>
            </a:pPr>
            <a:r>
              <a:rPr lang="en-GB" altLang="nb-NO" sz="2400" dirty="0"/>
              <a:t>Increased use</a:t>
            </a:r>
          </a:p>
          <a:p>
            <a:pPr marL="914400" lvl="1" indent="-457200">
              <a:buFontTx/>
              <a:buAutoNum type="arabicPeriod"/>
            </a:pPr>
            <a:r>
              <a:rPr lang="en-GB" altLang="nb-NO" sz="2400" dirty="0"/>
              <a:t>Increased tolerance</a:t>
            </a:r>
          </a:p>
          <a:p>
            <a:pPr marL="914400" lvl="1" indent="-457200">
              <a:buFontTx/>
              <a:buAutoNum type="arabicPeriod"/>
            </a:pPr>
            <a:r>
              <a:rPr lang="en-GB" altLang="nb-NO" sz="2400" dirty="0"/>
              <a:t>Addition of other </a:t>
            </a:r>
            <a:r>
              <a:rPr lang="en-GB" altLang="nb-NO" sz="2400" dirty="0" smtClean="0"/>
              <a:t>chemicals</a:t>
            </a:r>
            <a:endParaRPr lang="en-GB" altLang="nb-NO" sz="2400" dirty="0"/>
          </a:p>
          <a:p>
            <a:endParaRPr lang="en-GB" altLang="nb-NO" sz="2400" dirty="0"/>
          </a:p>
        </p:txBody>
      </p:sp>
      <p:pic>
        <p:nvPicPr>
          <p:cNvPr id="480260" name="Picture 4" descr="DSC_8555"/>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5448301" y="1700214"/>
            <a:ext cx="6048299"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0261" name="Text Box 5"/>
          <p:cNvSpPr txBox="1">
            <a:spLocks noChangeArrowheads="1"/>
          </p:cNvSpPr>
          <p:nvPr/>
        </p:nvSpPr>
        <p:spPr bwMode="auto">
          <a:xfrm>
            <a:off x="6888164" y="6181726"/>
            <a:ext cx="2312987" cy="307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bg1"/>
                </a:solidFill>
                <a:latin typeface="Arial" charset="0"/>
                <a:cs typeface="Arial" charset="0"/>
              </a:defRPr>
            </a:lvl1pPr>
            <a:lvl2pPr marL="742950" indent="-285750" eaLnBrk="0" hangingPunct="0">
              <a:spcBef>
                <a:spcPct val="20000"/>
              </a:spcBef>
              <a:buChar char="–"/>
              <a:defRPr sz="2800">
                <a:solidFill>
                  <a:schemeClr val="bg1"/>
                </a:solidFill>
                <a:latin typeface="Arial" charset="0"/>
                <a:cs typeface="Arial" charset="0"/>
              </a:defRPr>
            </a:lvl2pPr>
            <a:lvl3pPr marL="1143000" indent="-228600" eaLnBrk="0" hangingPunct="0">
              <a:spcBef>
                <a:spcPct val="20000"/>
              </a:spcBef>
              <a:buChar char="•"/>
              <a:defRPr sz="2400">
                <a:solidFill>
                  <a:schemeClr val="bg1"/>
                </a:solidFill>
                <a:latin typeface="Arial" charset="0"/>
                <a:cs typeface="Arial" charset="0"/>
              </a:defRPr>
            </a:lvl3pPr>
            <a:lvl4pPr marL="1600200" indent="-228600" eaLnBrk="0" hangingPunct="0">
              <a:spcBef>
                <a:spcPct val="20000"/>
              </a:spcBef>
              <a:buChar char="–"/>
              <a:defRPr sz="2000">
                <a:solidFill>
                  <a:schemeClr val="bg1"/>
                </a:solidFill>
                <a:latin typeface="Arial" charset="0"/>
                <a:cs typeface="Arial" charset="0"/>
              </a:defRPr>
            </a:lvl4pPr>
            <a:lvl5pPr marL="2057400" indent="-228600" eaLnBrk="0" hangingPunct="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eaLnBrk="1" hangingPunct="1">
              <a:spcBef>
                <a:spcPct val="0"/>
              </a:spcBef>
              <a:buFontTx/>
              <a:buNone/>
            </a:pPr>
            <a:r>
              <a:rPr lang="en-GB" altLang="nb-NO" sz="1400"/>
              <a:t>From Binimelis et al (2009)</a:t>
            </a:r>
          </a:p>
        </p:txBody>
      </p:sp>
      <p:pic>
        <p:nvPicPr>
          <p:cNvPr id="76807"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t="3725" b="38065"/>
          <a:stretch>
            <a:fillRect/>
          </a:stretch>
        </p:blipFill>
        <p:spPr bwMode="auto">
          <a:xfrm>
            <a:off x="2064073" y="4868864"/>
            <a:ext cx="2159000" cy="1385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myweb.tiscali.co.uk/suffolkba/spiral.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1218" y="2047896"/>
            <a:ext cx="1309118" cy="1309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237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80260"/>
                                        </p:tgtEl>
                                        <p:attrNameLst>
                                          <p:attrName>style.visibility</p:attrName>
                                        </p:attrNameLst>
                                      </p:cBhvr>
                                      <p:to>
                                        <p:strVal val="visible"/>
                                      </p:to>
                                    </p:set>
                                    <p:animEffect transition="in" filter="fade">
                                      <p:cBhvr>
                                        <p:cTn id="7" dur="500"/>
                                        <p:tgtEl>
                                          <p:spTgt spid="4802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0261"/>
                                        </p:tgtEl>
                                        <p:attrNameLst>
                                          <p:attrName>style.visibility</p:attrName>
                                        </p:attrNameLst>
                                      </p:cBhvr>
                                      <p:to>
                                        <p:strVal val="visible"/>
                                      </p:to>
                                    </p:set>
                                    <p:animEffect transition="in" filter="fade">
                                      <p:cBhvr>
                                        <p:cTn id="10" dur="500"/>
                                        <p:tgtEl>
                                          <p:spTgt spid="48026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additive="base">
                                        <p:cTn id="15" dur="500" fill="hold"/>
                                        <p:tgtEl>
                                          <p:spTgt spid="1028"/>
                                        </p:tgtEl>
                                        <p:attrNameLst>
                                          <p:attrName>ppt_x</p:attrName>
                                        </p:attrNameLst>
                                      </p:cBhvr>
                                      <p:tavLst>
                                        <p:tav tm="0">
                                          <p:val>
                                            <p:strVal val="1+#ppt_w/2"/>
                                          </p:val>
                                        </p:tav>
                                        <p:tav tm="100000">
                                          <p:val>
                                            <p:strVal val="#ppt_x"/>
                                          </p:val>
                                        </p:tav>
                                      </p:tavLst>
                                    </p:anim>
                                    <p:anim calcmode="lin" valueType="num">
                                      <p:cBhvr additive="base">
                                        <p:cTn id="16"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GB" altLang="nb-NO" smtClean="0"/>
              <a:t>Important biosafety questions:</a:t>
            </a:r>
          </a:p>
        </p:txBody>
      </p:sp>
      <p:sp>
        <p:nvSpPr>
          <p:cNvPr id="78851" name="Content Placeholder 1"/>
          <p:cNvSpPr>
            <a:spLocks noGrp="1"/>
          </p:cNvSpPr>
          <p:nvPr>
            <p:ph sz="half" idx="1"/>
          </p:nvPr>
        </p:nvSpPr>
        <p:spPr>
          <a:xfrm>
            <a:off x="855216" y="2060848"/>
            <a:ext cx="5384800" cy="4525963"/>
          </a:xfrm>
        </p:spPr>
        <p:txBody>
          <a:bodyPr/>
          <a:lstStyle/>
          <a:p>
            <a:pPr marL="514350" indent="-514350">
              <a:buFontTx/>
              <a:buAutoNum type="arabicPeriod"/>
            </a:pPr>
            <a:r>
              <a:rPr lang="en-GB" altLang="nb-NO" dirty="0" smtClean="0"/>
              <a:t>Are glyphosate-based herbicides toxic?</a:t>
            </a:r>
          </a:p>
          <a:p>
            <a:pPr marL="514350" indent="-514350">
              <a:buFontTx/>
              <a:buAutoNum type="arabicPeriod"/>
            </a:pPr>
            <a:endParaRPr lang="en-GB" altLang="nb-NO" dirty="0" smtClean="0"/>
          </a:p>
          <a:p>
            <a:pPr marL="514350" indent="-514350">
              <a:buFontTx/>
              <a:buAutoNum type="arabicPeriod"/>
            </a:pPr>
            <a:r>
              <a:rPr lang="en-GB" altLang="nb-NO" dirty="0" smtClean="0"/>
              <a:t>Can we find glyphosate residues in glyphosate tolerant soy?</a:t>
            </a:r>
          </a:p>
        </p:txBody>
      </p:sp>
      <p:sp>
        <p:nvSpPr>
          <p:cNvPr id="78852" name="Content Placeholder 2"/>
          <p:cNvSpPr>
            <a:spLocks noGrp="1"/>
          </p:cNvSpPr>
          <p:nvPr>
            <p:ph sz="half" idx="2"/>
          </p:nvPr>
        </p:nvSpPr>
        <p:spPr/>
        <p:txBody>
          <a:bodyPr/>
          <a:lstStyle/>
          <a:p>
            <a:endParaRPr lang="en-GB" altLang="nb-NO" smtClean="0"/>
          </a:p>
        </p:txBody>
      </p:sp>
      <p:pic>
        <p:nvPicPr>
          <p:cNvPr id="788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726" y="3429000"/>
            <a:ext cx="2847975" cy="189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4" name="Picture 4" descr="400px-Skull_and_crossb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1" y="1662114"/>
            <a:ext cx="1368425" cy="1368425"/>
          </a:xfrm>
          <a:prstGeom prst="rect">
            <a:avLst/>
          </a:prstGeom>
          <a:solidFill>
            <a:srgbClr val="FF0000"/>
          </a:solidFill>
          <a:ln w="9525">
            <a:solidFill>
              <a:srgbClr val="FF0000"/>
            </a:solidFill>
            <a:miter lim="800000"/>
            <a:headEnd/>
            <a:tailEnd/>
          </a:ln>
        </p:spPr>
      </p:pic>
    </p:spTree>
    <p:extLst>
      <p:ext uri="{BB962C8B-B14F-4D97-AF65-F5344CB8AC3E}">
        <p14:creationId xmlns:p14="http://schemas.microsoft.com/office/powerpoint/2010/main" val="193784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_dark_content">
  <a:themeElements>
    <a:clrScheme name="Presentation_dark_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_dark_conte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_dark_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_dark_cont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_dark_cont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_dark_cont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_dark_cont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_dark_cont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_dark_cont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_dark_cont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_dark_cont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_dark_cont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_dark_cont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_dark_cont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NWU-Potchefstroom_e">
  <a:themeElements>
    <a:clrScheme name="NWU-Potchefstroom_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WU-Potchefstroom_e">
      <a:majorFont>
        <a:latin typeface="Arial"/>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NWU-Potchefstroom_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WU-Potchefstroom_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WU-Potchefstroom_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WU-Potchefstroom_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WU-Potchefstroom_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WU-Potchefstroom_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WU-Potchefstroom_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WU-Potchefstroom_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WU-Potchefstroom_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WU-Potchefstroom_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WU-Potchefstroom_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WU-Potchefstroom_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D4D4D"/>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4D4D4D"/>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Larissa-Design">
  <a:themeElements>
    <a:clrScheme name="Larissa-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Design">
      <a:majorFont>
        <a:latin typeface="Times New Roman"/>
        <a:ea typeface=""/>
        <a:cs typeface="Arial Unicode MS"/>
      </a:majorFont>
      <a:minorFont>
        <a:latin typeface="Times New Roman"/>
        <a:ea typeface=""/>
        <a:cs typeface="Arial Unicode MS"/>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Arial Unicode MS" charset="0"/>
          </a:defRPr>
        </a:defPPr>
      </a:lstStyle>
    </a:lnDef>
  </a:objectDefaults>
  <a:extraClrSchemeLst>
    <a:extraClrScheme>
      <a:clrScheme name="Larissa-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52166</TotalTime>
  <Words>697</Words>
  <Application>Microsoft Office PowerPoint</Application>
  <PresentationFormat>Widescreen</PresentationFormat>
  <Paragraphs>153</Paragraphs>
  <Slides>21</Slides>
  <Notes>11</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21</vt:i4>
      </vt:variant>
    </vt:vector>
  </HeadingPairs>
  <TitlesOfParts>
    <vt:vector size="32" baseType="lpstr">
      <vt:lpstr>Arial Unicode MS</vt:lpstr>
      <vt:lpstr>Arial</vt:lpstr>
      <vt:lpstr>Calibri</vt:lpstr>
      <vt:lpstr>Times New Roman</vt:lpstr>
      <vt:lpstr>Presentation_dark_content</vt:lpstr>
      <vt:lpstr>Default Design</vt:lpstr>
      <vt:lpstr>1_Default Design</vt:lpstr>
      <vt:lpstr>2_NWU-Potchefstroom_e</vt:lpstr>
      <vt:lpstr>8_Default Design</vt:lpstr>
      <vt:lpstr>2_Larissa-Design</vt:lpstr>
      <vt:lpstr>4_Default Design</vt:lpstr>
      <vt:lpstr>Risk Assessment of genetically modified (GM) plants and the Precautionary Principle</vt:lpstr>
      <vt:lpstr>Topics for today</vt:lpstr>
      <vt:lpstr>PowerPoint Presentation</vt:lpstr>
      <vt:lpstr>PowerPoint Presentation</vt:lpstr>
      <vt:lpstr>Great challenges!</vt:lpstr>
      <vt:lpstr>Birds eye view</vt:lpstr>
      <vt:lpstr>PowerPoint Presentation</vt:lpstr>
      <vt:lpstr>Herbicide tolerant crops  and resistance development</vt:lpstr>
      <vt:lpstr>Important biosafety questions:</vt:lpstr>
      <vt:lpstr>PowerPoint Presentation</vt:lpstr>
      <vt:lpstr>The aquatic environment</vt:lpstr>
      <vt:lpstr>PowerPoint Presentation</vt:lpstr>
      <vt:lpstr>PowerPoint Presentation</vt:lpstr>
      <vt:lpstr>PowerPoint Presentation</vt:lpstr>
      <vt:lpstr>PowerPoint Presentation</vt:lpstr>
      <vt:lpstr>PowerPoint Presentation</vt:lpstr>
      <vt:lpstr>The Precautionary Principle</vt:lpstr>
      <vt:lpstr>Alternative ways to improve crops</vt:lpstr>
      <vt:lpstr>Alternative ways to improve crops</vt:lpstr>
      <vt:lpstr>Conclusions  </vt:lpstr>
      <vt:lpstr>PowerPoint Presentation</vt:lpstr>
    </vt:vector>
  </TitlesOfParts>
  <Company>University of Tromsø</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Bøhn</dc:creator>
  <cp:lastModifiedBy>Bøhn Thomas</cp:lastModifiedBy>
  <cp:revision>181</cp:revision>
  <dcterms:created xsi:type="dcterms:W3CDTF">2013-11-29T10:06:30Z</dcterms:created>
  <dcterms:modified xsi:type="dcterms:W3CDTF">2016-09-27T06:52:55Z</dcterms:modified>
</cp:coreProperties>
</file>